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9"/>
  </p:notesMasterIdLst>
  <p:handoutMasterIdLst>
    <p:handoutMasterId r:id="rId30"/>
  </p:handoutMasterIdLst>
  <p:sldIdLst>
    <p:sldId id="451" r:id="rId2"/>
    <p:sldId id="454" r:id="rId3"/>
    <p:sldId id="462" r:id="rId4"/>
    <p:sldId id="453" r:id="rId5"/>
    <p:sldId id="412" r:id="rId6"/>
    <p:sldId id="419" r:id="rId7"/>
    <p:sldId id="413" r:id="rId8"/>
    <p:sldId id="430" r:id="rId9"/>
    <p:sldId id="431" r:id="rId10"/>
    <p:sldId id="457" r:id="rId11"/>
    <p:sldId id="458" r:id="rId12"/>
    <p:sldId id="459" r:id="rId13"/>
    <p:sldId id="432" r:id="rId14"/>
    <p:sldId id="455" r:id="rId15"/>
    <p:sldId id="415" r:id="rId16"/>
    <p:sldId id="354" r:id="rId17"/>
    <p:sldId id="437" r:id="rId18"/>
    <p:sldId id="443" r:id="rId19"/>
    <p:sldId id="446" r:id="rId20"/>
    <p:sldId id="452" r:id="rId21"/>
    <p:sldId id="450" r:id="rId22"/>
    <p:sldId id="461" r:id="rId23"/>
    <p:sldId id="460" r:id="rId24"/>
    <p:sldId id="456" r:id="rId25"/>
    <p:sldId id="406" r:id="rId26"/>
    <p:sldId id="364" r:id="rId27"/>
    <p:sldId id="347" r:id="rId28"/>
  </p:sldIdLst>
  <p:sldSz cx="9144000" cy="6858000" type="screen4x3"/>
  <p:notesSz cx="6794500" cy="9931400"/>
  <p:defaultTextStyle>
    <a:defPPr>
      <a:defRPr lang="en-CA"/>
    </a:defPPr>
    <a:lvl1pPr algn="ctr" rtl="0" fontAlgn="base">
      <a:spcBef>
        <a:spcPct val="0"/>
      </a:spcBef>
      <a:spcAft>
        <a:spcPct val="0"/>
      </a:spcAft>
      <a:defRPr sz="1200" kern="1200">
        <a:solidFill>
          <a:schemeClr val="tx2"/>
        </a:solidFill>
        <a:latin typeface="Arial" charset="0"/>
        <a:ea typeface="+mn-ea"/>
        <a:cs typeface="+mn-cs"/>
      </a:defRPr>
    </a:lvl1pPr>
    <a:lvl2pPr marL="457200" algn="ctr" rtl="0" fontAlgn="base">
      <a:spcBef>
        <a:spcPct val="0"/>
      </a:spcBef>
      <a:spcAft>
        <a:spcPct val="0"/>
      </a:spcAft>
      <a:defRPr sz="1200" kern="1200">
        <a:solidFill>
          <a:schemeClr val="tx2"/>
        </a:solidFill>
        <a:latin typeface="Arial" charset="0"/>
        <a:ea typeface="+mn-ea"/>
        <a:cs typeface="+mn-cs"/>
      </a:defRPr>
    </a:lvl2pPr>
    <a:lvl3pPr marL="914400" algn="ctr" rtl="0" fontAlgn="base">
      <a:spcBef>
        <a:spcPct val="0"/>
      </a:spcBef>
      <a:spcAft>
        <a:spcPct val="0"/>
      </a:spcAft>
      <a:defRPr sz="1200" kern="1200">
        <a:solidFill>
          <a:schemeClr val="tx2"/>
        </a:solidFill>
        <a:latin typeface="Arial" charset="0"/>
        <a:ea typeface="+mn-ea"/>
        <a:cs typeface="+mn-cs"/>
      </a:defRPr>
    </a:lvl3pPr>
    <a:lvl4pPr marL="1371600" algn="ctr" rtl="0" fontAlgn="base">
      <a:spcBef>
        <a:spcPct val="0"/>
      </a:spcBef>
      <a:spcAft>
        <a:spcPct val="0"/>
      </a:spcAft>
      <a:defRPr sz="1200" kern="1200">
        <a:solidFill>
          <a:schemeClr val="tx2"/>
        </a:solidFill>
        <a:latin typeface="Arial" charset="0"/>
        <a:ea typeface="+mn-ea"/>
        <a:cs typeface="+mn-cs"/>
      </a:defRPr>
    </a:lvl4pPr>
    <a:lvl5pPr marL="1828800" algn="ctr" rtl="0" fontAlgn="base">
      <a:spcBef>
        <a:spcPct val="0"/>
      </a:spcBef>
      <a:spcAft>
        <a:spcPct val="0"/>
      </a:spcAft>
      <a:defRPr sz="1200" kern="1200">
        <a:solidFill>
          <a:schemeClr val="tx2"/>
        </a:solidFill>
        <a:latin typeface="Arial" charset="0"/>
        <a:ea typeface="+mn-ea"/>
        <a:cs typeface="+mn-cs"/>
      </a:defRPr>
    </a:lvl5pPr>
    <a:lvl6pPr marL="2286000" algn="l" defTabSz="914400" rtl="0" eaLnBrk="1" latinLnBrk="0" hangingPunct="1">
      <a:defRPr sz="1200" kern="1200">
        <a:solidFill>
          <a:schemeClr val="tx2"/>
        </a:solidFill>
        <a:latin typeface="Arial" charset="0"/>
        <a:ea typeface="+mn-ea"/>
        <a:cs typeface="+mn-cs"/>
      </a:defRPr>
    </a:lvl6pPr>
    <a:lvl7pPr marL="2743200" algn="l" defTabSz="914400" rtl="0" eaLnBrk="1" latinLnBrk="0" hangingPunct="1">
      <a:defRPr sz="1200" kern="1200">
        <a:solidFill>
          <a:schemeClr val="tx2"/>
        </a:solidFill>
        <a:latin typeface="Arial" charset="0"/>
        <a:ea typeface="+mn-ea"/>
        <a:cs typeface="+mn-cs"/>
      </a:defRPr>
    </a:lvl7pPr>
    <a:lvl8pPr marL="3200400" algn="l" defTabSz="914400" rtl="0" eaLnBrk="1" latinLnBrk="0" hangingPunct="1">
      <a:defRPr sz="1200" kern="1200">
        <a:solidFill>
          <a:schemeClr val="tx2"/>
        </a:solidFill>
        <a:latin typeface="Arial" charset="0"/>
        <a:ea typeface="+mn-ea"/>
        <a:cs typeface="+mn-cs"/>
      </a:defRPr>
    </a:lvl8pPr>
    <a:lvl9pPr marL="3657600" algn="l" defTabSz="914400" rtl="0" eaLnBrk="1" latinLnBrk="0" hangingPunct="1">
      <a:defRPr sz="12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Section par défaut" id="{348D537F-FD7E-44D1-91AC-F084B671915D}">
          <p14:sldIdLst>
            <p14:sldId id="451"/>
          </p14:sldIdLst>
        </p14:section>
        <p14:section name="Introduction" id="{C6E393DC-7D00-4DA7-9851-673903212134}">
          <p14:sldIdLst>
            <p14:sldId id="454"/>
            <p14:sldId id="462"/>
            <p14:sldId id="453"/>
          </p14:sldIdLst>
        </p14:section>
        <p14:section name="Environment Requirements in Distributed Simulation" id="{7441C27A-286D-48D5-A24B-507E304E8926}">
          <p14:sldIdLst>
            <p14:sldId id="412"/>
            <p14:sldId id="419"/>
            <p14:sldId id="413"/>
            <p14:sldId id="430"/>
            <p14:sldId id="431"/>
          </p14:sldIdLst>
        </p14:section>
        <p14:section name="Interoperability &amp; Standards" id="{BD568518-2292-4947-B4E2-9445DCE706B6}">
          <p14:sldIdLst>
            <p14:sldId id="457"/>
            <p14:sldId id="458"/>
            <p14:sldId id="459"/>
          </p14:sldIdLst>
        </p14:section>
        <p14:section name="Database Creation Process" id="{5E9DCBAB-6798-4F13-9EFD-CA46D619E226}">
          <p14:sldIdLst>
            <p14:sldId id="432"/>
            <p14:sldId id="455"/>
            <p14:sldId id="415"/>
          </p14:sldIdLst>
        </p14:section>
        <p14:section name="RIEDP-PDG Status" id="{260F3AFD-F3F0-43A7-A6C3-63B722D2FE52}">
          <p14:sldIdLst>
            <p14:sldId id="354"/>
            <p14:sldId id="437"/>
            <p14:sldId id="443"/>
            <p14:sldId id="446"/>
            <p14:sldId id="452"/>
            <p14:sldId id="450"/>
            <p14:sldId id="461"/>
            <p14:sldId id="460"/>
          </p14:sldIdLst>
        </p14:section>
        <p14:section name="RIEDP and SEDRIS" id="{57C0D8CB-BC9F-4654-A456-2198A069E888}">
          <p14:sldIdLst>
            <p14:sldId id="456"/>
          </p14:sldIdLst>
        </p14:section>
        <p14:section name="Conclusion" id="{4F591CA0-5F93-4CF8-972C-F29F565779F5}">
          <p14:sldIdLst>
            <p14:sldId id="406"/>
            <p14:sldId id="364"/>
            <p14:sldId id="347"/>
          </p14:sldIdLst>
        </p14:section>
        <p14:section name="Back Up" id="{44FD0DBF-5A8F-402B-920A-B912679AFE1B}">
          <p14:sldIdLst/>
        </p14:section>
      </p14:sectionLst>
    </p:ext>
    <p:ext uri="{EFAFB233-063F-42B5-8137-9DF3F51BA10A}">
      <p15:sldGuideLst xmlns:p15="http://schemas.microsoft.com/office/powerpoint/2012/main">
        <p15:guide id="1" orient="horz" pos="852">
          <p15:clr>
            <a:srgbClr val="A4A3A4"/>
          </p15:clr>
        </p15:guide>
        <p15:guide id="2" pos="399">
          <p15:clr>
            <a:srgbClr val="A4A3A4"/>
          </p15:clr>
        </p15:guide>
      </p15:sldGuideLst>
    </p:ext>
    <p:ext uri="{2D200454-40CA-4A62-9FC3-DE9A4176ACB9}">
      <p15:notesGuideLst xmlns:p15="http://schemas.microsoft.com/office/powerpoint/2012/main">
        <p15:guide id="1" orient="horz" pos="312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avier DISSOUBRAY" initials="" lastIdx="16" clrIdx="0"/>
  <p:cmAuthor id="1" name="Farid" initials="F" lastIdx="5" clrIdx="1"/>
  <p:cmAuthor id="2" name="Jean-louis" initials="J" lastIdx="12" clrIdx="2">
    <p:extLst>
      <p:ext uri="{19B8F6BF-5375-455C-9EA6-DF929625EA0E}">
        <p15:presenceInfo xmlns:p15="http://schemas.microsoft.com/office/powerpoint/2012/main" userId="Jean-lou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007A37"/>
    <a:srgbClr val="33CC33"/>
    <a:srgbClr val="A2D2A7"/>
    <a:srgbClr val="000000"/>
    <a:srgbClr val="F0E884"/>
    <a:srgbClr val="FFFF99"/>
    <a:srgbClr val="B2B26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58" autoAdjust="0"/>
  </p:normalViewPr>
  <p:slideViewPr>
    <p:cSldViewPr snapToGrid="0" showGuides="1">
      <p:cViewPr varScale="1">
        <p:scale>
          <a:sx n="100" d="100"/>
          <a:sy n="100" d="100"/>
        </p:scale>
        <p:origin x="876" y="84"/>
      </p:cViewPr>
      <p:guideLst>
        <p:guide orient="horz" pos="852"/>
        <p:guide pos="399"/>
      </p:guideLst>
    </p:cSldViewPr>
  </p:slideViewPr>
  <p:outlineViewPr>
    <p:cViewPr>
      <p:scale>
        <a:sx n="25" d="100"/>
        <a:sy n="25" d="100"/>
      </p:scale>
      <p:origin x="0" y="-10260"/>
    </p:cViewPr>
  </p:outlin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74" d="100"/>
          <a:sy n="74" d="100"/>
        </p:scale>
        <p:origin x="-2172" y="-114"/>
      </p:cViewPr>
      <p:guideLst>
        <p:guide orient="horz" pos="3129"/>
        <p:guide pos="213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5534" tIns="47766" rIns="95534" bIns="47766" numCol="1" anchor="t" anchorCtr="0" compatLnSpc="1">
            <a:prstTxWarp prst="textNoShape">
              <a:avLst/>
            </a:prstTxWarp>
          </a:bodyPr>
          <a:lstStyle>
            <a:lvl1pPr algn="l" defTabSz="955675">
              <a:defRPr sz="1400" smtClean="0">
                <a:solidFill>
                  <a:schemeClr val="tx1"/>
                </a:solidFill>
                <a:latin typeface="Times New Roman" pitchFamily="18" charset="0"/>
              </a:defRPr>
            </a:lvl1pPr>
          </a:lstStyle>
          <a:p>
            <a:pPr>
              <a:defRPr/>
            </a:pPr>
            <a:endParaRPr lang="en-CA"/>
          </a:p>
        </p:txBody>
      </p:sp>
      <p:sp>
        <p:nvSpPr>
          <p:cNvPr id="5123"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95534" tIns="47766" rIns="95534" bIns="47766" numCol="1" anchor="t" anchorCtr="0" compatLnSpc="1">
            <a:prstTxWarp prst="textNoShape">
              <a:avLst/>
            </a:prstTxWarp>
          </a:bodyPr>
          <a:lstStyle>
            <a:lvl1pPr algn="r" defTabSz="955675">
              <a:defRPr sz="1400" smtClean="0">
                <a:solidFill>
                  <a:schemeClr val="tx1"/>
                </a:solidFill>
                <a:latin typeface="Times New Roman" pitchFamily="18" charset="0"/>
              </a:defRPr>
            </a:lvl1pPr>
          </a:lstStyle>
          <a:p>
            <a:pPr>
              <a:defRPr/>
            </a:pPr>
            <a:endParaRPr lang="en-CA"/>
          </a:p>
        </p:txBody>
      </p:sp>
      <p:sp>
        <p:nvSpPr>
          <p:cNvPr id="5124" name="Rectangle 4"/>
          <p:cNvSpPr>
            <a:spLocks noGrp="1" noChangeArrowheads="1"/>
          </p:cNvSpPr>
          <p:nvPr>
            <p:ph type="ftr" sz="quarter" idx="2"/>
          </p:nvPr>
        </p:nvSpPr>
        <p:spPr bwMode="auto">
          <a:xfrm>
            <a:off x="0" y="9436100"/>
            <a:ext cx="2943225" cy="495300"/>
          </a:xfrm>
          <a:prstGeom prst="rect">
            <a:avLst/>
          </a:prstGeom>
          <a:noFill/>
          <a:ln w="9525">
            <a:noFill/>
            <a:miter lim="800000"/>
            <a:headEnd/>
            <a:tailEnd/>
          </a:ln>
          <a:effectLst/>
        </p:spPr>
        <p:txBody>
          <a:bodyPr vert="horz" wrap="square" lIns="95534" tIns="47766" rIns="95534" bIns="47766" numCol="1" anchor="b" anchorCtr="0" compatLnSpc="1">
            <a:prstTxWarp prst="textNoShape">
              <a:avLst/>
            </a:prstTxWarp>
          </a:bodyPr>
          <a:lstStyle>
            <a:lvl1pPr algn="l" defTabSz="955675">
              <a:defRPr sz="1400" smtClean="0">
                <a:solidFill>
                  <a:schemeClr val="tx1"/>
                </a:solidFill>
                <a:latin typeface="Times New Roman" pitchFamily="18" charset="0"/>
              </a:defRPr>
            </a:lvl1pPr>
          </a:lstStyle>
          <a:p>
            <a:pPr>
              <a:defRPr/>
            </a:pPr>
            <a:endParaRPr lang="en-CA"/>
          </a:p>
        </p:txBody>
      </p:sp>
      <p:sp>
        <p:nvSpPr>
          <p:cNvPr id="5125" name="Rectangle 5"/>
          <p:cNvSpPr>
            <a:spLocks noGrp="1" noChangeArrowheads="1"/>
          </p:cNvSpPr>
          <p:nvPr>
            <p:ph type="sldNum" sz="quarter" idx="3"/>
          </p:nvPr>
        </p:nvSpPr>
        <p:spPr bwMode="auto">
          <a:xfrm>
            <a:off x="3851275" y="9436100"/>
            <a:ext cx="2943225" cy="495300"/>
          </a:xfrm>
          <a:prstGeom prst="rect">
            <a:avLst/>
          </a:prstGeom>
          <a:noFill/>
          <a:ln w="9525">
            <a:noFill/>
            <a:miter lim="800000"/>
            <a:headEnd/>
            <a:tailEnd/>
          </a:ln>
          <a:effectLst/>
        </p:spPr>
        <p:txBody>
          <a:bodyPr vert="horz" wrap="square" lIns="95534" tIns="47766" rIns="95534" bIns="47766" numCol="1" anchor="b" anchorCtr="0" compatLnSpc="1">
            <a:prstTxWarp prst="textNoShape">
              <a:avLst/>
            </a:prstTxWarp>
          </a:bodyPr>
          <a:lstStyle>
            <a:lvl1pPr algn="r" defTabSz="955675">
              <a:defRPr sz="1400" smtClean="0">
                <a:solidFill>
                  <a:schemeClr val="tx1"/>
                </a:solidFill>
                <a:latin typeface="Times New Roman" pitchFamily="18" charset="0"/>
              </a:defRPr>
            </a:lvl1pPr>
          </a:lstStyle>
          <a:p>
            <a:pPr>
              <a:defRPr/>
            </a:pPr>
            <a:fld id="{CBDEBF35-2E4A-4D9C-ADD8-8AF706B8DF57}" type="slidenum">
              <a:rPr lang="en-CA"/>
              <a:pPr>
                <a:defRPr/>
              </a:pPr>
              <a:t>‹N°›</a:t>
            </a:fld>
            <a:endParaRPr lang="en-CA"/>
          </a:p>
        </p:txBody>
      </p:sp>
    </p:spTree>
    <p:extLst>
      <p:ext uri="{BB962C8B-B14F-4D97-AF65-F5344CB8AC3E}">
        <p14:creationId xmlns:p14="http://schemas.microsoft.com/office/powerpoint/2010/main" val="1592521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6238" cy="481013"/>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algn="l" defTabSz="925513">
              <a:defRPr sz="1400" smtClean="0">
                <a:solidFill>
                  <a:schemeClr val="tx1"/>
                </a:solidFill>
              </a:defRPr>
            </a:lvl1pPr>
          </a:lstStyle>
          <a:p>
            <a:pPr>
              <a:defRPr/>
            </a:pPr>
            <a:endParaRPr lang="en-CA"/>
          </a:p>
        </p:txBody>
      </p:sp>
      <p:sp>
        <p:nvSpPr>
          <p:cNvPr id="8195" name="Rectangle 3"/>
          <p:cNvSpPr>
            <a:spLocks noGrp="1" noChangeArrowheads="1"/>
          </p:cNvSpPr>
          <p:nvPr>
            <p:ph type="dt" idx="1"/>
          </p:nvPr>
        </p:nvSpPr>
        <p:spPr bwMode="auto">
          <a:xfrm>
            <a:off x="3867150" y="0"/>
            <a:ext cx="2916238" cy="481013"/>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algn="r" defTabSz="925513">
              <a:defRPr sz="1400" smtClean="0">
                <a:solidFill>
                  <a:schemeClr val="tx1"/>
                </a:solidFill>
              </a:defRPr>
            </a:lvl1pPr>
          </a:lstStyle>
          <a:p>
            <a:pPr>
              <a:defRPr/>
            </a:pPr>
            <a:endParaRPr lang="en-CA"/>
          </a:p>
        </p:txBody>
      </p:sp>
      <p:sp>
        <p:nvSpPr>
          <p:cNvPr id="40964" name="Rectangle 4"/>
          <p:cNvSpPr>
            <a:spLocks noGrp="1" noRot="1" noChangeAspect="1" noChangeArrowheads="1" noTextEdit="1"/>
          </p:cNvSpPr>
          <p:nvPr>
            <p:ph type="sldImg" idx="2"/>
          </p:nvPr>
        </p:nvSpPr>
        <p:spPr bwMode="auto">
          <a:xfrm>
            <a:off x="917575" y="722313"/>
            <a:ext cx="5024438" cy="37687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76300" y="4732338"/>
            <a:ext cx="5032375" cy="4492625"/>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8198" name="Rectangle 6"/>
          <p:cNvSpPr>
            <a:spLocks noGrp="1" noChangeArrowheads="1"/>
          </p:cNvSpPr>
          <p:nvPr>
            <p:ph type="ftr" sz="quarter" idx="4"/>
          </p:nvPr>
        </p:nvSpPr>
        <p:spPr bwMode="auto">
          <a:xfrm>
            <a:off x="0" y="9464675"/>
            <a:ext cx="2916238" cy="48260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algn="l" defTabSz="925513">
              <a:defRPr sz="1400" smtClean="0">
                <a:solidFill>
                  <a:schemeClr val="tx1"/>
                </a:solidFill>
              </a:defRPr>
            </a:lvl1pPr>
          </a:lstStyle>
          <a:p>
            <a:pPr>
              <a:defRPr/>
            </a:pPr>
            <a:endParaRPr lang="en-CA"/>
          </a:p>
        </p:txBody>
      </p:sp>
      <p:sp>
        <p:nvSpPr>
          <p:cNvPr id="8199" name="Rectangle 7"/>
          <p:cNvSpPr>
            <a:spLocks noGrp="1" noChangeArrowheads="1"/>
          </p:cNvSpPr>
          <p:nvPr>
            <p:ph type="sldNum" sz="quarter" idx="5"/>
          </p:nvPr>
        </p:nvSpPr>
        <p:spPr bwMode="auto">
          <a:xfrm>
            <a:off x="3867150" y="9464675"/>
            <a:ext cx="2916238" cy="48260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algn="r" defTabSz="925513">
              <a:defRPr sz="1400" smtClean="0">
                <a:solidFill>
                  <a:schemeClr val="tx1"/>
                </a:solidFill>
              </a:defRPr>
            </a:lvl1pPr>
          </a:lstStyle>
          <a:p>
            <a:pPr>
              <a:defRPr/>
            </a:pPr>
            <a:fld id="{64EDBEA7-287F-4DE7-830D-9F9046556AD9}" type="slidenum">
              <a:rPr lang="en-CA"/>
              <a:pPr>
                <a:defRPr/>
              </a:pPr>
              <a:t>‹N°›</a:t>
            </a:fld>
            <a:endParaRPr lang="en-CA"/>
          </a:p>
        </p:txBody>
      </p:sp>
    </p:spTree>
    <p:extLst>
      <p:ext uri="{BB962C8B-B14F-4D97-AF65-F5344CB8AC3E}">
        <p14:creationId xmlns:p14="http://schemas.microsoft.com/office/powerpoint/2010/main" val="1181278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EDBEA7-287F-4DE7-830D-9F9046556AD9}" type="slidenum">
              <a:rPr lang="en-CA" smtClean="0"/>
              <a:pPr>
                <a:defRPr/>
              </a:pPr>
              <a:t>0</a:t>
            </a:fld>
            <a:endParaRPr lang="en-CA"/>
          </a:p>
        </p:txBody>
      </p:sp>
    </p:spTree>
    <p:extLst>
      <p:ext uri="{BB962C8B-B14F-4D97-AF65-F5344CB8AC3E}">
        <p14:creationId xmlns:p14="http://schemas.microsoft.com/office/powerpoint/2010/main" val="48233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err="1"/>
              <a:t>Planche</a:t>
            </a:r>
            <a:r>
              <a:rPr lang="en-US" b="1" dirty="0"/>
              <a:t> </a:t>
            </a:r>
            <a:fld id="{6B766ADA-076D-4D14-88FF-395E17894343}" type="slidenum">
              <a:rPr lang="fr-FR" b="1" smtClean="0"/>
              <a:pPr/>
              <a:t>1</a:t>
            </a:fld>
            <a:r>
              <a:rPr lang="fr-FR" b="1" dirty="0"/>
              <a:t> </a:t>
            </a:r>
            <a:r>
              <a:rPr lang="en-US" b="1" dirty="0"/>
              <a:t>: Background - </a:t>
            </a:r>
            <a:r>
              <a:rPr lang="fr-FR" b="1" dirty="0"/>
              <a:t>« The </a:t>
            </a:r>
            <a:r>
              <a:rPr lang="fr-FR" b="1" dirty="0" err="1"/>
              <a:t>Elephant</a:t>
            </a:r>
            <a:r>
              <a:rPr lang="fr-FR" b="1" dirty="0"/>
              <a:t> </a:t>
            </a:r>
            <a:r>
              <a:rPr lang="fr-FR" b="1" dirty="0" err="1"/>
              <a:t>observed</a:t>
            </a:r>
            <a:r>
              <a:rPr lang="fr-FR" b="1" dirty="0"/>
              <a:t> by the Blind»</a:t>
            </a:r>
            <a:endParaRPr lang="en-US" b="1" dirty="0"/>
          </a:p>
          <a:p>
            <a:r>
              <a:rPr lang="en-US" dirty="0"/>
              <a:t>I will use two allegories in my presentation : one at the beginning, one at the end</a:t>
            </a:r>
          </a:p>
          <a:p>
            <a:r>
              <a:rPr lang="en-US" dirty="0"/>
              <a:t>The first one is based on the anonymous fable of the Elephant observed by the Blind : </a:t>
            </a:r>
          </a:p>
          <a:p>
            <a:r>
              <a:rPr lang="en-US" dirty="0"/>
              <a:t>It means that facing a huge problem, everybody believes that what they see is the whole picture.</a:t>
            </a:r>
          </a:p>
          <a:p>
            <a:endParaRPr lang="en-US" dirty="0"/>
          </a:p>
          <a:p>
            <a:r>
              <a:rPr lang="en-US" dirty="0"/>
              <a:t>Not to many elephants in France, as you might know, and we also say “</a:t>
            </a:r>
            <a:r>
              <a:rPr lang="fr-FR" sz="1100" b="1" dirty="0"/>
              <a:t>All the </a:t>
            </a:r>
            <a:r>
              <a:rPr lang="fr-FR" sz="1100" b="1" dirty="0" err="1"/>
              <a:t>hammers</a:t>
            </a:r>
            <a:r>
              <a:rPr lang="fr-FR" sz="1100" b="1" dirty="0"/>
              <a:t> </a:t>
            </a:r>
            <a:r>
              <a:rPr lang="fr-FR" sz="1100" b="1" dirty="0" err="1"/>
              <a:t>see</a:t>
            </a:r>
            <a:r>
              <a:rPr lang="fr-FR" sz="1100" b="1" dirty="0"/>
              <a:t> </a:t>
            </a:r>
            <a:r>
              <a:rPr lang="fr-FR" sz="1100" b="1" dirty="0" err="1"/>
              <a:t>their</a:t>
            </a:r>
            <a:r>
              <a:rPr lang="fr-FR" sz="1100" b="1" dirty="0"/>
              <a:t> </a:t>
            </a:r>
            <a:r>
              <a:rPr lang="fr-FR" sz="1100" b="1" dirty="0" err="1"/>
              <a:t>problem</a:t>
            </a:r>
            <a:r>
              <a:rPr lang="fr-FR" sz="1100" b="1" dirty="0"/>
              <a:t> in the </a:t>
            </a:r>
            <a:r>
              <a:rPr lang="fr-FR" sz="1100" b="1" dirty="0" err="1"/>
              <a:t>form</a:t>
            </a:r>
            <a:r>
              <a:rPr lang="fr-FR" sz="1100" b="1" dirty="0"/>
              <a:t> of a </a:t>
            </a:r>
            <a:r>
              <a:rPr lang="fr-FR" sz="1100" b="1" dirty="0" err="1"/>
              <a:t>nail</a:t>
            </a:r>
            <a:r>
              <a:rPr lang="fr-FR" sz="1100" dirty="0"/>
              <a:t> </a:t>
            </a:r>
            <a:r>
              <a:rPr lang="fr-FR" sz="800" dirty="0"/>
              <a:t>… » </a:t>
            </a:r>
            <a:r>
              <a:rPr lang="en-US" b="1" dirty="0"/>
              <a:t>Click</a:t>
            </a:r>
            <a:endParaRPr lang="en-US" dirty="0"/>
          </a:p>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EDBEA7-287F-4DE7-830D-9F9046556AD9}" type="slidenum">
              <a:rPr lang="en-CA" smtClean="0"/>
              <a:pPr>
                <a:defRPr/>
              </a:pPr>
              <a:t>7</a:t>
            </a:fld>
            <a:endParaRPr lang="en-CA"/>
          </a:p>
        </p:txBody>
      </p:sp>
    </p:spTree>
    <p:extLst>
      <p:ext uri="{BB962C8B-B14F-4D97-AF65-F5344CB8AC3E}">
        <p14:creationId xmlns:p14="http://schemas.microsoft.com/office/powerpoint/2010/main" val="133953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EDBEA7-287F-4DE7-830D-9F9046556AD9}" type="slidenum">
              <a:rPr lang="en-CA" smtClean="0"/>
              <a:pPr>
                <a:defRPr/>
              </a:pPr>
              <a:t>8</a:t>
            </a:fld>
            <a:endParaRPr lang="en-CA"/>
          </a:p>
        </p:txBody>
      </p:sp>
    </p:spTree>
    <p:extLst>
      <p:ext uri="{BB962C8B-B14F-4D97-AF65-F5344CB8AC3E}">
        <p14:creationId xmlns:p14="http://schemas.microsoft.com/office/powerpoint/2010/main" val="363999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EDBEA7-287F-4DE7-830D-9F9046556AD9}" type="slidenum">
              <a:rPr lang="en-CA" smtClean="0"/>
              <a:pPr>
                <a:defRPr/>
              </a:pPr>
              <a:t>13</a:t>
            </a:fld>
            <a:endParaRPr lang="en-CA"/>
          </a:p>
        </p:txBody>
      </p:sp>
    </p:spTree>
    <p:extLst>
      <p:ext uri="{BB962C8B-B14F-4D97-AF65-F5344CB8AC3E}">
        <p14:creationId xmlns:p14="http://schemas.microsoft.com/office/powerpoint/2010/main" val="115687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EDBEA7-287F-4DE7-830D-9F9046556AD9}" type="slidenum">
              <a:rPr lang="en-CA" smtClean="0"/>
              <a:pPr>
                <a:defRPr/>
              </a:pPr>
              <a:t>14</a:t>
            </a:fld>
            <a:endParaRPr lang="en-CA"/>
          </a:p>
        </p:txBody>
      </p:sp>
    </p:spTree>
    <p:extLst>
      <p:ext uri="{BB962C8B-B14F-4D97-AF65-F5344CB8AC3E}">
        <p14:creationId xmlns:p14="http://schemas.microsoft.com/office/powerpoint/2010/main" val="401034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24DC4A-6A7E-41AF-ABC2-69C6DC346CFA}" type="slidenum">
              <a:rPr lang="fr-FR" smtClean="0"/>
              <a:pPr>
                <a:defRPr/>
              </a:pPr>
              <a:t>15</a:t>
            </a:fld>
            <a:endParaRPr lang="fr-FR"/>
          </a:p>
        </p:txBody>
      </p:sp>
    </p:spTree>
    <p:extLst>
      <p:ext uri="{BB962C8B-B14F-4D97-AF65-F5344CB8AC3E}">
        <p14:creationId xmlns:p14="http://schemas.microsoft.com/office/powerpoint/2010/main" val="245151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0100" y="573088"/>
            <a:ext cx="4967288" cy="3724275"/>
          </a:xfrm>
        </p:spPr>
      </p:sp>
      <p:sp>
        <p:nvSpPr>
          <p:cNvPr id="3" name="Espace réservé des commentaires 2"/>
          <p:cNvSpPr>
            <a:spLocks noGrp="1"/>
          </p:cNvSpPr>
          <p:nvPr>
            <p:ph type="body" idx="1"/>
          </p:nvPr>
        </p:nvSpPr>
        <p:spPr/>
        <p:txBody>
          <a:bodyPr/>
          <a:lstStyle/>
          <a:p>
            <a:pPr marL="800100" lvl="1" indent="-342900">
              <a:buFont typeface="Arial" pitchFamily="34" charset="0"/>
              <a:buChar char="•"/>
            </a:pPr>
            <a:r>
              <a:rPr lang="en-US" sz="1000" dirty="0"/>
              <a:t>The upper part of the </a:t>
            </a:r>
            <a:r>
              <a:rPr lang="en-US" sz="1000" u="sng" dirty="0"/>
              <a:t>RADM</a:t>
            </a:r>
            <a:r>
              <a:rPr lang="en-US" sz="1000" dirty="0"/>
              <a:t> (highlighted in solid purple) means that all initiatives may share (even though the RADM may not cover all cases) a similar view of the high level concepts of a database at the </a:t>
            </a:r>
            <a:r>
              <a:rPr lang="en-US" sz="1000" i="1" dirty="0"/>
              <a:t>integrated level</a:t>
            </a:r>
            <a:r>
              <a:rPr lang="en-US" sz="1000" dirty="0"/>
              <a:t>: </a:t>
            </a:r>
            <a:endParaRPr lang="fr-FR" sz="1000" dirty="0"/>
          </a:p>
          <a:p>
            <a:pPr marL="1085850" lvl="2" indent="-171450">
              <a:buFont typeface="Arial" pitchFamily="34" charset="0"/>
              <a:buChar char="•"/>
            </a:pPr>
            <a:r>
              <a:rPr lang="en-US" sz="1000" dirty="0"/>
              <a:t>The DB is composed of geo-referenced tiles containing a set of layers: elevation, features, object, texture …</a:t>
            </a:r>
            <a:endParaRPr lang="fr-FR" sz="1000" dirty="0"/>
          </a:p>
          <a:p>
            <a:pPr marL="1085850" lvl="2" indent="-171450">
              <a:buFont typeface="Arial" pitchFamily="34" charset="0"/>
              <a:buChar char="•"/>
            </a:pPr>
            <a:r>
              <a:rPr lang="en-US" sz="1000" dirty="0"/>
              <a:t>Feature instances of the real world are attached to tiles, and their rendering characteristics (visual, behavior …) are provided by the objects (and their attributes) from the library to which they are linked.</a:t>
            </a:r>
            <a:endParaRPr lang="fr-FR" sz="1000" dirty="0"/>
          </a:p>
          <a:p>
            <a:pPr marL="800100" lvl="1" indent="-342900">
              <a:buFont typeface="Arial" pitchFamily="34" charset="0"/>
              <a:buChar char="•"/>
            </a:pPr>
            <a:r>
              <a:rPr lang="en-US" sz="1000" dirty="0"/>
              <a:t>The middle part of the RADM (highlighted in dashed purple) may also be shared by all initiatives, as it is supported by their use of common GIS </a:t>
            </a:r>
            <a:r>
              <a:rPr lang="en-US" sz="1000" u="sng" dirty="0"/>
              <a:t>formats</a:t>
            </a:r>
            <a:r>
              <a:rPr lang="en-US" sz="1000" dirty="0"/>
              <a:t>: </a:t>
            </a:r>
            <a:endParaRPr lang="fr-FR" sz="1000" dirty="0"/>
          </a:p>
          <a:p>
            <a:pPr marL="1085850" lvl="2" indent="-171450">
              <a:buFont typeface="Arial" pitchFamily="34" charset="0"/>
              <a:buChar char="•"/>
            </a:pPr>
            <a:r>
              <a:rPr lang="en-US" sz="1000" dirty="0"/>
              <a:t>DTED, </a:t>
            </a:r>
            <a:r>
              <a:rPr lang="en-US" sz="1000" dirty="0" err="1"/>
              <a:t>GeoTIFF</a:t>
            </a:r>
            <a:r>
              <a:rPr lang="en-US" sz="1000" dirty="0"/>
              <a:t>, …  for elevation;</a:t>
            </a:r>
            <a:endParaRPr lang="fr-FR" sz="1000" dirty="0"/>
          </a:p>
          <a:p>
            <a:pPr marL="1085850" lvl="2" indent="-171450">
              <a:buFont typeface="Arial" pitchFamily="34" charset="0"/>
              <a:buChar char="•"/>
            </a:pPr>
            <a:r>
              <a:rPr lang="en-US" sz="1000" dirty="0" err="1"/>
              <a:t>Shapefiles</a:t>
            </a:r>
            <a:r>
              <a:rPr lang="en-US" sz="1000" dirty="0"/>
              <a:t> for features;</a:t>
            </a:r>
            <a:endParaRPr lang="fr-FR" sz="1000" dirty="0"/>
          </a:p>
          <a:p>
            <a:pPr marL="1085850" lvl="2" indent="-171450">
              <a:buFont typeface="Arial" pitchFamily="34" charset="0"/>
              <a:buChar char="•"/>
            </a:pPr>
            <a:r>
              <a:rPr lang="en-US" sz="1000" dirty="0" err="1"/>
              <a:t>OpenFlight</a:t>
            </a:r>
            <a:r>
              <a:rPr lang="en-US" sz="1000" dirty="0"/>
              <a:t> for 3D objects;</a:t>
            </a:r>
            <a:endParaRPr lang="fr-FR" sz="1000" dirty="0"/>
          </a:p>
          <a:p>
            <a:pPr marL="1085850" lvl="2" indent="-171450">
              <a:buFont typeface="Arial" pitchFamily="34" charset="0"/>
              <a:buChar char="•"/>
            </a:pPr>
            <a:r>
              <a:rPr lang="en-US" sz="1000" dirty="0"/>
              <a:t>JPEG2K, </a:t>
            </a:r>
            <a:r>
              <a:rPr lang="en-US" sz="1000" dirty="0" err="1"/>
              <a:t>GeoTIFF</a:t>
            </a:r>
            <a:r>
              <a:rPr lang="en-US" sz="1000" dirty="0"/>
              <a:t>, … for textures.</a:t>
            </a:r>
            <a:endParaRPr lang="fr-FR" sz="1000" dirty="0"/>
          </a:p>
          <a:p>
            <a:pPr marL="800100" lvl="1" indent="-342900">
              <a:buFont typeface="Arial" pitchFamily="34" charset="0"/>
              <a:buChar char="•"/>
            </a:pPr>
            <a:r>
              <a:rPr lang="en-US" sz="1000" dirty="0"/>
              <a:t>The lower part of the RADM (highlighted in yellow) corresponds to the </a:t>
            </a:r>
            <a:r>
              <a:rPr lang="en-US" sz="1000" u="sng" dirty="0"/>
              <a:t>attribution</a:t>
            </a:r>
            <a:r>
              <a:rPr lang="en-US" sz="1000" dirty="0"/>
              <a:t> aspect of </a:t>
            </a:r>
            <a:r>
              <a:rPr lang="en-US" sz="1000" dirty="0" err="1"/>
              <a:t>Shapefiles</a:t>
            </a:r>
            <a:r>
              <a:rPr lang="en-US" sz="1000" dirty="0"/>
              <a:t> which is not constrained by the format. As a consequence, this is an area of divergence between initiatives.</a:t>
            </a:r>
            <a:endParaRPr lang="fr-FR" sz="1000" dirty="0"/>
          </a:p>
          <a:p>
            <a:pPr marL="800100" lvl="1" indent="-342900">
              <a:buFont typeface="Arial" pitchFamily="34" charset="0"/>
              <a:buChar char="•"/>
            </a:pPr>
            <a:r>
              <a:rPr lang="en-US" sz="1000" dirty="0"/>
              <a:t>Miscellaneous: other possible areas of divergence have been identified (yellow areas):</a:t>
            </a:r>
            <a:endParaRPr lang="fr-FR" sz="1000" dirty="0"/>
          </a:p>
          <a:p>
            <a:pPr marL="1085850" lvl="2" indent="-171450">
              <a:buFont typeface="Arial" pitchFamily="34" charset="0"/>
              <a:buChar char="•"/>
            </a:pPr>
            <a:r>
              <a:rPr lang="en-US" sz="1000" dirty="0"/>
              <a:t>The Special areas, including for example airports and urban areas, that may be described either as features not related to tiles, or as </a:t>
            </a:r>
            <a:r>
              <a:rPr lang="en-US" sz="1000" dirty="0" err="1"/>
              <a:t>OpenFlight</a:t>
            </a:r>
            <a:r>
              <a:rPr lang="en-US" sz="1000" dirty="0"/>
              <a:t> objects;</a:t>
            </a:r>
            <a:endParaRPr lang="fr-FR" sz="1000" dirty="0"/>
          </a:p>
          <a:p>
            <a:pPr marL="1085850" lvl="2" indent="-171450">
              <a:buFont typeface="Arial" pitchFamily="34" charset="0"/>
              <a:buChar char="•"/>
            </a:pPr>
            <a:r>
              <a:rPr lang="en-US" sz="1000" dirty="0"/>
              <a:t>The linkage between the objects of the Library and the Features;</a:t>
            </a:r>
            <a:endParaRPr lang="fr-FR" sz="1000" dirty="0"/>
          </a:p>
          <a:p>
            <a:pPr marL="1085850" lvl="2" indent="-171450">
              <a:buFont typeface="Arial" pitchFamily="34" charset="0"/>
              <a:buChar char="•"/>
            </a:pPr>
            <a:r>
              <a:rPr lang="en-US" sz="1000" dirty="0"/>
              <a:t>Metadata associated to the database, which eventually feeds the catalog associated to the repository.</a:t>
            </a:r>
          </a:p>
        </p:txBody>
      </p:sp>
      <p:sp>
        <p:nvSpPr>
          <p:cNvPr id="4" name="Espace réservé du numéro de diapositive 3"/>
          <p:cNvSpPr>
            <a:spLocks noGrp="1"/>
          </p:cNvSpPr>
          <p:nvPr>
            <p:ph type="sldNum" sz="quarter" idx="10"/>
          </p:nvPr>
        </p:nvSpPr>
        <p:spPr/>
        <p:txBody>
          <a:bodyPr/>
          <a:lstStyle/>
          <a:p>
            <a:pPr>
              <a:defRPr/>
            </a:pPr>
            <a:fld id="{6E24DC4A-6A7E-41AF-ABC2-69C6DC346CFA}" type="slidenum">
              <a:rPr lang="fr-FR" smtClean="0"/>
              <a:pPr>
                <a:defRPr/>
              </a:pPr>
              <a:t>20</a:t>
            </a:fld>
            <a:endParaRPr lang="fr-FR"/>
          </a:p>
        </p:txBody>
      </p:sp>
    </p:spTree>
    <p:extLst>
      <p:ext uri="{BB962C8B-B14F-4D97-AF65-F5344CB8AC3E}">
        <p14:creationId xmlns:p14="http://schemas.microsoft.com/office/powerpoint/2010/main" val="347005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2" descr="dv80215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444875"/>
            <a:ext cx="9144000" cy="156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91"/>
          <p:cNvSpPr>
            <a:spLocks noChangeShapeType="1"/>
          </p:cNvSpPr>
          <p:nvPr userDrawn="1"/>
        </p:nvSpPr>
        <p:spPr bwMode="auto">
          <a:xfrm>
            <a:off x="2312988" y="19050"/>
            <a:ext cx="0" cy="1801813"/>
          </a:xfrm>
          <a:prstGeom prst="line">
            <a:avLst/>
          </a:prstGeom>
          <a:noFill/>
          <a:ln w="25400">
            <a:solidFill>
              <a:schemeClr val="bg1"/>
            </a:solidFill>
            <a:round/>
            <a:headEnd/>
            <a:tailEnd/>
          </a:ln>
          <a:effectLst/>
        </p:spPr>
        <p:txBody>
          <a:bodyPr/>
          <a:lstStyle/>
          <a:p>
            <a:pPr>
              <a:defRPr/>
            </a:pPr>
            <a:endParaRPr lang="fr-FR"/>
          </a:p>
        </p:txBody>
      </p:sp>
      <p:sp>
        <p:nvSpPr>
          <p:cNvPr id="6" name="Line 95"/>
          <p:cNvSpPr>
            <a:spLocks noChangeShapeType="1"/>
          </p:cNvSpPr>
          <p:nvPr userDrawn="1"/>
        </p:nvSpPr>
        <p:spPr bwMode="auto">
          <a:xfrm flipH="1">
            <a:off x="3763963" y="5186363"/>
            <a:ext cx="5380037" cy="0"/>
          </a:xfrm>
          <a:prstGeom prst="line">
            <a:avLst/>
          </a:prstGeom>
          <a:noFill/>
          <a:ln w="25400">
            <a:solidFill>
              <a:schemeClr val="tx2"/>
            </a:solidFill>
            <a:round/>
            <a:headEnd/>
            <a:tailEnd/>
          </a:ln>
          <a:effectLst/>
        </p:spPr>
        <p:txBody>
          <a:bodyPr/>
          <a:lstStyle/>
          <a:p>
            <a:pPr>
              <a:defRPr/>
            </a:pPr>
            <a:endParaRPr lang="fr-FR"/>
          </a:p>
        </p:txBody>
      </p:sp>
      <p:sp>
        <p:nvSpPr>
          <p:cNvPr id="7" name="Line 94"/>
          <p:cNvSpPr>
            <a:spLocks noChangeShapeType="1"/>
          </p:cNvSpPr>
          <p:nvPr userDrawn="1"/>
        </p:nvSpPr>
        <p:spPr bwMode="auto">
          <a:xfrm>
            <a:off x="1828800" y="5233988"/>
            <a:ext cx="0" cy="1624012"/>
          </a:xfrm>
          <a:prstGeom prst="line">
            <a:avLst/>
          </a:prstGeom>
          <a:noFill/>
          <a:ln w="25400">
            <a:solidFill>
              <a:schemeClr val="bg1"/>
            </a:solidFill>
            <a:round/>
            <a:headEnd/>
            <a:tailEnd/>
          </a:ln>
          <a:effectLst/>
        </p:spPr>
        <p:txBody>
          <a:bodyPr/>
          <a:lstStyle/>
          <a:p>
            <a:pPr>
              <a:defRPr/>
            </a:pPr>
            <a:endParaRPr lang="fr-FR"/>
          </a:p>
        </p:txBody>
      </p:sp>
      <p:sp>
        <p:nvSpPr>
          <p:cNvPr id="8" name="Line 64"/>
          <p:cNvSpPr>
            <a:spLocks noChangeShapeType="1"/>
          </p:cNvSpPr>
          <p:nvPr userDrawn="1"/>
        </p:nvSpPr>
        <p:spPr bwMode="auto">
          <a:xfrm>
            <a:off x="5549900" y="3370263"/>
            <a:ext cx="0" cy="1671637"/>
          </a:xfrm>
          <a:prstGeom prst="line">
            <a:avLst/>
          </a:prstGeom>
          <a:noFill/>
          <a:ln w="25400">
            <a:solidFill>
              <a:schemeClr val="bg1"/>
            </a:solidFill>
            <a:round/>
            <a:headEnd/>
            <a:tailEnd/>
          </a:ln>
          <a:effectLst/>
        </p:spPr>
        <p:txBody>
          <a:bodyPr/>
          <a:lstStyle/>
          <a:p>
            <a:pPr>
              <a:defRPr/>
            </a:pPr>
            <a:endParaRPr lang="fr-FR"/>
          </a:p>
        </p:txBody>
      </p:sp>
      <p:sp>
        <p:nvSpPr>
          <p:cNvPr id="9" name="Line 65"/>
          <p:cNvSpPr>
            <a:spLocks noChangeShapeType="1"/>
          </p:cNvSpPr>
          <p:nvPr userDrawn="1"/>
        </p:nvSpPr>
        <p:spPr bwMode="auto">
          <a:xfrm>
            <a:off x="7353300" y="3387725"/>
            <a:ext cx="0" cy="1633538"/>
          </a:xfrm>
          <a:prstGeom prst="line">
            <a:avLst/>
          </a:prstGeom>
          <a:noFill/>
          <a:ln w="25400">
            <a:solidFill>
              <a:schemeClr val="bg1"/>
            </a:solidFill>
            <a:round/>
            <a:headEnd/>
            <a:tailEnd/>
          </a:ln>
          <a:effectLst/>
        </p:spPr>
        <p:txBody>
          <a:bodyPr/>
          <a:lstStyle/>
          <a:p>
            <a:pPr>
              <a:defRPr/>
            </a:pPr>
            <a:endParaRPr lang="fr-FR"/>
          </a:p>
        </p:txBody>
      </p:sp>
      <p:sp>
        <p:nvSpPr>
          <p:cNvPr id="10" name="Line 63"/>
          <p:cNvSpPr>
            <a:spLocks noChangeShapeType="1"/>
          </p:cNvSpPr>
          <p:nvPr userDrawn="1"/>
        </p:nvSpPr>
        <p:spPr bwMode="auto">
          <a:xfrm>
            <a:off x="3763963" y="3387725"/>
            <a:ext cx="0" cy="1654175"/>
          </a:xfrm>
          <a:prstGeom prst="line">
            <a:avLst/>
          </a:prstGeom>
          <a:noFill/>
          <a:ln w="25400">
            <a:solidFill>
              <a:schemeClr val="bg1"/>
            </a:solidFill>
            <a:round/>
            <a:headEnd/>
            <a:tailEnd/>
          </a:ln>
          <a:effectLst/>
        </p:spPr>
        <p:txBody>
          <a:bodyPr/>
          <a:lstStyle/>
          <a:p>
            <a:pPr>
              <a:defRPr/>
            </a:pPr>
            <a:endParaRPr lang="fr-FR"/>
          </a:p>
        </p:txBody>
      </p:sp>
      <p:sp>
        <p:nvSpPr>
          <p:cNvPr id="11" name="Line 66"/>
          <p:cNvSpPr>
            <a:spLocks noChangeShapeType="1"/>
          </p:cNvSpPr>
          <p:nvPr userDrawn="1"/>
        </p:nvSpPr>
        <p:spPr bwMode="auto">
          <a:xfrm>
            <a:off x="1828800" y="3395663"/>
            <a:ext cx="0" cy="1616075"/>
          </a:xfrm>
          <a:prstGeom prst="line">
            <a:avLst/>
          </a:prstGeom>
          <a:noFill/>
          <a:ln w="25400">
            <a:solidFill>
              <a:schemeClr val="bg1"/>
            </a:solidFill>
            <a:round/>
            <a:headEnd/>
            <a:tailEnd/>
          </a:ln>
          <a:effectLst/>
        </p:spPr>
        <p:txBody>
          <a:bodyPr/>
          <a:lstStyle/>
          <a:p>
            <a:pPr>
              <a:defRPr/>
            </a:pPr>
            <a:endParaRPr lang="fr-FR"/>
          </a:p>
        </p:txBody>
      </p:sp>
      <p:sp>
        <p:nvSpPr>
          <p:cNvPr id="3177" name="Rectangle 105"/>
          <p:cNvSpPr>
            <a:spLocks noGrp="1" noChangeArrowheads="1"/>
          </p:cNvSpPr>
          <p:nvPr>
            <p:ph type="ctrTitle" sz="quarter"/>
          </p:nvPr>
        </p:nvSpPr>
        <p:spPr>
          <a:xfrm>
            <a:off x="1157288" y="1244600"/>
            <a:ext cx="7772400" cy="1470025"/>
          </a:xfrm>
        </p:spPr>
        <p:txBody>
          <a:bodyPr/>
          <a:lstStyle>
            <a:lvl1pPr>
              <a:defRPr sz="3000"/>
            </a:lvl1pPr>
          </a:lstStyle>
          <a:p>
            <a:r>
              <a:rPr lang="fr-FR"/>
              <a:t>Cliquez pour modifier le style du titre</a:t>
            </a:r>
          </a:p>
        </p:txBody>
      </p:sp>
      <p:sp>
        <p:nvSpPr>
          <p:cNvPr id="3178" name="Rectangle 106"/>
          <p:cNvSpPr>
            <a:spLocks noGrp="1" noChangeArrowheads="1"/>
          </p:cNvSpPr>
          <p:nvPr>
            <p:ph type="subTitle" sz="quarter" idx="1"/>
          </p:nvPr>
        </p:nvSpPr>
        <p:spPr>
          <a:xfrm>
            <a:off x="1103313" y="5186363"/>
            <a:ext cx="6400800" cy="1349375"/>
          </a:xfrm>
        </p:spPr>
        <p:txBody>
          <a:bodyPr/>
          <a:lstStyle>
            <a:lvl1pPr>
              <a:defRPr sz="2600"/>
            </a:lvl1pPr>
          </a:lstStyle>
          <a:p>
            <a:r>
              <a:rPr lang="fr-FR"/>
              <a:t>Cliquez pour modifier le style des sous-titres du masque</a:t>
            </a:r>
          </a:p>
        </p:txBody>
      </p:sp>
      <p:pic>
        <p:nvPicPr>
          <p:cNvPr id="14" name="Picture 13" descr="head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r="66934" b="48395"/>
          <a:stretch>
            <a:fillRect/>
          </a:stretch>
        </p:blipFill>
        <p:spPr bwMode="auto">
          <a:xfrm>
            <a:off x="7570789" y="79376"/>
            <a:ext cx="1420812" cy="5349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362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0"/>
          <p:cNvSpPr>
            <a:spLocks noGrp="1" noChangeArrowheads="1"/>
          </p:cNvSpPr>
          <p:nvPr>
            <p:ph type="sldNum" sz="quarter" idx="10"/>
          </p:nvPr>
        </p:nvSpPr>
        <p:spPr>
          <a:ln/>
        </p:spPr>
        <p:txBody>
          <a:bodyPr/>
          <a:lstStyle>
            <a:lvl1pPr>
              <a:defRPr/>
            </a:lvl1pPr>
          </a:lstStyle>
          <a:p>
            <a:pPr>
              <a:defRPr/>
            </a:pPr>
            <a:fld id="{1C7CD3F8-5585-4B7E-BB0D-FFAEB5DF2659}" type="slidenum">
              <a:rPr lang="en-CA"/>
              <a:pPr>
                <a:defRPr/>
              </a:pPr>
              <a:t>‹N°›</a:t>
            </a:fld>
            <a:endParaRPr lang="en-CA"/>
          </a:p>
        </p:txBody>
      </p:sp>
      <p:sp>
        <p:nvSpPr>
          <p:cNvPr id="5"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309133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11188"/>
            <a:ext cx="2057400" cy="55149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611188"/>
            <a:ext cx="6019800" cy="55149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0"/>
          <p:cNvSpPr>
            <a:spLocks noGrp="1" noChangeArrowheads="1"/>
          </p:cNvSpPr>
          <p:nvPr>
            <p:ph type="sldNum" sz="quarter" idx="10"/>
          </p:nvPr>
        </p:nvSpPr>
        <p:spPr>
          <a:ln/>
        </p:spPr>
        <p:txBody>
          <a:bodyPr/>
          <a:lstStyle>
            <a:lvl1pPr>
              <a:defRPr/>
            </a:lvl1pPr>
          </a:lstStyle>
          <a:p>
            <a:pPr>
              <a:defRPr/>
            </a:pPr>
            <a:fld id="{BA70E31F-5F5B-4D09-A4DB-51774EA8C4D9}" type="slidenum">
              <a:rPr lang="en-CA"/>
              <a:pPr>
                <a:defRPr/>
              </a:pPr>
              <a:t>‹N°›</a:t>
            </a:fld>
            <a:endParaRPr lang="en-CA"/>
          </a:p>
        </p:txBody>
      </p:sp>
      <p:sp>
        <p:nvSpPr>
          <p:cNvPr id="5"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406153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611188"/>
            <a:ext cx="8229600" cy="65405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0"/>
          <p:cNvSpPr>
            <a:spLocks noGrp="1" noChangeArrowheads="1"/>
          </p:cNvSpPr>
          <p:nvPr>
            <p:ph type="sldNum" sz="quarter" idx="10"/>
          </p:nvPr>
        </p:nvSpPr>
        <p:spPr>
          <a:ln/>
        </p:spPr>
        <p:txBody>
          <a:bodyPr/>
          <a:lstStyle>
            <a:lvl1pPr>
              <a:defRPr/>
            </a:lvl1pPr>
          </a:lstStyle>
          <a:p>
            <a:pPr>
              <a:defRPr/>
            </a:pPr>
            <a:fld id="{97013E8B-BDFD-4C1D-80C0-82FADB6A8E1A}" type="slidenum">
              <a:rPr lang="en-CA"/>
              <a:pPr>
                <a:defRPr/>
              </a:pPr>
              <a:t>‹N°›</a:t>
            </a:fld>
            <a:endParaRPr lang="en-CA"/>
          </a:p>
        </p:txBody>
      </p:sp>
      <p:sp>
        <p:nvSpPr>
          <p:cNvPr id="6"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2072588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u numéro de diapositive 3"/>
          <p:cNvSpPr>
            <a:spLocks noGrp="1"/>
          </p:cNvSpPr>
          <p:nvPr>
            <p:ph type="sldNum" sz="quarter" idx="10"/>
          </p:nvPr>
        </p:nvSpPr>
        <p:spPr>
          <a:xfrm>
            <a:off x="0" y="6464300"/>
            <a:ext cx="442913" cy="387350"/>
          </a:xfrm>
        </p:spPr>
        <p:txBody>
          <a:bodyPr/>
          <a:lstStyle>
            <a:lvl1pPr>
              <a:defRPr/>
            </a:lvl1pPr>
          </a:lstStyle>
          <a:p>
            <a:pPr>
              <a:defRPr/>
            </a:pPr>
            <a:fld id="{C8C4A270-89FD-40E4-9CF7-7B4DF80DBD61}" type="slidenum">
              <a:rPr lang="en-CA"/>
              <a:pPr>
                <a:defRPr/>
              </a:pPr>
              <a:t>‹N°›</a:t>
            </a:fld>
            <a:endParaRPr lang="en-CA"/>
          </a:p>
        </p:txBody>
      </p:sp>
      <p:sp>
        <p:nvSpPr>
          <p:cNvPr id="5" name="Espace réservé du pied de page 4"/>
          <p:cNvSpPr>
            <a:spLocks noGrp="1"/>
          </p:cNvSpPr>
          <p:nvPr>
            <p:ph type="ftr" sz="quarter" idx="11"/>
          </p:nvPr>
        </p:nvSpPr>
        <p:spPr>
          <a:xfrm>
            <a:off x="2436813" y="6596063"/>
            <a:ext cx="4867275" cy="252412"/>
          </a:xfrm>
        </p:spPr>
        <p:txBody>
          <a:bodyPr/>
          <a:lstStyle>
            <a:lvl1pPr>
              <a:defRPr/>
            </a:lvl1pPr>
          </a:lstStyle>
          <a:p>
            <a:r>
              <a:rPr lang="en-US"/>
              <a:t>SC24/WG8 </a:t>
            </a:r>
          </a:p>
        </p:txBody>
      </p:sp>
    </p:spTree>
    <p:extLst>
      <p:ext uri="{BB962C8B-B14F-4D97-AF65-F5344CB8AC3E}">
        <p14:creationId xmlns:p14="http://schemas.microsoft.com/office/powerpoint/2010/main" val="56547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0"/>
          <p:cNvSpPr>
            <a:spLocks noGrp="1" noChangeArrowheads="1"/>
          </p:cNvSpPr>
          <p:nvPr>
            <p:ph type="sldNum" sz="quarter" idx="10"/>
          </p:nvPr>
        </p:nvSpPr>
        <p:spPr>
          <a:ln/>
        </p:spPr>
        <p:txBody>
          <a:bodyPr/>
          <a:lstStyle>
            <a:lvl1pPr>
              <a:defRPr/>
            </a:lvl1pPr>
          </a:lstStyle>
          <a:p>
            <a:pPr>
              <a:defRPr/>
            </a:pPr>
            <a:fld id="{9BF02599-D7B5-4902-9649-17D8AB17353F}" type="slidenum">
              <a:rPr lang="en-CA"/>
              <a:pPr>
                <a:defRPr/>
              </a:pPr>
              <a:t>‹N°›</a:t>
            </a:fld>
            <a:endParaRPr lang="en-CA"/>
          </a:p>
        </p:txBody>
      </p:sp>
      <p:sp>
        <p:nvSpPr>
          <p:cNvPr id="5" name="Rectangle 129"/>
          <p:cNvSpPr>
            <a:spLocks noGrp="1" noChangeArrowheads="1"/>
          </p:cNvSpPr>
          <p:nvPr>
            <p:ph type="ftr" sz="quarter" idx="11"/>
          </p:nvPr>
        </p:nvSpPr>
        <p:spPr>
          <a:ln/>
        </p:spPr>
        <p:txBody>
          <a:bodyPr/>
          <a:lstStyle>
            <a:lvl1pPr>
              <a:defRPr/>
            </a:lvl1pPr>
          </a:lstStyle>
          <a:p>
            <a:r>
              <a:rPr lang="en-US"/>
              <a:t>SC24/WG8 </a:t>
            </a:r>
          </a:p>
        </p:txBody>
      </p:sp>
      <p:sp>
        <p:nvSpPr>
          <p:cNvPr id="6" name="Espace réservé de la date 1"/>
          <p:cNvSpPr>
            <a:spLocks noGrp="1"/>
          </p:cNvSpPr>
          <p:nvPr>
            <p:ph type="dt" sz="half" idx="2"/>
          </p:nvPr>
        </p:nvSpPr>
        <p:spPr>
          <a:xfrm>
            <a:off x="7400924" y="6572250"/>
            <a:ext cx="1743075" cy="285750"/>
          </a:xfrm>
          <a:prstGeom prst="rect">
            <a:avLst/>
          </a:prstGeom>
        </p:spPr>
        <p:txBody>
          <a:bodyPr vert="horz" lIns="91440" tIns="45720" rIns="91440" bIns="45720" rtlCol="0" anchor="ctr"/>
          <a:lstStyle>
            <a:lvl1pPr algn="ctr">
              <a:defRPr lang="en-US" sz="900" kern="1200" dirty="0" smtClean="0">
                <a:solidFill>
                  <a:schemeClr val="tx1"/>
                </a:solidFill>
                <a:latin typeface="Arial" charset="0"/>
                <a:ea typeface="+mn-ea"/>
                <a:cs typeface="+mn-cs"/>
              </a:defRPr>
            </a:lvl1pPr>
          </a:lstStyle>
          <a:p>
            <a:r>
              <a:rPr lang="fr-FR"/>
              <a:t>23 Aug 2016</a:t>
            </a:r>
            <a:endParaRPr lang="en-US" dirty="0"/>
          </a:p>
        </p:txBody>
      </p:sp>
    </p:spTree>
    <p:extLst>
      <p:ext uri="{BB962C8B-B14F-4D97-AF65-F5344CB8AC3E}">
        <p14:creationId xmlns:p14="http://schemas.microsoft.com/office/powerpoint/2010/main" val="192550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0"/>
          <p:cNvSpPr>
            <a:spLocks noGrp="1" noChangeArrowheads="1"/>
          </p:cNvSpPr>
          <p:nvPr>
            <p:ph type="sldNum" sz="quarter" idx="10"/>
          </p:nvPr>
        </p:nvSpPr>
        <p:spPr>
          <a:ln/>
        </p:spPr>
        <p:txBody>
          <a:bodyPr/>
          <a:lstStyle>
            <a:lvl1pPr>
              <a:defRPr/>
            </a:lvl1pPr>
          </a:lstStyle>
          <a:p>
            <a:pPr>
              <a:defRPr/>
            </a:pPr>
            <a:fld id="{B506B941-E6F3-4F3D-8858-1245E7390D80}" type="slidenum">
              <a:rPr lang="en-CA"/>
              <a:pPr>
                <a:defRPr/>
              </a:pPr>
              <a:t>‹N°›</a:t>
            </a:fld>
            <a:endParaRPr lang="en-CA"/>
          </a:p>
        </p:txBody>
      </p:sp>
      <p:sp>
        <p:nvSpPr>
          <p:cNvPr id="5"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36617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0"/>
          <p:cNvSpPr>
            <a:spLocks noGrp="1" noChangeArrowheads="1"/>
          </p:cNvSpPr>
          <p:nvPr>
            <p:ph type="sldNum" sz="quarter" idx="10"/>
          </p:nvPr>
        </p:nvSpPr>
        <p:spPr>
          <a:ln/>
        </p:spPr>
        <p:txBody>
          <a:bodyPr/>
          <a:lstStyle>
            <a:lvl1pPr>
              <a:defRPr/>
            </a:lvl1pPr>
          </a:lstStyle>
          <a:p>
            <a:pPr>
              <a:defRPr/>
            </a:pPr>
            <a:fld id="{461B9EC1-5785-4C90-AC89-F516F1DFC1AB}" type="slidenum">
              <a:rPr lang="en-CA"/>
              <a:pPr>
                <a:defRPr/>
              </a:pPr>
              <a:t>‹N°›</a:t>
            </a:fld>
            <a:endParaRPr lang="en-CA"/>
          </a:p>
        </p:txBody>
      </p:sp>
      <p:sp>
        <p:nvSpPr>
          <p:cNvPr id="6" name="Rectangle 129"/>
          <p:cNvSpPr>
            <a:spLocks noGrp="1" noChangeArrowheads="1"/>
          </p:cNvSpPr>
          <p:nvPr>
            <p:ph type="ftr" sz="quarter" idx="11"/>
          </p:nvPr>
        </p:nvSpPr>
        <p:spPr>
          <a:ln/>
        </p:spPr>
        <p:txBody>
          <a:bodyPr/>
          <a:lstStyle>
            <a:lvl1pPr>
              <a:defRPr/>
            </a:lvl1pPr>
          </a:lstStyle>
          <a:p>
            <a:r>
              <a:rPr lang="en-US"/>
              <a:t>SC24/WG8 </a:t>
            </a:r>
          </a:p>
        </p:txBody>
      </p:sp>
      <p:sp>
        <p:nvSpPr>
          <p:cNvPr id="7" name="Espace réservé de la date 1"/>
          <p:cNvSpPr>
            <a:spLocks noGrp="1"/>
          </p:cNvSpPr>
          <p:nvPr>
            <p:ph type="dt" sz="half" idx="12"/>
          </p:nvPr>
        </p:nvSpPr>
        <p:spPr>
          <a:xfrm>
            <a:off x="7400924" y="6572250"/>
            <a:ext cx="1743075" cy="285750"/>
          </a:xfrm>
          <a:prstGeom prst="rect">
            <a:avLst/>
          </a:prstGeom>
        </p:spPr>
        <p:txBody>
          <a:bodyPr vert="horz" lIns="91440" tIns="45720" rIns="91440" bIns="45720" rtlCol="0" anchor="ctr"/>
          <a:lstStyle>
            <a:lvl1pPr algn="ctr">
              <a:defRPr lang="en-US" sz="900" kern="1200" dirty="0" smtClean="0">
                <a:solidFill>
                  <a:schemeClr val="tx1"/>
                </a:solidFill>
                <a:latin typeface="Arial" charset="0"/>
                <a:ea typeface="+mn-ea"/>
                <a:cs typeface="+mn-cs"/>
              </a:defRPr>
            </a:lvl1pPr>
          </a:lstStyle>
          <a:p>
            <a:r>
              <a:rPr lang="fr-FR"/>
              <a:t>23 Aug 2016</a:t>
            </a:r>
            <a:endParaRPr lang="en-US" dirty="0"/>
          </a:p>
        </p:txBody>
      </p:sp>
    </p:spTree>
    <p:extLst>
      <p:ext uri="{BB962C8B-B14F-4D97-AF65-F5344CB8AC3E}">
        <p14:creationId xmlns:p14="http://schemas.microsoft.com/office/powerpoint/2010/main" val="25918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0"/>
          <p:cNvSpPr>
            <a:spLocks noGrp="1" noChangeArrowheads="1"/>
          </p:cNvSpPr>
          <p:nvPr>
            <p:ph type="sldNum" sz="quarter" idx="10"/>
          </p:nvPr>
        </p:nvSpPr>
        <p:spPr>
          <a:ln/>
        </p:spPr>
        <p:txBody>
          <a:bodyPr/>
          <a:lstStyle>
            <a:lvl1pPr>
              <a:defRPr/>
            </a:lvl1pPr>
          </a:lstStyle>
          <a:p>
            <a:pPr>
              <a:defRPr/>
            </a:pPr>
            <a:fld id="{187F7943-55F9-4124-ACE6-26C88E7D15C3}" type="slidenum">
              <a:rPr lang="en-CA"/>
              <a:pPr>
                <a:defRPr/>
              </a:pPr>
              <a:t>‹N°›</a:t>
            </a:fld>
            <a:endParaRPr lang="en-CA"/>
          </a:p>
        </p:txBody>
      </p:sp>
      <p:sp>
        <p:nvSpPr>
          <p:cNvPr id="8" name="Rectangle 129"/>
          <p:cNvSpPr>
            <a:spLocks noGrp="1" noChangeArrowheads="1"/>
          </p:cNvSpPr>
          <p:nvPr>
            <p:ph type="ftr" sz="quarter" idx="11"/>
          </p:nvPr>
        </p:nvSpPr>
        <p:spPr>
          <a:ln/>
        </p:spPr>
        <p:txBody>
          <a:bodyPr/>
          <a:lstStyle>
            <a:lvl1pPr>
              <a:defRPr/>
            </a:lvl1pPr>
          </a:lstStyle>
          <a:p>
            <a:r>
              <a:rPr lang="en-US"/>
              <a:t>SC24/WG8 </a:t>
            </a:r>
          </a:p>
        </p:txBody>
      </p:sp>
      <p:sp>
        <p:nvSpPr>
          <p:cNvPr id="9" name="Espace réservé de la date 1"/>
          <p:cNvSpPr>
            <a:spLocks noGrp="1"/>
          </p:cNvSpPr>
          <p:nvPr>
            <p:ph type="dt" sz="half" idx="12"/>
          </p:nvPr>
        </p:nvSpPr>
        <p:spPr>
          <a:xfrm>
            <a:off x="7400924" y="6572250"/>
            <a:ext cx="1743075" cy="285750"/>
          </a:xfrm>
          <a:prstGeom prst="rect">
            <a:avLst/>
          </a:prstGeom>
        </p:spPr>
        <p:txBody>
          <a:bodyPr vert="horz" lIns="91440" tIns="45720" rIns="91440" bIns="45720" rtlCol="0" anchor="ctr"/>
          <a:lstStyle>
            <a:lvl1pPr algn="ctr">
              <a:defRPr lang="en-US" sz="900" kern="1200" dirty="0" smtClean="0">
                <a:solidFill>
                  <a:schemeClr val="tx1"/>
                </a:solidFill>
                <a:latin typeface="Arial" charset="0"/>
                <a:ea typeface="+mn-ea"/>
                <a:cs typeface="+mn-cs"/>
              </a:defRPr>
            </a:lvl1pPr>
          </a:lstStyle>
          <a:p>
            <a:r>
              <a:rPr lang="fr-FR"/>
              <a:t>23 Aug 2016</a:t>
            </a:r>
            <a:endParaRPr lang="en-US" dirty="0"/>
          </a:p>
        </p:txBody>
      </p:sp>
    </p:spTree>
    <p:extLst>
      <p:ext uri="{BB962C8B-B14F-4D97-AF65-F5344CB8AC3E}">
        <p14:creationId xmlns:p14="http://schemas.microsoft.com/office/powerpoint/2010/main" val="395273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20"/>
          <p:cNvSpPr>
            <a:spLocks noGrp="1" noChangeArrowheads="1"/>
          </p:cNvSpPr>
          <p:nvPr>
            <p:ph type="sldNum" sz="quarter" idx="10"/>
          </p:nvPr>
        </p:nvSpPr>
        <p:spPr>
          <a:ln/>
        </p:spPr>
        <p:txBody>
          <a:bodyPr/>
          <a:lstStyle>
            <a:lvl1pPr>
              <a:defRPr/>
            </a:lvl1pPr>
          </a:lstStyle>
          <a:p>
            <a:pPr>
              <a:defRPr/>
            </a:pPr>
            <a:fld id="{95B117C5-0ECF-40A9-9643-B0EB47379F34}" type="slidenum">
              <a:rPr lang="en-CA"/>
              <a:pPr>
                <a:defRPr/>
              </a:pPr>
              <a:t>‹N°›</a:t>
            </a:fld>
            <a:endParaRPr lang="en-CA"/>
          </a:p>
        </p:txBody>
      </p:sp>
      <p:sp>
        <p:nvSpPr>
          <p:cNvPr id="4"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85961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7A7B76DB-0E36-400A-9038-04BD77149427}" type="slidenum">
              <a:rPr lang="en-CA"/>
              <a:pPr>
                <a:defRPr/>
              </a:pPr>
              <a:t>‹N°›</a:t>
            </a:fld>
            <a:endParaRPr lang="en-CA"/>
          </a:p>
        </p:txBody>
      </p:sp>
      <p:sp>
        <p:nvSpPr>
          <p:cNvPr id="3"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388786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0"/>
          <p:cNvSpPr>
            <a:spLocks noGrp="1" noChangeArrowheads="1"/>
          </p:cNvSpPr>
          <p:nvPr>
            <p:ph type="sldNum" sz="quarter" idx="10"/>
          </p:nvPr>
        </p:nvSpPr>
        <p:spPr>
          <a:ln/>
        </p:spPr>
        <p:txBody>
          <a:bodyPr/>
          <a:lstStyle>
            <a:lvl1pPr>
              <a:defRPr/>
            </a:lvl1pPr>
          </a:lstStyle>
          <a:p>
            <a:pPr>
              <a:defRPr/>
            </a:pPr>
            <a:fld id="{FE6D7C28-ECF6-4F5D-A0D1-3483DDF971BE}" type="slidenum">
              <a:rPr lang="en-CA"/>
              <a:pPr>
                <a:defRPr/>
              </a:pPr>
              <a:t>‹N°›</a:t>
            </a:fld>
            <a:endParaRPr lang="en-CA"/>
          </a:p>
        </p:txBody>
      </p:sp>
      <p:sp>
        <p:nvSpPr>
          <p:cNvPr id="6"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422297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0"/>
          <p:cNvSpPr>
            <a:spLocks noGrp="1" noChangeArrowheads="1"/>
          </p:cNvSpPr>
          <p:nvPr>
            <p:ph type="sldNum" sz="quarter" idx="10"/>
          </p:nvPr>
        </p:nvSpPr>
        <p:spPr>
          <a:ln/>
        </p:spPr>
        <p:txBody>
          <a:bodyPr/>
          <a:lstStyle>
            <a:lvl1pPr>
              <a:defRPr/>
            </a:lvl1pPr>
          </a:lstStyle>
          <a:p>
            <a:pPr>
              <a:defRPr/>
            </a:pPr>
            <a:fld id="{5759E4F0-1B31-487C-A283-7A85E2715644}" type="slidenum">
              <a:rPr lang="en-CA"/>
              <a:pPr>
                <a:defRPr/>
              </a:pPr>
              <a:t>‹N°›</a:t>
            </a:fld>
            <a:endParaRPr lang="en-CA"/>
          </a:p>
        </p:txBody>
      </p:sp>
      <p:sp>
        <p:nvSpPr>
          <p:cNvPr id="6" name="Rectangle 129"/>
          <p:cNvSpPr>
            <a:spLocks noGrp="1" noChangeArrowheads="1"/>
          </p:cNvSpPr>
          <p:nvPr>
            <p:ph type="ftr" sz="quarter" idx="11"/>
          </p:nvPr>
        </p:nvSpPr>
        <p:spPr>
          <a:ln/>
        </p:spPr>
        <p:txBody>
          <a:bodyPr/>
          <a:lstStyle>
            <a:lvl1pPr>
              <a:defRPr/>
            </a:lvl1pPr>
          </a:lstStyle>
          <a:p>
            <a:r>
              <a:rPr lang="en-US"/>
              <a:t>SC24/WG8 </a:t>
            </a:r>
          </a:p>
        </p:txBody>
      </p:sp>
    </p:spTree>
    <p:extLst>
      <p:ext uri="{BB962C8B-B14F-4D97-AF65-F5344CB8AC3E}">
        <p14:creationId xmlns:p14="http://schemas.microsoft.com/office/powerpoint/2010/main" val="321845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6469063"/>
            <a:ext cx="2284413" cy="388937"/>
          </a:xfrm>
          <a:prstGeom prst="rect">
            <a:avLst/>
          </a:prstGeom>
          <a:gradFill rotWithShape="0">
            <a:gsLst>
              <a:gs pos="0">
                <a:schemeClr val="tx2"/>
              </a:gs>
              <a:gs pos="100000">
                <a:schemeClr val="bg1"/>
              </a:gs>
            </a:gsLst>
            <a:lin ang="0" scaled="1"/>
          </a:gradFill>
          <a:ln w="6350">
            <a:noFill/>
            <a:miter lim="800000"/>
            <a:headEnd/>
            <a:tailEnd/>
          </a:ln>
          <a:effectLst/>
        </p:spPr>
        <p:txBody>
          <a:bodyPr wrap="none" anchor="ctr"/>
          <a:lstStyle/>
          <a:p>
            <a:pPr>
              <a:defRPr/>
            </a:pPr>
            <a:endParaRPr lang="fr-FR"/>
          </a:p>
        </p:txBody>
      </p:sp>
      <p:sp>
        <p:nvSpPr>
          <p:cNvPr id="1033" name="Rectangle 9"/>
          <p:cNvSpPr>
            <a:spLocks noChangeArrowheads="1"/>
          </p:cNvSpPr>
          <p:nvPr/>
        </p:nvSpPr>
        <p:spPr bwMode="auto">
          <a:xfrm>
            <a:off x="0" y="0"/>
            <a:ext cx="2284413" cy="388938"/>
          </a:xfrm>
          <a:prstGeom prst="rect">
            <a:avLst/>
          </a:prstGeom>
          <a:gradFill rotWithShape="0">
            <a:gsLst>
              <a:gs pos="0">
                <a:schemeClr val="tx2"/>
              </a:gs>
              <a:gs pos="100000">
                <a:schemeClr val="bg1"/>
              </a:gs>
            </a:gsLst>
            <a:lin ang="0" scaled="1"/>
          </a:gradFill>
          <a:ln w="6350">
            <a:noFill/>
            <a:miter lim="800000"/>
            <a:headEnd/>
            <a:tailEnd/>
          </a:ln>
          <a:effectLst/>
        </p:spPr>
        <p:txBody>
          <a:bodyPr wrap="none" anchor="ctr"/>
          <a:lstStyle/>
          <a:p>
            <a:pPr>
              <a:defRPr/>
            </a:pPr>
            <a:endParaRPr lang="fr-FR"/>
          </a:p>
        </p:txBody>
      </p:sp>
      <p:sp>
        <p:nvSpPr>
          <p:cNvPr id="1034" name="Line 10"/>
          <p:cNvSpPr>
            <a:spLocks noChangeShapeType="1"/>
          </p:cNvSpPr>
          <p:nvPr/>
        </p:nvSpPr>
        <p:spPr bwMode="auto">
          <a:xfrm>
            <a:off x="457200" y="0"/>
            <a:ext cx="0" cy="481013"/>
          </a:xfrm>
          <a:prstGeom prst="line">
            <a:avLst/>
          </a:prstGeom>
          <a:noFill/>
          <a:ln w="25400">
            <a:solidFill>
              <a:schemeClr val="bg1"/>
            </a:solidFill>
            <a:miter lim="800000"/>
            <a:headEnd/>
            <a:tailEnd/>
          </a:ln>
          <a:effectLst/>
        </p:spPr>
        <p:txBody>
          <a:bodyPr anchor="ctr"/>
          <a:lstStyle/>
          <a:p>
            <a:pPr>
              <a:defRPr/>
            </a:pPr>
            <a:endParaRPr lang="fr-FR"/>
          </a:p>
        </p:txBody>
      </p:sp>
      <p:sp>
        <p:nvSpPr>
          <p:cNvPr id="1035" name="Line 11"/>
          <p:cNvSpPr>
            <a:spLocks noChangeShapeType="1"/>
          </p:cNvSpPr>
          <p:nvPr/>
        </p:nvSpPr>
        <p:spPr bwMode="auto">
          <a:xfrm>
            <a:off x="914400" y="0"/>
            <a:ext cx="0" cy="471488"/>
          </a:xfrm>
          <a:prstGeom prst="line">
            <a:avLst/>
          </a:prstGeom>
          <a:noFill/>
          <a:ln w="25400">
            <a:solidFill>
              <a:schemeClr val="bg1"/>
            </a:solidFill>
            <a:miter lim="800000"/>
            <a:headEnd/>
            <a:tailEnd/>
          </a:ln>
          <a:effectLst/>
        </p:spPr>
        <p:txBody>
          <a:bodyPr anchor="ctr"/>
          <a:lstStyle/>
          <a:p>
            <a:pPr>
              <a:defRPr/>
            </a:pPr>
            <a:endParaRPr lang="fr-FR"/>
          </a:p>
        </p:txBody>
      </p:sp>
      <p:sp>
        <p:nvSpPr>
          <p:cNvPr id="1036" name="Line 12"/>
          <p:cNvSpPr>
            <a:spLocks noChangeShapeType="1"/>
          </p:cNvSpPr>
          <p:nvPr/>
        </p:nvSpPr>
        <p:spPr bwMode="auto">
          <a:xfrm>
            <a:off x="1371600" y="0"/>
            <a:ext cx="0" cy="461963"/>
          </a:xfrm>
          <a:prstGeom prst="line">
            <a:avLst/>
          </a:prstGeom>
          <a:noFill/>
          <a:ln w="25400">
            <a:solidFill>
              <a:schemeClr val="bg1"/>
            </a:solidFill>
            <a:miter lim="800000"/>
            <a:headEnd/>
            <a:tailEnd/>
          </a:ln>
          <a:effectLst/>
        </p:spPr>
        <p:txBody>
          <a:bodyPr anchor="ctr"/>
          <a:lstStyle/>
          <a:p>
            <a:pPr>
              <a:defRPr/>
            </a:pPr>
            <a:endParaRPr lang="fr-FR"/>
          </a:p>
        </p:txBody>
      </p:sp>
      <p:sp>
        <p:nvSpPr>
          <p:cNvPr id="1037" name="Line 13"/>
          <p:cNvSpPr>
            <a:spLocks noChangeShapeType="1"/>
          </p:cNvSpPr>
          <p:nvPr/>
        </p:nvSpPr>
        <p:spPr bwMode="auto">
          <a:xfrm>
            <a:off x="1828800" y="0"/>
            <a:ext cx="0" cy="461963"/>
          </a:xfrm>
          <a:prstGeom prst="line">
            <a:avLst/>
          </a:prstGeom>
          <a:noFill/>
          <a:ln w="25400">
            <a:solidFill>
              <a:schemeClr val="bg1"/>
            </a:solidFill>
            <a:miter lim="800000"/>
            <a:headEnd/>
            <a:tailEnd/>
          </a:ln>
          <a:effectLst/>
        </p:spPr>
        <p:txBody>
          <a:bodyPr anchor="ctr"/>
          <a:lstStyle/>
          <a:p>
            <a:pPr>
              <a:defRPr/>
            </a:pPr>
            <a:endParaRPr lang="fr-FR"/>
          </a:p>
        </p:txBody>
      </p:sp>
      <p:sp>
        <p:nvSpPr>
          <p:cNvPr id="1039" name="Line 15"/>
          <p:cNvSpPr>
            <a:spLocks noChangeShapeType="1"/>
          </p:cNvSpPr>
          <p:nvPr/>
        </p:nvSpPr>
        <p:spPr bwMode="auto">
          <a:xfrm>
            <a:off x="542925" y="6722624"/>
            <a:ext cx="1588" cy="128588"/>
          </a:xfrm>
          <a:prstGeom prst="line">
            <a:avLst/>
          </a:prstGeom>
          <a:noFill/>
          <a:ln w="25400">
            <a:solidFill>
              <a:schemeClr val="bg1"/>
            </a:solidFill>
            <a:miter lim="800000"/>
            <a:headEnd/>
            <a:tailEnd/>
          </a:ln>
          <a:effectLst/>
        </p:spPr>
        <p:txBody>
          <a:bodyPr anchor="ctr"/>
          <a:lstStyle/>
          <a:p>
            <a:pPr>
              <a:defRPr/>
            </a:pPr>
            <a:endParaRPr lang="fr-FR"/>
          </a:p>
        </p:txBody>
      </p:sp>
      <p:sp>
        <p:nvSpPr>
          <p:cNvPr id="1040" name="Line 16"/>
          <p:cNvSpPr>
            <a:spLocks noChangeShapeType="1"/>
          </p:cNvSpPr>
          <p:nvPr/>
        </p:nvSpPr>
        <p:spPr bwMode="auto">
          <a:xfrm>
            <a:off x="1000125" y="6725799"/>
            <a:ext cx="1588" cy="125413"/>
          </a:xfrm>
          <a:prstGeom prst="line">
            <a:avLst/>
          </a:prstGeom>
          <a:noFill/>
          <a:ln w="25400">
            <a:solidFill>
              <a:schemeClr val="bg1"/>
            </a:solidFill>
            <a:miter lim="800000"/>
            <a:headEnd/>
            <a:tailEnd/>
          </a:ln>
          <a:effectLst/>
        </p:spPr>
        <p:txBody>
          <a:bodyPr anchor="ctr"/>
          <a:lstStyle/>
          <a:p>
            <a:pPr>
              <a:defRPr/>
            </a:pPr>
            <a:endParaRPr lang="fr-FR"/>
          </a:p>
        </p:txBody>
      </p:sp>
      <p:sp>
        <p:nvSpPr>
          <p:cNvPr id="1041" name="Line 17"/>
          <p:cNvSpPr>
            <a:spLocks noChangeShapeType="1"/>
          </p:cNvSpPr>
          <p:nvPr/>
        </p:nvSpPr>
        <p:spPr bwMode="auto">
          <a:xfrm>
            <a:off x="1457325" y="6727387"/>
            <a:ext cx="1588" cy="123825"/>
          </a:xfrm>
          <a:prstGeom prst="line">
            <a:avLst/>
          </a:prstGeom>
          <a:noFill/>
          <a:ln w="25400">
            <a:solidFill>
              <a:schemeClr val="bg1"/>
            </a:solidFill>
            <a:miter lim="800000"/>
            <a:headEnd/>
            <a:tailEnd/>
          </a:ln>
          <a:effectLst/>
        </p:spPr>
        <p:txBody>
          <a:bodyPr anchor="ctr"/>
          <a:lstStyle/>
          <a:p>
            <a:pPr>
              <a:defRPr/>
            </a:pPr>
            <a:endParaRPr lang="fr-FR"/>
          </a:p>
        </p:txBody>
      </p:sp>
      <p:sp>
        <p:nvSpPr>
          <p:cNvPr id="1042" name="Line 18"/>
          <p:cNvSpPr>
            <a:spLocks noChangeShapeType="1"/>
          </p:cNvSpPr>
          <p:nvPr/>
        </p:nvSpPr>
        <p:spPr bwMode="auto">
          <a:xfrm>
            <a:off x="1914525" y="6727387"/>
            <a:ext cx="1588" cy="123825"/>
          </a:xfrm>
          <a:prstGeom prst="line">
            <a:avLst/>
          </a:prstGeom>
          <a:noFill/>
          <a:ln w="25400">
            <a:solidFill>
              <a:schemeClr val="bg1"/>
            </a:solidFill>
            <a:miter lim="800000"/>
            <a:headEnd/>
            <a:tailEnd/>
          </a:ln>
          <a:effectLst/>
        </p:spPr>
        <p:txBody>
          <a:bodyPr anchor="ctr"/>
          <a:lstStyle/>
          <a:p>
            <a:pPr>
              <a:defRPr/>
            </a:pPr>
            <a:endParaRPr lang="fr-FR"/>
          </a:p>
        </p:txBody>
      </p:sp>
      <p:sp>
        <p:nvSpPr>
          <p:cNvPr id="1044" name="Rectangle 20"/>
          <p:cNvSpPr>
            <a:spLocks noGrp="1" noChangeArrowheads="1"/>
          </p:cNvSpPr>
          <p:nvPr>
            <p:ph type="sldNum" sz="quarter" idx="4"/>
          </p:nvPr>
        </p:nvSpPr>
        <p:spPr bwMode="auto">
          <a:xfrm>
            <a:off x="0" y="6464300"/>
            <a:ext cx="442913" cy="387350"/>
          </a:xfrm>
          <a:prstGeom prst="rect">
            <a:avLst/>
          </a:prstGeom>
          <a:noFill/>
          <a:ln w="9525">
            <a:noFill/>
            <a:miter lim="800000"/>
            <a:headEnd/>
            <a:tailEnd/>
          </a:ln>
          <a:effectLst/>
        </p:spPr>
        <p:txBody>
          <a:bodyPr vert="horz" wrap="square" lIns="144000" tIns="68400" rIns="91440" bIns="45720" numCol="1" anchor="ctr" anchorCtr="1" compatLnSpc="1">
            <a:prstTxWarp prst="textNoShape">
              <a:avLst/>
            </a:prstTxWarp>
          </a:bodyPr>
          <a:lstStyle>
            <a:lvl1pPr>
              <a:defRPr sz="800" b="1" smtClean="0">
                <a:solidFill>
                  <a:schemeClr val="bg1"/>
                </a:solidFill>
                <a:cs typeface="Arial" charset="0"/>
              </a:defRPr>
            </a:lvl1pPr>
          </a:lstStyle>
          <a:p>
            <a:pPr>
              <a:defRPr/>
            </a:pPr>
            <a:fld id="{0E0021F3-B62B-4FA7-9CEF-78BC7E9F062A}" type="slidenum">
              <a:rPr lang="en-CA"/>
              <a:pPr>
                <a:defRPr/>
              </a:pPr>
              <a:t>‹N°›</a:t>
            </a:fld>
            <a:endParaRPr lang="en-CA"/>
          </a:p>
        </p:txBody>
      </p:sp>
      <p:sp>
        <p:nvSpPr>
          <p:cNvPr id="1145" name="Line 121"/>
          <p:cNvSpPr>
            <a:spLocks noChangeShapeType="1"/>
          </p:cNvSpPr>
          <p:nvPr/>
        </p:nvSpPr>
        <p:spPr bwMode="auto">
          <a:xfrm flipH="1" flipV="1">
            <a:off x="457200" y="1090613"/>
            <a:ext cx="8229600" cy="9525"/>
          </a:xfrm>
          <a:prstGeom prst="line">
            <a:avLst/>
          </a:prstGeom>
          <a:noFill/>
          <a:ln w="25400">
            <a:solidFill>
              <a:schemeClr val="tx2"/>
            </a:solidFill>
            <a:round/>
            <a:headEnd/>
            <a:tailEnd/>
          </a:ln>
          <a:effectLst/>
        </p:spPr>
        <p:txBody>
          <a:bodyPr/>
          <a:lstStyle/>
          <a:p>
            <a:pPr>
              <a:defRPr/>
            </a:pPr>
            <a:endParaRPr lang="fr-FR"/>
          </a:p>
        </p:txBody>
      </p:sp>
      <p:sp>
        <p:nvSpPr>
          <p:cNvPr id="3087" name="Rectangle 124"/>
          <p:cNvSpPr>
            <a:spLocks noGrp="1" noChangeArrowheads="1"/>
          </p:cNvSpPr>
          <p:nvPr>
            <p:ph type="title"/>
          </p:nvPr>
        </p:nvSpPr>
        <p:spPr bwMode="auto">
          <a:xfrm>
            <a:off x="457200" y="395288"/>
            <a:ext cx="8229600"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3088" name="Rectangle 125"/>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153" name="Rectangle 129"/>
          <p:cNvSpPr>
            <a:spLocks noGrp="1" noChangeArrowheads="1"/>
          </p:cNvSpPr>
          <p:nvPr>
            <p:ph type="ftr" sz="quarter" idx="3"/>
          </p:nvPr>
        </p:nvSpPr>
        <p:spPr bwMode="auto">
          <a:xfrm>
            <a:off x="2436813" y="6596063"/>
            <a:ext cx="486727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tx1"/>
                </a:solidFill>
              </a:defRPr>
            </a:lvl1pPr>
          </a:lstStyle>
          <a:p>
            <a:r>
              <a:rPr lang="en-US"/>
              <a:t>SC24/WG8 </a:t>
            </a:r>
            <a:endParaRPr lang="en-US" dirty="0"/>
          </a:p>
        </p:txBody>
      </p:sp>
      <p:sp>
        <p:nvSpPr>
          <p:cNvPr id="2" name="Espace réservé de la date 1"/>
          <p:cNvSpPr>
            <a:spLocks noGrp="1"/>
          </p:cNvSpPr>
          <p:nvPr>
            <p:ph type="dt" sz="half" idx="2"/>
          </p:nvPr>
        </p:nvSpPr>
        <p:spPr>
          <a:xfrm>
            <a:off x="7400924" y="6572250"/>
            <a:ext cx="1743075" cy="285750"/>
          </a:xfrm>
          <a:prstGeom prst="rect">
            <a:avLst/>
          </a:prstGeom>
        </p:spPr>
        <p:txBody>
          <a:bodyPr vert="horz" lIns="91440" tIns="45720" rIns="91440" bIns="45720" rtlCol="0" anchor="ctr"/>
          <a:lstStyle>
            <a:lvl1pPr algn="ctr">
              <a:defRPr lang="en-US" sz="900" kern="1200" dirty="0" smtClean="0">
                <a:solidFill>
                  <a:schemeClr val="tx1"/>
                </a:solidFill>
                <a:latin typeface="Arial" charset="0"/>
                <a:ea typeface="+mn-ea"/>
                <a:cs typeface="+mn-cs"/>
              </a:defRPr>
            </a:lvl1pPr>
          </a:lstStyle>
          <a:p>
            <a:r>
              <a:rPr lang="fr-FR"/>
              <a:t>23 Aug 2016</a:t>
            </a:r>
            <a:endParaRPr lang="en-US" dirty="0"/>
          </a:p>
        </p:txBody>
      </p:sp>
      <p:pic>
        <p:nvPicPr>
          <p:cNvPr id="23" name="Picture 13" descr="header"/>
          <p:cNvPicPr>
            <a:picLocks noChangeAspect="1" noChangeArrowheads="1"/>
          </p:cNvPicPr>
          <p:nvPr/>
        </p:nvPicPr>
        <p:blipFill>
          <a:blip r:embed="rId15" cstate="screen">
            <a:extLst>
              <a:ext uri="{28A0092B-C50C-407E-A947-70E740481C1C}">
                <a14:useLocalDpi xmlns:a14="http://schemas.microsoft.com/office/drawing/2010/main"/>
              </a:ext>
            </a:extLst>
          </a:blip>
          <a:srcRect r="66934" b="48395"/>
          <a:stretch>
            <a:fillRect/>
          </a:stretch>
        </p:blipFill>
        <p:spPr bwMode="auto">
          <a:xfrm>
            <a:off x="7747457" y="183202"/>
            <a:ext cx="1067477" cy="40194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75000"/>
        </a:spcBef>
        <a:spcAft>
          <a:spcPct val="0"/>
        </a:spcAft>
        <a:defRPr sz="2200" b="1">
          <a:solidFill>
            <a:schemeClr val="tx1"/>
          </a:solidFill>
          <a:latin typeface="+mn-lt"/>
          <a:ea typeface="+mn-ea"/>
          <a:cs typeface="+mn-cs"/>
        </a:defRPr>
      </a:lvl1pPr>
      <a:lvl2pPr marL="173038" indent="-171450" algn="l" rtl="0" eaLnBrk="0" fontAlgn="base" hangingPunct="0">
        <a:spcBef>
          <a:spcPct val="55000"/>
        </a:spcBef>
        <a:spcAft>
          <a:spcPct val="0"/>
        </a:spcAft>
        <a:buClr>
          <a:schemeClr val="tx2"/>
        </a:buClr>
        <a:buFont typeface="Wingdings" pitchFamily="2" charset="2"/>
        <a:buChar char="§"/>
        <a:defRPr>
          <a:solidFill>
            <a:schemeClr val="tx1"/>
          </a:solidFill>
          <a:latin typeface="+mn-lt"/>
        </a:defRPr>
      </a:lvl2pPr>
      <a:lvl3pPr marL="419100" indent="-236538" algn="l" rtl="0" eaLnBrk="0" fontAlgn="base" hangingPunct="0">
        <a:spcBef>
          <a:spcPct val="35000"/>
        </a:spcBef>
        <a:spcAft>
          <a:spcPct val="0"/>
        </a:spcAft>
        <a:buClr>
          <a:schemeClr val="tx2"/>
        </a:buClr>
        <a:buFont typeface="Webdings" pitchFamily="18" charset="2"/>
        <a:buChar char="4"/>
        <a:defRPr sz="1600">
          <a:solidFill>
            <a:schemeClr val="tx1"/>
          </a:solidFill>
          <a:latin typeface="+mn-lt"/>
        </a:defRPr>
      </a:lvl3pPr>
      <a:lvl4pPr marL="598488" indent="-1778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defRPr>
      </a:lvl4pPr>
      <a:lvl5pPr marL="776288" indent="-176213" algn="l" rtl="0" eaLnBrk="0" fontAlgn="base" hangingPunct="0">
        <a:spcBef>
          <a:spcPct val="20000"/>
        </a:spcBef>
        <a:spcAft>
          <a:spcPct val="0"/>
        </a:spcAft>
        <a:buClr>
          <a:schemeClr val="tx2"/>
        </a:buClr>
        <a:buChar char="–"/>
        <a:defRPr sz="1200">
          <a:solidFill>
            <a:schemeClr val="tx1"/>
          </a:solidFill>
          <a:latin typeface="+mn-lt"/>
        </a:defRPr>
      </a:lvl5pPr>
      <a:lvl6pPr marL="1233488" indent="-176213" algn="l" rtl="0" fontAlgn="base">
        <a:spcBef>
          <a:spcPct val="20000"/>
        </a:spcBef>
        <a:spcAft>
          <a:spcPct val="0"/>
        </a:spcAft>
        <a:buClr>
          <a:schemeClr val="tx2"/>
        </a:buClr>
        <a:buChar char="–"/>
        <a:defRPr sz="1200">
          <a:solidFill>
            <a:schemeClr val="tx1"/>
          </a:solidFill>
          <a:latin typeface="+mn-lt"/>
        </a:defRPr>
      </a:lvl6pPr>
      <a:lvl7pPr marL="1690688" indent="-176213" algn="l" rtl="0" fontAlgn="base">
        <a:spcBef>
          <a:spcPct val="20000"/>
        </a:spcBef>
        <a:spcAft>
          <a:spcPct val="0"/>
        </a:spcAft>
        <a:buClr>
          <a:schemeClr val="tx2"/>
        </a:buClr>
        <a:buChar char="–"/>
        <a:defRPr sz="1200">
          <a:solidFill>
            <a:schemeClr val="tx1"/>
          </a:solidFill>
          <a:latin typeface="+mn-lt"/>
        </a:defRPr>
      </a:lvl7pPr>
      <a:lvl8pPr marL="2147888" indent="-176213" algn="l" rtl="0" fontAlgn="base">
        <a:spcBef>
          <a:spcPct val="20000"/>
        </a:spcBef>
        <a:spcAft>
          <a:spcPct val="0"/>
        </a:spcAft>
        <a:buClr>
          <a:schemeClr val="tx2"/>
        </a:buClr>
        <a:buChar char="–"/>
        <a:defRPr sz="1200">
          <a:solidFill>
            <a:schemeClr val="tx1"/>
          </a:solidFill>
          <a:latin typeface="+mn-lt"/>
        </a:defRPr>
      </a:lvl8pPr>
      <a:lvl9pPr marL="2605088" indent="-176213" algn="l" rtl="0" fontAlgn="base">
        <a:spcBef>
          <a:spcPct val="20000"/>
        </a:spcBef>
        <a:spcAft>
          <a:spcPct val="0"/>
        </a:spcAft>
        <a:buClr>
          <a:schemeClr val="tx2"/>
        </a:buClr>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Travail/SISO-REF-xxx-RIEDP_V201500824_RefCoreTeam.docx"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wm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5.jpeg"/><Relationship Id="rId17" Type="http://schemas.openxmlformats.org/officeDocument/2006/relationships/image" Target="../media/image23.jpeg"/><Relationship Id="rId2" Type="http://schemas.openxmlformats.org/officeDocument/2006/relationships/image" Target="../media/image9.png"/><Relationship Id="rId16"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1.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jpeg"/><Relationship Id="rId3" Type="http://schemas.openxmlformats.org/officeDocument/2006/relationships/image" Target="../media/image39.png"/><Relationship Id="rId7" Type="http://schemas.openxmlformats.org/officeDocument/2006/relationships/image" Target="../media/image43.gif"/><Relationship Id="rId12" Type="http://schemas.openxmlformats.org/officeDocument/2006/relationships/image" Target="../media/image4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gif"/><Relationship Id="rId5" Type="http://schemas.openxmlformats.org/officeDocument/2006/relationships/image" Target="../media/image41.jpeg"/><Relationship Id="rId10" Type="http://schemas.openxmlformats.org/officeDocument/2006/relationships/image" Target="../media/image46.gif"/><Relationship Id="rId4" Type="http://schemas.openxmlformats.org/officeDocument/2006/relationships/image" Target="../media/image40.jpeg"/><Relationship Id="rId9" Type="http://schemas.openxmlformats.org/officeDocument/2006/relationships/image" Target="../media/image45.gif"/><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noProof="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C449B70-4A52-46FF-9B1D-6EF3F4951500}" type="slidenum">
              <a:rPr lang="en-US" smtClean="0"/>
              <a:pPr>
                <a:defRPr/>
              </a:pPr>
              <a:t>0</a:t>
            </a:fld>
            <a:endParaRPr lang="en-US"/>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bg_titl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728913" y="17396"/>
            <a:ext cx="3671887" cy="2115047"/>
          </a:xfrm>
          <a:prstGeom prst="rect">
            <a:avLst/>
          </a:prstGeom>
          <a:noFill/>
          <a:ln w="9525">
            <a:noFill/>
            <a:miter lim="800000"/>
            <a:headEnd/>
            <a:tailEnd/>
          </a:ln>
        </p:spPr>
      </p:pic>
      <p:pic>
        <p:nvPicPr>
          <p:cNvPr id="8" name="Picture 4" descr="bg_titl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0" y="2286000"/>
            <a:ext cx="9144000" cy="4571999"/>
          </a:xfrm>
          <a:prstGeom prst="rect">
            <a:avLst/>
          </a:prstGeom>
          <a:noFill/>
          <a:ln w="9525">
            <a:noFill/>
            <a:miter lim="800000"/>
            <a:headEnd/>
            <a:tailEnd/>
          </a:ln>
        </p:spPr>
      </p:pic>
      <p:sp>
        <p:nvSpPr>
          <p:cNvPr id="9" name="Rectangle 8"/>
          <p:cNvSpPr/>
          <p:nvPr/>
        </p:nvSpPr>
        <p:spPr>
          <a:xfrm>
            <a:off x="304800" y="2442110"/>
            <a:ext cx="8458200" cy="3539430"/>
          </a:xfrm>
          <a:prstGeom prst="rect">
            <a:avLst/>
          </a:prstGeom>
        </p:spPr>
        <p:txBody>
          <a:bodyPr wrap="square">
            <a:spAutoFit/>
          </a:bodyPr>
          <a:lstStyle/>
          <a:p>
            <a:pPr algn="ctr"/>
            <a:r>
              <a:rPr lang="en-US" sz="4000" dirty="0">
                <a:solidFill>
                  <a:srgbClr val="FFFFFF"/>
                </a:solidFill>
                <a:latin typeface="Helvetica" pitchFamily="34" charset="0"/>
              </a:rPr>
              <a:t>Update on RIEDP</a:t>
            </a:r>
          </a:p>
          <a:p>
            <a:pPr algn="ctr"/>
            <a:r>
              <a:rPr lang="en-US" sz="2400" dirty="0">
                <a:solidFill>
                  <a:srgbClr val="FFFFFF"/>
                </a:solidFill>
                <a:latin typeface="Helvetica" pitchFamily="34" charset="0"/>
              </a:rPr>
              <a:t>Reuse and Interoperation </a:t>
            </a:r>
          </a:p>
          <a:p>
            <a:r>
              <a:rPr lang="en-US" sz="2400" dirty="0">
                <a:solidFill>
                  <a:srgbClr val="FFFFFF"/>
                </a:solidFill>
                <a:latin typeface="Helvetica" pitchFamily="34" charset="0"/>
              </a:rPr>
              <a:t>of Environmental Data &amp; Processes </a:t>
            </a:r>
          </a:p>
          <a:p>
            <a:r>
              <a:rPr lang="en-US" sz="4000" dirty="0">
                <a:solidFill>
                  <a:srgbClr val="FFFFFF"/>
                </a:solidFill>
                <a:latin typeface="Helvetica" pitchFamily="34" charset="0"/>
              </a:rPr>
              <a:t>to ISO/IEC SC 24/WG 8</a:t>
            </a:r>
          </a:p>
          <a:p>
            <a:r>
              <a:rPr lang="en-US" sz="2400" dirty="0">
                <a:solidFill>
                  <a:srgbClr val="FFFFFF"/>
                </a:solidFill>
                <a:latin typeface="Helvetica" pitchFamily="34" charset="0"/>
              </a:rPr>
              <a:t>23 August 2016</a:t>
            </a:r>
          </a:p>
          <a:p>
            <a:endParaRPr lang="en-US" sz="2400" dirty="0">
              <a:solidFill>
                <a:srgbClr val="FFFFFF"/>
              </a:solidFill>
              <a:latin typeface="Helvetica" pitchFamily="34" charset="0"/>
            </a:endParaRPr>
          </a:p>
          <a:p>
            <a:r>
              <a:rPr lang="en-US" sz="2400" dirty="0">
                <a:solidFill>
                  <a:srgbClr val="FFFFFF"/>
                </a:solidFill>
              </a:rPr>
              <a:t>Jean-Louis GOUGEAT</a:t>
            </a:r>
          </a:p>
          <a:p>
            <a:pPr algn="ctr"/>
            <a:r>
              <a:rPr lang="en-US" sz="2400" dirty="0">
                <a:solidFill>
                  <a:srgbClr val="FFFFFF"/>
                </a:solidFill>
              </a:rPr>
              <a:t>Chair - RIEDP Product Development Group</a:t>
            </a:r>
          </a:p>
        </p:txBody>
      </p:sp>
      <p:pic>
        <p:nvPicPr>
          <p:cNvPr id="10" name="Picture 3" descr="Sogh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5797" y="5885173"/>
            <a:ext cx="2036206" cy="596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18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M&amp;S Interoperability</a:t>
            </a:r>
          </a:p>
        </p:txBody>
      </p:sp>
      <p:sp>
        <p:nvSpPr>
          <p:cNvPr id="3" name="Espace réservé du contenu 2"/>
          <p:cNvSpPr>
            <a:spLocks noGrp="1"/>
          </p:cNvSpPr>
          <p:nvPr>
            <p:ph idx="1"/>
          </p:nvPr>
        </p:nvSpPr>
        <p:spPr>
          <a:xfrm>
            <a:off x="457199" y="1295400"/>
            <a:ext cx="8402595" cy="4525963"/>
          </a:xfrm>
        </p:spPr>
        <p:txBody>
          <a:bodyPr/>
          <a:lstStyle/>
          <a:p>
            <a:r>
              <a:rPr lang="en-US" noProof="0" dirty="0"/>
              <a:t>What it is Not</a:t>
            </a:r>
          </a:p>
          <a:p>
            <a:pPr lvl="1"/>
            <a:r>
              <a:rPr lang="en-US" noProof="0" dirty="0"/>
              <a:t>The same Product and associated Solutions for everyone</a:t>
            </a:r>
          </a:p>
          <a:p>
            <a:pPr lvl="2"/>
            <a:r>
              <a:rPr lang="en-US" noProof="0" dirty="0"/>
              <a:t>Does not work, certainly not in the international arena</a:t>
            </a:r>
          </a:p>
          <a:p>
            <a:pPr lvl="2"/>
            <a:r>
              <a:rPr lang="en-US" noProof="0" dirty="0"/>
              <a:t>Puts innovation at risk</a:t>
            </a:r>
          </a:p>
          <a:p>
            <a:pPr lvl="2"/>
            <a:r>
              <a:rPr lang="en-US" noProof="0" dirty="0"/>
              <a:t>What product to choose? No single solution is sufficient</a:t>
            </a:r>
          </a:p>
          <a:p>
            <a:r>
              <a:rPr lang="en-US" noProof="0" dirty="0"/>
              <a:t>What it is</a:t>
            </a:r>
          </a:p>
          <a:p>
            <a:pPr lvl="1"/>
            <a:r>
              <a:rPr lang="en-US" noProof="0" dirty="0"/>
              <a:t>Consistency in Modelling, associated Data and Semantics at Component Level</a:t>
            </a:r>
          </a:p>
          <a:p>
            <a:pPr lvl="1"/>
            <a:r>
              <a:rPr lang="en-US" noProof="0" dirty="0"/>
              <a:t>Allowing Components to work together at System &amp; System-of-Systems Levels</a:t>
            </a:r>
          </a:p>
          <a:p>
            <a:pPr lvl="1"/>
            <a:r>
              <a:rPr lang="en-US" noProof="0" dirty="0"/>
              <a:t>Fostering Multiple-Provider Solutions (e.g. : I/ITSEC/OBW Federations)</a:t>
            </a:r>
          </a:p>
          <a:p>
            <a:pPr lvl="1"/>
            <a:endParaRPr lang="en-US" noProof="0" dirty="0"/>
          </a:p>
          <a:p>
            <a:r>
              <a:rPr lang="en-US" noProof="0" dirty="0"/>
              <a:t>Interoperability relies on </a:t>
            </a:r>
            <a:r>
              <a:rPr lang="en-US" noProof="0" dirty="0">
                <a:solidFill>
                  <a:srgbClr val="C00000"/>
                </a:solidFill>
              </a:rPr>
              <a:t>Appropriate Standards</a:t>
            </a:r>
            <a:endParaRPr lang="en-US" noProof="0" dirty="0"/>
          </a:p>
          <a:p>
            <a:pPr lvl="1"/>
            <a:endParaRPr lang="en-US" noProof="0" dirty="0"/>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9</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Tree>
    <p:extLst>
      <p:ext uri="{BB962C8B-B14F-4D97-AF65-F5344CB8AC3E}">
        <p14:creationId xmlns:p14="http://schemas.microsoft.com/office/powerpoint/2010/main" val="4180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Appropriate Standards</a:t>
            </a:r>
          </a:p>
        </p:txBody>
      </p:sp>
      <p:sp>
        <p:nvSpPr>
          <p:cNvPr id="3" name="Espace réservé du contenu 2"/>
          <p:cNvSpPr>
            <a:spLocks noGrp="1"/>
          </p:cNvSpPr>
          <p:nvPr>
            <p:ph idx="1"/>
          </p:nvPr>
        </p:nvSpPr>
        <p:spPr/>
        <p:txBody>
          <a:bodyPr/>
          <a:lstStyle/>
          <a:p>
            <a:r>
              <a:rPr lang="en-US" noProof="0" dirty="0"/>
              <a:t>What for?</a:t>
            </a:r>
          </a:p>
          <a:p>
            <a:pPr lvl="1"/>
            <a:r>
              <a:rPr lang="en-US" noProof="0" dirty="0"/>
              <a:t>Interoperability …</a:t>
            </a:r>
          </a:p>
          <a:p>
            <a:pPr lvl="1"/>
            <a:r>
              <a:rPr lang="en-US" noProof="0" dirty="0"/>
              <a:t>Avoiding “reinvention of the wheel” and …</a:t>
            </a:r>
          </a:p>
          <a:p>
            <a:pPr lvl="1"/>
            <a:r>
              <a:rPr lang="en-US" noProof="0" dirty="0"/>
              <a:t>Focusing Fair Competition on other value-added Solutions</a:t>
            </a:r>
          </a:p>
          <a:p>
            <a:r>
              <a:rPr lang="en-US" noProof="0" dirty="0"/>
              <a:t>Conditions</a:t>
            </a:r>
          </a:p>
          <a:p>
            <a:pPr lvl="1"/>
            <a:r>
              <a:rPr lang="en-US" noProof="0" dirty="0"/>
              <a:t>Truly Open Standard Development and Maintenance Process</a:t>
            </a:r>
          </a:p>
          <a:p>
            <a:pPr lvl="1"/>
            <a:endParaRPr lang="en-US" noProof="0" dirty="0"/>
          </a:p>
          <a:p>
            <a:r>
              <a:rPr lang="en-US" noProof="0" dirty="0"/>
              <a:t>For LVC M&amp;S Community, this is the role of SISO</a:t>
            </a:r>
          </a:p>
          <a:p>
            <a:pPr lvl="1"/>
            <a:endParaRPr lang="en-US" noProof="0" dirty="0"/>
          </a:p>
          <a:p>
            <a:pPr lvl="1"/>
            <a:endParaRPr lang="en-US" noProof="0" dirty="0"/>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10</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7" name="ZoneTexte 6"/>
          <p:cNvSpPr txBox="1"/>
          <p:nvPr/>
        </p:nvSpPr>
        <p:spPr>
          <a:xfrm>
            <a:off x="6723644" y="6187301"/>
            <a:ext cx="2252796" cy="276999"/>
          </a:xfrm>
          <a:prstGeom prst="rect">
            <a:avLst/>
          </a:prstGeom>
          <a:noFill/>
        </p:spPr>
        <p:txBody>
          <a:bodyPr wrap="none" rtlCol="0">
            <a:spAutoFit/>
          </a:bodyPr>
          <a:lstStyle/>
          <a:p>
            <a:r>
              <a:rPr lang="fr-FR" dirty="0"/>
              <a:t>LVC: Live Virtual Constructive</a:t>
            </a:r>
          </a:p>
        </p:txBody>
      </p:sp>
    </p:spTree>
    <p:extLst>
      <p:ext uri="{BB962C8B-B14F-4D97-AF65-F5344CB8AC3E}">
        <p14:creationId xmlns:p14="http://schemas.microsoft.com/office/powerpoint/2010/main" val="40231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Appropriate standards – Environmental Data: RIEDP</a:t>
            </a:r>
          </a:p>
        </p:txBody>
      </p:sp>
      <p:sp>
        <p:nvSpPr>
          <p:cNvPr id="3" name="Espace réservé du contenu 2"/>
          <p:cNvSpPr>
            <a:spLocks noGrp="1"/>
          </p:cNvSpPr>
          <p:nvPr>
            <p:ph idx="1"/>
          </p:nvPr>
        </p:nvSpPr>
        <p:spPr>
          <a:xfrm>
            <a:off x="457200" y="1295399"/>
            <a:ext cx="8373212" cy="4216879"/>
          </a:xfrm>
        </p:spPr>
        <p:txBody>
          <a:bodyPr>
            <a:normAutofit fontScale="77500" lnSpcReduction="20000"/>
          </a:bodyPr>
          <a:lstStyle/>
          <a:p>
            <a:r>
              <a:rPr lang="en-US" noProof="0" dirty="0"/>
              <a:t>Use resources from existing Standards (SISO, ISO, NATO)</a:t>
            </a:r>
          </a:p>
          <a:p>
            <a:pPr lvl="1"/>
            <a:r>
              <a:rPr lang="en-US" noProof="0" dirty="0"/>
              <a:t>Specification of Entity Identification (SISO SWG Enumerations)</a:t>
            </a:r>
          </a:p>
          <a:p>
            <a:pPr lvl="1"/>
            <a:r>
              <a:rPr lang="en-US" noProof="0" dirty="0"/>
              <a:t>Specification of Position and Orientation Data (ISO/IEC SEDRIS/SRM)</a:t>
            </a:r>
          </a:p>
          <a:p>
            <a:pPr lvl="1"/>
            <a:r>
              <a:rPr lang="en-US" noProof="0" dirty="0"/>
              <a:t>Identification of Objects / Features and their </a:t>
            </a:r>
            <a:r>
              <a:rPr lang="en-US" dirty="0"/>
              <a:t>Attributes (ISO/IEC SEDRIS/EDCS</a:t>
            </a:r>
            <a:r>
              <a:rPr lang="en-US" noProof="0" dirty="0"/>
              <a:t>)</a:t>
            </a:r>
          </a:p>
          <a:p>
            <a:pPr lvl="1"/>
            <a:r>
              <a:rPr lang="en-US" noProof="0" dirty="0"/>
              <a:t>Definition of a Representation Model of the </a:t>
            </a:r>
            <a:r>
              <a:rPr lang="en-US" dirty="0"/>
              <a:t>Environment  (ISO/IEC SEDRIS/DRM</a:t>
            </a:r>
            <a:r>
              <a:rPr lang="en-US" noProof="0" dirty="0"/>
              <a:t>)</a:t>
            </a:r>
          </a:p>
          <a:p>
            <a:pPr lvl="1"/>
            <a:r>
              <a:rPr lang="en-US" noProof="0" dirty="0"/>
              <a:t>Specification of Metadata  (ISO 19115, DCMI, DDMS, FGDC, EDS)</a:t>
            </a:r>
          </a:p>
          <a:p>
            <a:pPr lvl="1"/>
            <a:r>
              <a:rPr lang="en-US" noProof="0" dirty="0"/>
              <a:t>Alliance M&amp;S Standards Profile (NATO MSG)</a:t>
            </a:r>
          </a:p>
          <a:p>
            <a:r>
              <a:rPr lang="en-US" noProof="0" dirty="0"/>
              <a:t>Complement this Foundation for M&amp;S applications (RIEDP Focus)</a:t>
            </a:r>
          </a:p>
          <a:p>
            <a:pPr lvl="1"/>
            <a:r>
              <a:rPr lang="en-US" noProof="0" dirty="0"/>
              <a:t>Make use of “de-facto” standards from the Military and GIS communities</a:t>
            </a:r>
          </a:p>
          <a:p>
            <a:pPr lvl="1"/>
            <a:r>
              <a:rPr lang="en-US" noProof="0" dirty="0"/>
              <a:t>Develop additional elements to address M&amp;S-specific </a:t>
            </a:r>
            <a:r>
              <a:rPr lang="en-US" dirty="0"/>
              <a:t>n</a:t>
            </a:r>
            <a:r>
              <a:rPr lang="en-US" noProof="0" dirty="0" err="1"/>
              <a:t>eeds</a:t>
            </a:r>
            <a:endParaRPr lang="en-US" noProof="0" dirty="0"/>
          </a:p>
          <a:p>
            <a:pPr lvl="1"/>
            <a:endParaRPr lang="en-US" noProof="0" dirty="0"/>
          </a:p>
          <a:p>
            <a:r>
              <a:rPr lang="en-US" noProof="0" dirty="0"/>
              <a:t>RIEDP Initial Focus : </a:t>
            </a:r>
          </a:p>
          <a:p>
            <a:pPr lvl="1"/>
            <a:r>
              <a:rPr lang="en-US" noProof="0" dirty="0"/>
              <a:t>Aircrew Training &amp; Mission Rehearsal, extensible to the broader M&amp;S COI</a:t>
            </a:r>
          </a:p>
          <a:p>
            <a:pPr lvl="1"/>
            <a:endParaRPr lang="en-US" noProof="0" dirty="0"/>
          </a:p>
          <a:p>
            <a:pPr lvl="1"/>
            <a:endParaRPr lang="en-US" noProof="0" dirty="0"/>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11</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7" name="ZoneTexte 6"/>
          <p:cNvSpPr txBox="1"/>
          <p:nvPr/>
        </p:nvSpPr>
        <p:spPr>
          <a:xfrm>
            <a:off x="6120957" y="5590996"/>
            <a:ext cx="2959465" cy="1061829"/>
          </a:xfrm>
          <a:prstGeom prst="rect">
            <a:avLst/>
          </a:prstGeom>
          <a:noFill/>
        </p:spPr>
        <p:txBody>
          <a:bodyPr wrap="none" rtlCol="0">
            <a:spAutoFit/>
          </a:bodyPr>
          <a:lstStyle/>
          <a:p>
            <a:pPr algn="l"/>
            <a:r>
              <a:rPr lang="en-US" sz="1050" dirty="0"/>
              <a:t>COI: Community of Interest</a:t>
            </a:r>
          </a:p>
          <a:p>
            <a:pPr algn="l"/>
            <a:r>
              <a:rPr lang="en-US" sz="1050" dirty="0"/>
              <a:t>DCMI: Dublin Core Metadata Initiative</a:t>
            </a:r>
          </a:p>
          <a:p>
            <a:pPr algn="l"/>
            <a:r>
              <a:rPr lang="en-US" sz="1050" dirty="0"/>
              <a:t>DDMS: DoD Discovery Metadata Specification</a:t>
            </a:r>
          </a:p>
          <a:p>
            <a:pPr algn="l"/>
            <a:r>
              <a:rPr lang="en-US" sz="1050" dirty="0"/>
              <a:t>EDS: Enterprise Data Services</a:t>
            </a:r>
          </a:p>
          <a:p>
            <a:pPr algn="l"/>
            <a:r>
              <a:rPr lang="en-US" sz="1050" dirty="0"/>
              <a:t>FGDC: Federal Geographic Data Committee</a:t>
            </a:r>
          </a:p>
          <a:p>
            <a:pPr algn="l"/>
            <a:r>
              <a:rPr lang="en-US" sz="1050" dirty="0"/>
              <a:t>SWG: Special Working Group</a:t>
            </a:r>
          </a:p>
        </p:txBody>
      </p:sp>
    </p:spTree>
    <p:extLst>
      <p:ext uri="{BB962C8B-B14F-4D97-AF65-F5344CB8AC3E}">
        <p14:creationId xmlns:p14="http://schemas.microsoft.com/office/powerpoint/2010/main" val="36213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up)">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up)">
                                      <p:cBhvr>
                                        <p:cTn id="45" dur="500"/>
                                        <p:tgtEl>
                                          <p:spTgt spid="3">
                                            <p:txEl>
                                              <p:pRg st="11" end="11"/>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up)">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à coins arrondis 25"/>
          <p:cNvSpPr/>
          <p:nvPr/>
        </p:nvSpPr>
        <p:spPr bwMode="auto">
          <a:xfrm>
            <a:off x="3697667" y="2554890"/>
            <a:ext cx="1277907" cy="1456132"/>
          </a:xfrm>
          <a:prstGeom prst="roundRect">
            <a:avLst/>
          </a:prstGeom>
          <a:solidFill>
            <a:srgbClr val="FFC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t" anchorCtr="0">
            <a:noAutofit/>
          </a:bodyPr>
          <a:lstStyle/>
          <a:p>
            <a:pPr algn="ctr"/>
            <a:r>
              <a:rPr lang="fr-FR" sz="1400" b="1" dirty="0" err="1">
                <a:latin typeface="+mn-lt"/>
              </a:rPr>
              <a:t>Database</a:t>
            </a:r>
            <a:endParaRPr lang="fr-FR" sz="1400" b="1" dirty="0">
              <a:latin typeface="+mn-lt"/>
            </a:endParaRPr>
          </a:p>
          <a:p>
            <a:pPr algn="ctr"/>
            <a:r>
              <a:rPr lang="fr-FR" sz="1400" b="1" dirty="0" err="1">
                <a:latin typeface="+mn-lt"/>
              </a:rPr>
              <a:t>Creation</a:t>
            </a:r>
            <a:endParaRPr lang="fr-FR" sz="1400" b="1" dirty="0">
              <a:latin typeface="+mn-lt"/>
            </a:endParaRPr>
          </a:p>
          <a:p>
            <a:pPr algn="ctr"/>
            <a:endParaRPr lang="fr-FR" sz="1400" b="1" dirty="0">
              <a:latin typeface="+mn-lt"/>
            </a:endParaRPr>
          </a:p>
          <a:p>
            <a:pPr algn="ctr"/>
            <a:endParaRPr lang="fr-FR" sz="1400" b="1" dirty="0">
              <a:latin typeface="+mn-lt"/>
            </a:endParaRPr>
          </a:p>
        </p:txBody>
      </p:sp>
      <p:pic>
        <p:nvPicPr>
          <p:cNvPr id="28"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1658" y="3187572"/>
            <a:ext cx="669925"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Cylindre 34"/>
          <p:cNvSpPr/>
          <p:nvPr/>
        </p:nvSpPr>
        <p:spPr bwMode="auto">
          <a:xfrm>
            <a:off x="7440143" y="1268760"/>
            <a:ext cx="1383179" cy="4896544"/>
          </a:xfrm>
          <a:prstGeom prst="can">
            <a:avLst/>
          </a:prstGeom>
          <a:solidFill>
            <a:schemeClr val="accent6">
              <a:lumMod val="40000"/>
              <a:lumOff val="60000"/>
            </a:schemeClr>
          </a:solidFill>
          <a:ln w="12700" cap="flat" cmpd="sng" algn="ctr">
            <a:solidFill>
              <a:schemeClr val="accent3">
                <a:lumMod val="75000"/>
              </a:schemeClr>
            </a:solid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t" anchorCtr="0"/>
          <a:lstStyle/>
          <a:p>
            <a:r>
              <a:rPr lang="fr-FR" sz="1400" b="1" dirty="0">
                <a:latin typeface="+mn-lt"/>
              </a:rPr>
              <a:t>Target</a:t>
            </a:r>
          </a:p>
          <a:p>
            <a:r>
              <a:rPr lang="fr-FR" sz="1400" b="1" dirty="0" err="1">
                <a:latin typeface="+mn-lt"/>
              </a:rPr>
              <a:t>Databases</a:t>
            </a:r>
            <a:endParaRPr lang="fr-FR" sz="1400" b="1" dirty="0">
              <a:latin typeface="+mn-lt"/>
            </a:endParaRPr>
          </a:p>
        </p:txBody>
      </p:sp>
      <p:sp>
        <p:nvSpPr>
          <p:cNvPr id="2" name="Titre 1"/>
          <p:cNvSpPr>
            <a:spLocks noGrp="1"/>
          </p:cNvSpPr>
          <p:nvPr>
            <p:ph type="title"/>
          </p:nvPr>
        </p:nvSpPr>
        <p:spPr/>
        <p:txBody>
          <a:bodyPr>
            <a:normAutofit/>
          </a:bodyPr>
          <a:lstStyle/>
          <a:p>
            <a:r>
              <a:rPr lang="en-US" noProof="0" dirty="0"/>
              <a:t>Data Transformation Process – Two main phases</a:t>
            </a:r>
          </a:p>
        </p:txBody>
      </p:sp>
      <p:sp>
        <p:nvSpPr>
          <p:cNvPr id="12" name="Espace réservé du numéro de diapositive 11"/>
          <p:cNvSpPr>
            <a:spLocks noGrp="1"/>
          </p:cNvSpPr>
          <p:nvPr>
            <p:ph type="sldNum" sz="quarter" idx="10"/>
          </p:nvPr>
        </p:nvSpPr>
        <p:spPr/>
        <p:txBody>
          <a:bodyPr/>
          <a:lstStyle/>
          <a:p>
            <a:pPr>
              <a:defRPr/>
            </a:pPr>
            <a:fld id="{A2F96EE8-32A2-4057-893E-DC9C58FDD6F1}" type="slidenum">
              <a:rPr lang="fr-FR" smtClean="0"/>
              <a:pPr>
                <a:defRPr/>
              </a:pPr>
              <a:t>12</a:t>
            </a:fld>
            <a:endParaRPr lang="fr-FR"/>
          </a:p>
        </p:txBody>
      </p:sp>
      <p:sp>
        <p:nvSpPr>
          <p:cNvPr id="11" name="Espace réservé du pied de page 10"/>
          <p:cNvSpPr>
            <a:spLocks noGrp="1"/>
          </p:cNvSpPr>
          <p:nvPr>
            <p:ph type="ftr" sz="quarter" idx="11"/>
          </p:nvPr>
        </p:nvSpPr>
        <p:spPr/>
        <p:txBody>
          <a:bodyPr/>
          <a:lstStyle/>
          <a:p>
            <a:pPr>
              <a:defRPr/>
            </a:pPr>
            <a:r>
              <a:rPr lang="en-US"/>
              <a:t>SC24/WG8 </a:t>
            </a:r>
            <a:endParaRPr lang="fr-FR" dirty="0"/>
          </a:p>
        </p:txBody>
      </p:sp>
      <p:sp>
        <p:nvSpPr>
          <p:cNvPr id="10" name="Espace réservé de la date 9"/>
          <p:cNvSpPr>
            <a:spLocks noGrp="1"/>
          </p:cNvSpPr>
          <p:nvPr>
            <p:ph type="dt" sz="half" idx="2"/>
          </p:nvPr>
        </p:nvSpPr>
        <p:spPr>
          <a:prstGeom prst="rect">
            <a:avLst/>
          </a:prstGeom>
        </p:spPr>
        <p:txBody>
          <a:bodyPr/>
          <a:lstStyle/>
          <a:p>
            <a:pPr>
              <a:defRPr/>
            </a:pPr>
            <a:r>
              <a:rPr lang="fr-FR"/>
              <a:t>23 Aug 2016</a:t>
            </a:r>
            <a:endParaRPr lang="en-US" dirty="0"/>
          </a:p>
        </p:txBody>
      </p:sp>
      <p:sp>
        <p:nvSpPr>
          <p:cNvPr id="99" name="Rectangle à coins arrondis 98"/>
          <p:cNvSpPr/>
          <p:nvPr/>
        </p:nvSpPr>
        <p:spPr bwMode="auto">
          <a:xfrm>
            <a:off x="1979712" y="2729794"/>
            <a:ext cx="1416426" cy="1155965"/>
          </a:xfrm>
          <a:prstGeom prst="roundRect">
            <a:avLst/>
          </a:prstGeom>
          <a:solidFill>
            <a:srgbClr val="FFC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endParaRPr lang="fr-FR" sz="1400" b="1" dirty="0">
              <a:latin typeface="+mn-lt"/>
            </a:endParaRPr>
          </a:p>
          <a:p>
            <a:pPr algn="ctr"/>
            <a:endParaRPr lang="fr-FR" sz="1400" b="1" dirty="0">
              <a:latin typeface="+mn-lt"/>
            </a:endParaRPr>
          </a:p>
          <a:p>
            <a:pPr algn="ctr"/>
            <a:r>
              <a:rPr lang="fr-FR" sz="1400" b="1" dirty="0">
                <a:latin typeface="+mn-lt"/>
              </a:rPr>
              <a:t>Phase 1</a:t>
            </a:r>
          </a:p>
          <a:p>
            <a:pPr algn="ctr"/>
            <a:r>
              <a:rPr lang="fr-FR" sz="1400" b="1" dirty="0">
                <a:latin typeface="+mn-lt"/>
              </a:rPr>
              <a:t>Data</a:t>
            </a:r>
          </a:p>
          <a:p>
            <a:pPr algn="ctr"/>
            <a:r>
              <a:rPr lang="fr-FR" sz="1400" b="1" dirty="0" err="1">
                <a:latin typeface="+mn-lt"/>
              </a:rPr>
              <a:t>Cleaning</a:t>
            </a:r>
            <a:r>
              <a:rPr lang="fr-FR" sz="1400" b="1" dirty="0">
                <a:latin typeface="+mn-lt"/>
              </a:rPr>
              <a:t> &amp;</a:t>
            </a:r>
          </a:p>
          <a:p>
            <a:pPr algn="ctr"/>
            <a:r>
              <a:rPr lang="fr-FR" sz="1400" b="1" dirty="0" err="1">
                <a:latin typeface="+mn-lt"/>
              </a:rPr>
              <a:t>Enhancement</a:t>
            </a:r>
            <a:endParaRPr lang="fr-FR" sz="1400" b="1" dirty="0">
              <a:latin typeface="+mn-lt"/>
            </a:endParaRPr>
          </a:p>
          <a:p>
            <a:pPr algn="ctr"/>
            <a:endParaRPr lang="fr-FR" sz="1400" b="1" dirty="0">
              <a:latin typeface="+mn-lt"/>
            </a:endParaRPr>
          </a:p>
          <a:p>
            <a:pPr algn="ctr"/>
            <a:endParaRPr lang="fr-FR" sz="1400" b="1" dirty="0">
              <a:latin typeface="+mn-lt"/>
            </a:endParaRPr>
          </a:p>
        </p:txBody>
      </p:sp>
      <p:sp>
        <p:nvSpPr>
          <p:cNvPr id="57" name="Rectangle à coins arrondis 56"/>
          <p:cNvSpPr/>
          <p:nvPr/>
        </p:nvSpPr>
        <p:spPr bwMode="auto">
          <a:xfrm>
            <a:off x="5364088" y="2729794"/>
            <a:ext cx="1416426" cy="1155965"/>
          </a:xfrm>
          <a:prstGeom prst="roundRect">
            <a:avLst/>
          </a:prstGeom>
          <a:solidFill>
            <a:srgbClr val="FFC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endParaRPr lang="fr-FR" sz="1400" b="1" dirty="0">
              <a:latin typeface="+mn-lt"/>
            </a:endParaRPr>
          </a:p>
          <a:p>
            <a:pPr algn="ctr"/>
            <a:endParaRPr lang="fr-FR" sz="1400" b="1" dirty="0">
              <a:latin typeface="+mn-lt"/>
            </a:endParaRPr>
          </a:p>
          <a:p>
            <a:pPr algn="ctr"/>
            <a:r>
              <a:rPr lang="fr-FR" sz="1400" b="1" dirty="0">
                <a:latin typeface="+mn-lt"/>
              </a:rPr>
              <a:t>Phase 2</a:t>
            </a:r>
          </a:p>
          <a:p>
            <a:pPr algn="ctr"/>
            <a:r>
              <a:rPr lang="fr-FR" sz="1400" b="1" dirty="0">
                <a:latin typeface="+mn-lt"/>
              </a:rPr>
              <a:t>Target</a:t>
            </a:r>
          </a:p>
          <a:p>
            <a:pPr algn="ctr"/>
            <a:r>
              <a:rPr lang="fr-FR" sz="1400" b="1" dirty="0" err="1">
                <a:latin typeface="+mn-lt"/>
              </a:rPr>
              <a:t>DBs</a:t>
            </a:r>
            <a:endParaRPr lang="fr-FR" sz="1400" b="1" dirty="0">
              <a:latin typeface="+mn-lt"/>
            </a:endParaRPr>
          </a:p>
          <a:p>
            <a:pPr algn="ctr"/>
            <a:r>
              <a:rPr lang="fr-FR" sz="1400" b="1" dirty="0" err="1">
                <a:latin typeface="+mn-lt"/>
              </a:rPr>
              <a:t>Generation</a:t>
            </a:r>
            <a:endParaRPr lang="fr-FR" sz="1400" b="1" dirty="0">
              <a:latin typeface="+mn-lt"/>
            </a:endParaRPr>
          </a:p>
          <a:p>
            <a:pPr algn="ctr"/>
            <a:endParaRPr lang="fr-FR" sz="1400" b="1" dirty="0">
              <a:latin typeface="+mn-lt"/>
            </a:endParaRPr>
          </a:p>
          <a:p>
            <a:pPr algn="ctr"/>
            <a:endParaRPr lang="fr-FR" sz="1400" b="1" dirty="0">
              <a:latin typeface="+mn-lt"/>
            </a:endParaRPr>
          </a:p>
        </p:txBody>
      </p:sp>
      <p:sp>
        <p:nvSpPr>
          <p:cNvPr id="3" name="Flèche courbée vers le bas 2"/>
          <p:cNvSpPr/>
          <p:nvPr/>
        </p:nvSpPr>
        <p:spPr bwMode="auto">
          <a:xfrm>
            <a:off x="1187623" y="1268760"/>
            <a:ext cx="3663327" cy="941064"/>
          </a:xfrm>
          <a:prstGeom prst="curvedDownArrow">
            <a:avLst>
              <a:gd name="adj1" fmla="val 28985"/>
              <a:gd name="adj2" fmla="val 113334"/>
              <a:gd name="adj3" fmla="val 30061"/>
            </a:avLst>
          </a:prstGeom>
          <a:solidFill>
            <a:srgbClr val="79D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endParaRPr lang="fr-FR" sz="1000" b="1" dirty="0">
              <a:solidFill>
                <a:schemeClr val="bg1"/>
              </a:solidFill>
              <a:latin typeface="+mn-lt"/>
            </a:endParaRPr>
          </a:p>
        </p:txBody>
      </p:sp>
      <p:sp>
        <p:nvSpPr>
          <p:cNvPr id="25" name="Flèche courbée vers le haut 24"/>
          <p:cNvSpPr/>
          <p:nvPr/>
        </p:nvSpPr>
        <p:spPr bwMode="auto">
          <a:xfrm>
            <a:off x="4374412" y="4221088"/>
            <a:ext cx="2973058" cy="740220"/>
          </a:xfrm>
          <a:prstGeom prst="curvedUpArrow">
            <a:avLst/>
          </a:prstGeom>
          <a:solidFill>
            <a:srgbClr val="79D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endParaRPr lang="fr-FR" sz="1000" b="1" dirty="0">
              <a:solidFill>
                <a:schemeClr val="bg1"/>
              </a:solidFill>
              <a:latin typeface="+mn-lt"/>
            </a:endParaRPr>
          </a:p>
        </p:txBody>
      </p:sp>
      <p:sp>
        <p:nvSpPr>
          <p:cNvPr id="59" name="Rectangle à coins arrondis 58"/>
          <p:cNvSpPr/>
          <p:nvPr/>
        </p:nvSpPr>
        <p:spPr bwMode="auto">
          <a:xfrm>
            <a:off x="7612131" y="2187415"/>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Visual DB</a:t>
            </a:r>
          </a:p>
        </p:txBody>
      </p:sp>
      <p:sp>
        <p:nvSpPr>
          <p:cNvPr id="61" name="Rectangle à coins arrondis 60"/>
          <p:cNvSpPr/>
          <p:nvPr/>
        </p:nvSpPr>
        <p:spPr bwMode="auto">
          <a:xfrm>
            <a:off x="7612131" y="2699488"/>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Radar DB</a:t>
            </a:r>
          </a:p>
        </p:txBody>
      </p:sp>
      <p:sp>
        <p:nvSpPr>
          <p:cNvPr id="63" name="Rectangle à coins arrondis 62"/>
          <p:cNvSpPr/>
          <p:nvPr/>
        </p:nvSpPr>
        <p:spPr bwMode="auto">
          <a:xfrm>
            <a:off x="7612131" y="3256942"/>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IR DB</a:t>
            </a:r>
          </a:p>
        </p:txBody>
      </p:sp>
      <p:sp>
        <p:nvSpPr>
          <p:cNvPr id="64" name="Rectangle à coins arrondis 63"/>
          <p:cNvSpPr/>
          <p:nvPr/>
        </p:nvSpPr>
        <p:spPr bwMode="auto">
          <a:xfrm>
            <a:off x="7612131" y="3833006"/>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Other</a:t>
            </a:r>
            <a:r>
              <a:rPr lang="fr-FR" sz="1100" b="1" dirty="0">
                <a:latin typeface="+mn-lt"/>
              </a:rPr>
              <a:t> </a:t>
            </a:r>
            <a:r>
              <a:rPr lang="fr-FR" sz="1100" b="1" dirty="0" err="1">
                <a:latin typeface="+mn-lt"/>
              </a:rPr>
              <a:t>Sensors</a:t>
            </a:r>
            <a:endParaRPr lang="fr-FR" sz="1100" b="1" dirty="0">
              <a:latin typeface="+mn-lt"/>
            </a:endParaRPr>
          </a:p>
        </p:txBody>
      </p:sp>
      <p:sp>
        <p:nvSpPr>
          <p:cNvPr id="66" name="Rectangle à coins arrondis 65"/>
          <p:cNvSpPr/>
          <p:nvPr/>
        </p:nvSpPr>
        <p:spPr bwMode="auto">
          <a:xfrm>
            <a:off x="7612131" y="4985134"/>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Maps</a:t>
            </a:r>
            <a:endParaRPr lang="fr-FR" sz="1100" b="1" dirty="0">
              <a:latin typeface="+mn-lt"/>
            </a:endParaRPr>
          </a:p>
        </p:txBody>
      </p:sp>
      <p:sp>
        <p:nvSpPr>
          <p:cNvPr id="31" name="Rectangle 30"/>
          <p:cNvSpPr/>
          <p:nvPr/>
        </p:nvSpPr>
        <p:spPr bwMode="auto">
          <a:xfrm>
            <a:off x="311543" y="5713419"/>
            <a:ext cx="6636721" cy="682400"/>
          </a:xfrm>
          <a:prstGeom prst="rect">
            <a:avLst/>
          </a:prstGeom>
          <a:ln>
            <a:headEnd type="none" w="med" len="med"/>
            <a:tailEnd type="triangle" w="med" len="med"/>
          </a:ln>
          <a:extLst/>
        </p:spPr>
        <p:style>
          <a:lnRef idx="0">
            <a:schemeClr val="accent3"/>
          </a:lnRef>
          <a:fillRef idx="3">
            <a:schemeClr val="accent3"/>
          </a:fillRef>
          <a:effectRef idx="3">
            <a:schemeClr val="accent3"/>
          </a:effectRef>
          <a:fontRef idx="minor">
            <a:schemeClr val="lt1"/>
          </a:fontRef>
        </p:style>
        <p:txBody>
          <a:bodyPr wrap="none" lIns="36000" tIns="46800" rIns="36000" bIns="36000" rtlCol="0" anchor="ctr"/>
          <a:lstStyle/>
          <a:p>
            <a:pPr algn="l">
              <a:tabLst>
                <a:tab pos="2151063" algn="l"/>
                <a:tab pos="5567363" algn="l"/>
              </a:tabLst>
            </a:pPr>
            <a:r>
              <a:rPr lang="fr-FR" sz="1600" b="1" dirty="0" err="1">
                <a:solidFill>
                  <a:schemeClr val="tx1"/>
                </a:solidFill>
                <a:latin typeface="+mn-lt"/>
              </a:rPr>
              <a:t>Manual</a:t>
            </a:r>
            <a:r>
              <a:rPr lang="fr-FR" sz="1600" b="1" dirty="0">
                <a:solidFill>
                  <a:schemeClr val="tx1"/>
                </a:solidFill>
                <a:latin typeface="+mn-lt"/>
              </a:rPr>
              <a:t> </a:t>
            </a:r>
            <a:r>
              <a:rPr lang="fr-FR" sz="1600" b="1" dirty="0" err="1">
                <a:solidFill>
                  <a:schemeClr val="tx1"/>
                </a:solidFill>
                <a:latin typeface="+mn-lt"/>
              </a:rPr>
              <a:t>Work</a:t>
            </a:r>
            <a:r>
              <a:rPr lang="fr-FR" sz="1600" b="1" dirty="0">
                <a:solidFill>
                  <a:schemeClr val="tx1"/>
                </a:solidFill>
                <a:latin typeface="+mn-lt"/>
              </a:rPr>
              <a:t>:	80%</a:t>
            </a:r>
            <a:r>
              <a:rPr lang="fr-FR" sz="1600" b="1" dirty="0">
                <a:solidFill>
                  <a:schemeClr val="tx1"/>
                </a:solidFill>
              </a:rPr>
              <a:t>	</a:t>
            </a:r>
            <a:r>
              <a:rPr lang="fr-FR" sz="1600" b="1" dirty="0">
                <a:solidFill>
                  <a:schemeClr val="tx1"/>
                </a:solidFill>
                <a:latin typeface="+mn-lt"/>
              </a:rPr>
              <a:t>20%</a:t>
            </a:r>
          </a:p>
          <a:p>
            <a:pPr algn="l">
              <a:tabLst>
                <a:tab pos="2151063" algn="l"/>
                <a:tab pos="5567363" algn="l"/>
              </a:tabLst>
            </a:pPr>
            <a:r>
              <a:rPr lang="fr-FR" sz="1600" b="1" dirty="0">
                <a:solidFill>
                  <a:schemeClr val="tx1"/>
                </a:solidFill>
                <a:latin typeface="+mn-lt"/>
              </a:rPr>
              <a:t>Computation Time:	20%</a:t>
            </a:r>
            <a:r>
              <a:rPr lang="fr-FR" sz="1600" b="1" dirty="0">
                <a:solidFill>
                  <a:schemeClr val="tx1"/>
                </a:solidFill>
              </a:rPr>
              <a:t>	</a:t>
            </a:r>
            <a:r>
              <a:rPr lang="fr-FR" sz="1600" b="1" dirty="0">
                <a:solidFill>
                  <a:schemeClr val="tx1"/>
                </a:solidFill>
                <a:latin typeface="+mn-lt"/>
              </a:rPr>
              <a:t>80%	</a:t>
            </a:r>
          </a:p>
        </p:txBody>
      </p:sp>
      <p:sp>
        <p:nvSpPr>
          <p:cNvPr id="19" name="Rectangle à coins arrondis 18"/>
          <p:cNvSpPr/>
          <p:nvPr/>
        </p:nvSpPr>
        <p:spPr bwMode="auto">
          <a:xfrm>
            <a:off x="7612131" y="4419663"/>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CGF DB</a:t>
            </a:r>
          </a:p>
        </p:txBody>
      </p:sp>
      <p:sp>
        <p:nvSpPr>
          <p:cNvPr id="22" name="Rectangle à coins arrondis 21"/>
          <p:cNvSpPr/>
          <p:nvPr/>
        </p:nvSpPr>
        <p:spPr bwMode="auto">
          <a:xfrm>
            <a:off x="7612131" y="5571791"/>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Others</a:t>
            </a:r>
            <a:endParaRPr lang="fr-FR" sz="1100" b="1" dirty="0">
              <a:latin typeface="+mn-lt"/>
            </a:endParaRPr>
          </a:p>
        </p:txBody>
      </p:sp>
      <p:sp>
        <p:nvSpPr>
          <p:cNvPr id="7" name="Accolade ouvrante 6"/>
          <p:cNvSpPr/>
          <p:nvPr/>
        </p:nvSpPr>
        <p:spPr bwMode="auto">
          <a:xfrm>
            <a:off x="7164288" y="1140720"/>
            <a:ext cx="360040" cy="5168600"/>
          </a:xfrm>
          <a:prstGeom prst="leftBrace">
            <a:avLst>
              <a:gd name="adj1" fmla="val 8333"/>
              <a:gd name="adj2" fmla="val 41675"/>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33" name="Cylindre 32"/>
          <p:cNvSpPr/>
          <p:nvPr/>
        </p:nvSpPr>
        <p:spPr bwMode="auto">
          <a:xfrm>
            <a:off x="558905" y="2405758"/>
            <a:ext cx="1257435" cy="1748646"/>
          </a:xfrm>
          <a:prstGeom prst="can">
            <a:avLst/>
          </a:prstGeom>
          <a:solidFill>
            <a:schemeClr val="accent6">
              <a:lumMod val="40000"/>
              <a:lumOff val="60000"/>
            </a:schemeClr>
          </a:solidFill>
          <a:ln w="12700" cap="flat" cmpd="sng" algn="ctr">
            <a:solidFill>
              <a:schemeClr val="accent3">
                <a:lumMod val="75000"/>
              </a:schemeClr>
            </a:solid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r>
              <a:rPr lang="fr-FR" sz="1400" b="1" dirty="0">
                <a:latin typeface="+mn-lt"/>
              </a:rPr>
              <a:t>Source</a:t>
            </a:r>
          </a:p>
          <a:p>
            <a:r>
              <a:rPr lang="fr-FR" sz="1400" b="1" dirty="0">
                <a:latin typeface="+mn-lt"/>
              </a:rPr>
              <a:t>Data</a:t>
            </a:r>
          </a:p>
        </p:txBody>
      </p:sp>
      <p:sp>
        <p:nvSpPr>
          <p:cNvPr id="34" name="Cylindre 33"/>
          <p:cNvSpPr/>
          <p:nvPr/>
        </p:nvSpPr>
        <p:spPr bwMode="auto">
          <a:xfrm>
            <a:off x="3645032" y="2405758"/>
            <a:ext cx="1383179" cy="1748646"/>
          </a:xfrm>
          <a:prstGeom prst="can">
            <a:avLst/>
          </a:prstGeom>
          <a:solidFill>
            <a:schemeClr val="accent6">
              <a:lumMod val="40000"/>
              <a:lumOff val="60000"/>
            </a:schemeClr>
          </a:solidFill>
          <a:ln w="12700" cap="flat" cmpd="sng" algn="ctr">
            <a:solidFill>
              <a:schemeClr val="accent3">
                <a:lumMod val="75000"/>
              </a:schemeClr>
            </a:solid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r>
              <a:rPr lang="fr-FR" sz="1400" b="1" dirty="0" err="1">
                <a:latin typeface="+mn-lt"/>
              </a:rPr>
              <a:t>Synthetic</a:t>
            </a:r>
            <a:endParaRPr lang="fr-FR" sz="1400" b="1" dirty="0">
              <a:latin typeface="+mn-lt"/>
            </a:endParaRPr>
          </a:p>
          <a:p>
            <a:r>
              <a:rPr lang="fr-FR" sz="1400" b="1" dirty="0" err="1">
                <a:latin typeface="+mn-lt"/>
              </a:rPr>
              <a:t>Environment</a:t>
            </a:r>
            <a:endParaRPr lang="fr-FR" sz="1400" b="1" dirty="0">
              <a:latin typeface="+mn-lt"/>
            </a:endParaRPr>
          </a:p>
          <a:p>
            <a:r>
              <a:rPr lang="fr-FR" sz="1400" b="1" dirty="0" err="1">
                <a:latin typeface="+mn-lt"/>
              </a:rPr>
              <a:t>Intermediate</a:t>
            </a:r>
            <a:endParaRPr lang="fr-FR" sz="1400" b="1" dirty="0">
              <a:latin typeface="+mn-lt"/>
            </a:endParaRPr>
          </a:p>
          <a:p>
            <a:r>
              <a:rPr lang="fr-FR" sz="1400" b="1" dirty="0">
                <a:latin typeface="+mn-lt"/>
              </a:rPr>
              <a:t>Data</a:t>
            </a:r>
          </a:p>
        </p:txBody>
      </p:sp>
      <p:sp>
        <p:nvSpPr>
          <p:cNvPr id="13" name="Flèche droite rayée 12"/>
          <p:cNvSpPr/>
          <p:nvPr/>
        </p:nvSpPr>
        <p:spPr bwMode="auto">
          <a:xfrm rot="16200000">
            <a:off x="2237037" y="5003957"/>
            <a:ext cx="901776" cy="344150"/>
          </a:xfrm>
          <a:prstGeom prst="striped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38" name="Flèche droite rayée 37"/>
          <p:cNvSpPr/>
          <p:nvPr/>
        </p:nvSpPr>
        <p:spPr bwMode="auto">
          <a:xfrm rot="16200000">
            <a:off x="5621413" y="5003957"/>
            <a:ext cx="901776" cy="344150"/>
          </a:xfrm>
          <a:prstGeom prst="striped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27" name="WordArt 8"/>
          <p:cNvSpPr>
            <a:spLocks noChangeArrowheads="1" noChangeShapeType="1" noTextEdit="1"/>
          </p:cNvSpPr>
          <p:nvPr/>
        </p:nvSpPr>
        <p:spPr bwMode="auto">
          <a:xfrm>
            <a:off x="1705814" y="1922156"/>
            <a:ext cx="1766936" cy="349419"/>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9337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fr-FR" sz="800" kern="10" dirty="0">
                <a:ln w="9525">
                  <a:round/>
                  <a:headEnd/>
                  <a:tailEnd/>
                </a:ln>
                <a:gradFill rotWithShape="0">
                  <a:gsLst>
                    <a:gs pos="0">
                      <a:srgbClr val="FFE701"/>
                    </a:gs>
                    <a:gs pos="100000">
                      <a:srgbClr val="FE3E02"/>
                    </a:gs>
                  </a:gsLst>
                  <a:lin ang="5400000" scaled="1"/>
                </a:gradFill>
                <a:effectLst>
                  <a:outerShdw blurRad="60007" dist="200025" dir="15000000" sy="30000" kx="-1800000" algn="bl" rotWithShape="0">
                    <a:prstClr val="black">
                      <a:alpha val="32000"/>
                    </a:prstClr>
                  </a:outerShdw>
                </a:effectLst>
                <a:latin typeface="Impact"/>
              </a:rPr>
              <a:t>GIS World</a:t>
            </a:r>
          </a:p>
        </p:txBody>
      </p:sp>
      <p:sp>
        <p:nvSpPr>
          <p:cNvPr id="29" name="WordArt 8"/>
          <p:cNvSpPr>
            <a:spLocks noChangeArrowheads="1" noChangeShapeType="1" noTextEdit="1"/>
          </p:cNvSpPr>
          <p:nvPr/>
        </p:nvSpPr>
        <p:spPr bwMode="auto">
          <a:xfrm>
            <a:off x="5085801" y="1922156"/>
            <a:ext cx="1766936" cy="349419"/>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9337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fr-FR" sz="800" kern="10" dirty="0">
                <a:ln w="9525">
                  <a:round/>
                  <a:headEnd/>
                  <a:tailEnd/>
                </a:ln>
                <a:gradFill rotWithShape="0">
                  <a:gsLst>
                    <a:gs pos="0">
                      <a:srgbClr val="FFE701"/>
                    </a:gs>
                    <a:gs pos="100000">
                      <a:srgbClr val="FE3E02"/>
                    </a:gs>
                  </a:gsLst>
                  <a:lin ang="5400000" scaled="1"/>
                </a:gradFill>
                <a:effectLst>
                  <a:outerShdw blurRad="60007" dist="200025" dir="15000000" sy="30000" kx="-1800000" algn="bl" rotWithShape="0">
                    <a:prstClr val="black">
                      <a:alpha val="32000"/>
                    </a:prstClr>
                  </a:outerShdw>
                </a:effectLst>
                <a:latin typeface="Impact"/>
              </a:rPr>
              <a:t>M&amp;S World</a:t>
            </a:r>
          </a:p>
        </p:txBody>
      </p:sp>
      <p:sp>
        <p:nvSpPr>
          <p:cNvPr id="30" name="Flèche droite rayée 29"/>
          <p:cNvSpPr/>
          <p:nvPr/>
        </p:nvSpPr>
        <p:spPr bwMode="auto">
          <a:xfrm>
            <a:off x="2332005" y="3001337"/>
            <a:ext cx="685800" cy="483317"/>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p:txBody>
      </p:sp>
      <p:sp>
        <p:nvSpPr>
          <p:cNvPr id="32" name="Flèche droite rayée 31"/>
          <p:cNvSpPr/>
          <p:nvPr/>
        </p:nvSpPr>
        <p:spPr bwMode="auto">
          <a:xfrm>
            <a:off x="5729401" y="3011295"/>
            <a:ext cx="685800" cy="483317"/>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2"/>
              </a:solidFill>
              <a:effectLst/>
              <a:latin typeface="Arial" charset="0"/>
            </a:endParaRPr>
          </a:p>
        </p:txBody>
      </p:sp>
      <p:sp>
        <p:nvSpPr>
          <p:cNvPr id="37" name="Ellipse 36"/>
          <p:cNvSpPr/>
          <p:nvPr/>
        </p:nvSpPr>
        <p:spPr bwMode="auto">
          <a:xfrm>
            <a:off x="2332005" y="5719591"/>
            <a:ext cx="621030" cy="644029"/>
          </a:xfrm>
          <a:prstGeom prst="ellipse">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p:txBody>
      </p:sp>
      <p:sp>
        <p:nvSpPr>
          <p:cNvPr id="4" name="Rectangle avec flèche vers le haut 3"/>
          <p:cNvSpPr/>
          <p:nvPr/>
        </p:nvSpPr>
        <p:spPr bwMode="auto">
          <a:xfrm>
            <a:off x="3321004" y="4533605"/>
            <a:ext cx="2270323" cy="1255554"/>
          </a:xfrm>
          <a:prstGeom prst="upArrowCallou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a:t>Standardize here</a:t>
            </a:r>
          </a:p>
          <a:p>
            <a:r>
              <a:rPr lang="en-US" sz="1600" dirty="0"/>
              <a:t>at appropriate Intermediate Level </a:t>
            </a:r>
          </a:p>
          <a:p>
            <a:endParaRPr lang="en-US" sz="1600" dirty="0"/>
          </a:p>
        </p:txBody>
      </p:sp>
    </p:spTree>
    <p:extLst>
      <p:ext uri="{BB962C8B-B14F-4D97-AF65-F5344CB8AC3E}">
        <p14:creationId xmlns:p14="http://schemas.microsoft.com/office/powerpoint/2010/main" val="37862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left)">
                                      <p:cBhvr>
                                        <p:cTn id="20" dur="500"/>
                                        <p:tgtEl>
                                          <p:spTgt spid="9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9" grpId="0" animBg="1"/>
      <p:bldP spid="57" grpId="0" animBg="1"/>
      <p:bldP spid="3" grpId="0" animBg="1"/>
      <p:bldP spid="25" grpId="0" animBg="1"/>
      <p:bldP spid="31" grpId="0" animBg="1"/>
      <p:bldP spid="34" grpId="0" animBg="1"/>
      <p:bldP spid="13" grpId="0" animBg="1"/>
      <p:bldP spid="38" grpId="0" animBg="1"/>
      <p:bldP spid="27" grpId="0"/>
      <p:bldP spid="29" grpId="0"/>
      <p:bldP spid="30" grpId="0" animBg="1"/>
      <p:bldP spid="32" grpId="0" animBg="1"/>
      <p:bldP spid="3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9096" y="3948554"/>
            <a:ext cx="4320000" cy="2632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noProof="0" dirty="0"/>
              <a:t>Data Transformation Process – Improvement through RIEDP </a:t>
            </a:r>
          </a:p>
        </p:txBody>
      </p:sp>
      <p:sp>
        <p:nvSpPr>
          <p:cNvPr id="3" name="Espace réservé du contenu 2"/>
          <p:cNvSpPr>
            <a:spLocks noGrp="1"/>
          </p:cNvSpPr>
          <p:nvPr>
            <p:ph idx="1"/>
          </p:nvPr>
        </p:nvSpPr>
        <p:spPr/>
        <p:txBody>
          <a:bodyPr/>
          <a:lstStyle/>
          <a:p>
            <a:r>
              <a:rPr lang="en-US" noProof="0" dirty="0"/>
              <a:t>The process may be made more efficient</a:t>
            </a:r>
          </a:p>
          <a:p>
            <a:pPr lvl="1"/>
            <a:r>
              <a:rPr lang="en-US" noProof="0" dirty="0"/>
              <a:t>If Source data is consistent </a:t>
            </a:r>
          </a:p>
          <a:p>
            <a:pPr lvl="2"/>
            <a:r>
              <a:rPr lang="en-US" noProof="0" dirty="0"/>
              <a:t>Within each and between the layers (depends on Data providers)</a:t>
            </a:r>
          </a:p>
          <a:p>
            <a:pPr lvl="1"/>
            <a:r>
              <a:rPr lang="en-US" noProof="0" dirty="0"/>
              <a:t>If previous creation efforts may be reused</a:t>
            </a:r>
          </a:p>
          <a:p>
            <a:pPr lvl="2"/>
            <a:r>
              <a:rPr lang="en-US" noProof="0" dirty="0"/>
              <a:t>At Source Data Level (Linked to GIS World)</a:t>
            </a:r>
          </a:p>
          <a:p>
            <a:pPr lvl="2"/>
            <a:r>
              <a:rPr lang="en-US" noProof="0" dirty="0"/>
              <a:t>At Intermediate Level</a:t>
            </a:r>
          </a:p>
          <a:p>
            <a:pPr lvl="3"/>
            <a:r>
              <a:rPr lang="en-US" noProof="0" dirty="0"/>
              <a:t>Requires Common Processes, Representations, and Formats at this level</a:t>
            </a:r>
          </a:p>
        </p:txBody>
      </p:sp>
      <p:sp>
        <p:nvSpPr>
          <p:cNvPr id="4" name="Espace réservé du numéro de diapositive 3"/>
          <p:cNvSpPr>
            <a:spLocks noGrp="1"/>
          </p:cNvSpPr>
          <p:nvPr>
            <p:ph type="sldNum" sz="quarter" idx="10"/>
          </p:nvPr>
        </p:nvSpPr>
        <p:spPr/>
        <p:txBody>
          <a:bodyPr/>
          <a:lstStyle/>
          <a:p>
            <a:fld id="{A2F96EE8-32A2-4057-893E-DC9C58FDD6F1}"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en-US"/>
              <a:t>SC24/WG8 </a:t>
            </a:r>
            <a:endParaRPr lang="fr-FR" dirty="0"/>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7" name="Pensées 6"/>
          <p:cNvSpPr/>
          <p:nvPr/>
        </p:nvSpPr>
        <p:spPr bwMode="auto">
          <a:xfrm>
            <a:off x="179512" y="4237088"/>
            <a:ext cx="2338726" cy="916713"/>
          </a:xfrm>
          <a:prstGeom prst="cloudCallout">
            <a:avLst>
              <a:gd name="adj1" fmla="val 58500"/>
              <a:gd name="adj2" fmla="val 3219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fr-FR" dirty="0" err="1"/>
              <a:t>Discovery</a:t>
            </a:r>
            <a:r>
              <a:rPr lang="fr-FR" dirty="0"/>
              <a:t> &amp; Access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200" b="0" i="0" u="none" strike="noStrike" cap="none" normalizeH="0" baseline="0" dirty="0" err="1">
                <a:ln>
                  <a:noFill/>
                </a:ln>
                <a:solidFill>
                  <a:schemeClr val="tx2"/>
                </a:solidFill>
                <a:effectLst/>
                <a:latin typeface="Arial" charset="0"/>
              </a:rPr>
              <a:t>Metadata</a:t>
            </a:r>
            <a:endParaRPr kumimoji="0" lang="fr-FR" sz="1200" b="0" i="0" u="none" strike="noStrike" cap="none" normalizeH="0" baseline="0" dirty="0">
              <a:ln>
                <a:noFill/>
              </a:ln>
              <a:solidFill>
                <a:schemeClr val="tx2"/>
              </a:solidFill>
              <a:effectLst/>
              <a:latin typeface="Arial"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200" b="0" i="0" u="none" strike="noStrike" cap="none" normalizeH="0" baseline="0" dirty="0">
                <a:ln>
                  <a:noFill/>
                </a:ln>
                <a:solidFill>
                  <a:schemeClr val="tx2"/>
                </a:solidFill>
                <a:effectLst/>
                <a:latin typeface="Arial" charset="0"/>
              </a:rPr>
              <a:t>Data </a:t>
            </a:r>
            <a:r>
              <a:rPr kumimoji="0" lang="fr-FR" sz="1200" b="0" i="0" u="none" strike="noStrike" cap="none" normalizeH="0" baseline="0" dirty="0" err="1">
                <a:ln>
                  <a:noFill/>
                </a:ln>
                <a:solidFill>
                  <a:schemeClr val="tx2"/>
                </a:solidFill>
                <a:effectLst/>
                <a:latin typeface="Arial" charset="0"/>
              </a:rPr>
              <a:t>Quality</a:t>
            </a:r>
            <a:endParaRPr kumimoji="0" lang="en-US" sz="1200" b="0" i="0" u="none" strike="noStrike" cap="none" normalizeH="0" baseline="0" dirty="0">
              <a:ln>
                <a:noFill/>
              </a:ln>
              <a:solidFill>
                <a:schemeClr val="tx2"/>
              </a:solidFill>
              <a:effectLst/>
              <a:latin typeface="Arial" charset="0"/>
            </a:endParaRPr>
          </a:p>
        </p:txBody>
      </p:sp>
      <p:sp>
        <p:nvSpPr>
          <p:cNvPr id="12" name="Pensées 11"/>
          <p:cNvSpPr/>
          <p:nvPr/>
        </p:nvSpPr>
        <p:spPr bwMode="auto">
          <a:xfrm>
            <a:off x="5085207" y="2811514"/>
            <a:ext cx="2218881" cy="667483"/>
          </a:xfrm>
          <a:prstGeom prst="cloudCallout">
            <a:avLst>
              <a:gd name="adj1" fmla="val -65663"/>
              <a:gd name="adj2" fmla="val 217956"/>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a:ln>
                  <a:noFill/>
                </a:ln>
                <a:solidFill>
                  <a:schemeClr val="tx2"/>
                </a:solidFill>
                <a:effectLst/>
                <a:latin typeface="Arial" charset="0"/>
              </a:rPr>
              <a:t>Reuse</a:t>
            </a:r>
            <a:r>
              <a:rPr kumimoji="0" lang="fr-FR" sz="1200" b="0" i="0" u="none" strike="noStrike" cap="none" normalizeH="0" dirty="0">
                <a:ln>
                  <a:noFill/>
                </a:ln>
                <a:solidFill>
                  <a:schemeClr val="tx2"/>
                </a:solidFill>
                <a:effectLst/>
                <a:latin typeface="Arial" charset="0"/>
              </a:rPr>
              <a:t> of Intensification efforts</a:t>
            </a:r>
            <a:endParaRPr kumimoji="0" lang="en-US" sz="1200" b="0" i="0" u="none" strike="noStrike" cap="none" normalizeH="0" baseline="0" dirty="0">
              <a:ln>
                <a:noFill/>
              </a:ln>
              <a:solidFill>
                <a:schemeClr val="tx2"/>
              </a:solidFill>
              <a:effectLst/>
              <a:latin typeface="Arial" charset="0"/>
            </a:endParaRPr>
          </a:p>
        </p:txBody>
      </p:sp>
      <p:sp>
        <p:nvSpPr>
          <p:cNvPr id="13" name="Pensées 12"/>
          <p:cNvSpPr/>
          <p:nvPr/>
        </p:nvSpPr>
        <p:spPr bwMode="auto">
          <a:xfrm>
            <a:off x="6889173" y="4077072"/>
            <a:ext cx="2075315" cy="1076729"/>
          </a:xfrm>
          <a:prstGeom prst="cloudCallout">
            <a:avLst>
              <a:gd name="adj1" fmla="val -62475"/>
              <a:gd name="adj2" fmla="val 5986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a:ln>
                  <a:noFill/>
                </a:ln>
                <a:solidFill>
                  <a:schemeClr val="tx2"/>
                </a:solidFill>
                <a:effectLst/>
                <a:latin typeface="Arial Narrow" panose="020B0606020202030204" pitchFamily="34" charset="0"/>
              </a:rPr>
              <a:t>Hardly</a:t>
            </a:r>
            <a:endParaRPr kumimoji="0" lang="fr-FR" sz="1200" b="0" i="0" u="none" strike="noStrike" cap="none" normalizeH="0" baseline="0" dirty="0">
              <a:ln>
                <a:noFill/>
              </a:ln>
              <a:solidFill>
                <a:schemeClr val="tx2"/>
              </a:solidFill>
              <a:effectLst/>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1200" dirty="0" err="1">
                <a:solidFill>
                  <a:schemeClr val="tx2"/>
                </a:solidFill>
                <a:latin typeface="Arial Narrow" panose="020B0606020202030204" pitchFamily="34" charset="0"/>
              </a:rPr>
              <a:t>Reusable</a:t>
            </a:r>
            <a:r>
              <a:rPr lang="fr-FR" sz="1200" dirty="0">
                <a:solidFill>
                  <a:schemeClr val="tx2"/>
                </a:solidFill>
                <a:latin typeface="Arial Narrow" panose="020B0606020202030204" pitchFamily="34" charset="0"/>
              </a:rPr>
              <a:t> / Capitalisable</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2"/>
                </a:solidFill>
                <a:effectLst/>
                <a:latin typeface="Arial Narrow" panose="020B0606020202030204" pitchFamily="34" charset="0"/>
              </a:rPr>
              <a:t>(</a:t>
            </a:r>
            <a:r>
              <a:rPr kumimoji="0" lang="fr-FR" sz="1200" b="0" i="0" u="none" strike="noStrike" cap="none" normalizeH="0" baseline="0" dirty="0" err="1">
                <a:ln>
                  <a:noFill/>
                </a:ln>
                <a:solidFill>
                  <a:schemeClr val="tx2"/>
                </a:solidFill>
                <a:effectLst/>
                <a:latin typeface="Arial Narrow" panose="020B0606020202030204" pitchFamily="34" charset="0"/>
              </a:rPr>
              <a:t>Unless</a:t>
            </a:r>
            <a:r>
              <a:rPr kumimoji="0" lang="fr-FR" sz="1200" b="0" i="0" u="none" strike="noStrike" cap="none" normalizeH="0" baseline="0" dirty="0">
                <a:ln>
                  <a:noFill/>
                </a:ln>
                <a:solidFill>
                  <a:schemeClr val="tx2"/>
                </a:solidFill>
                <a:effectLst/>
                <a:latin typeface="Arial Narrow" panose="020B0606020202030204" pitchFamily="34" charset="0"/>
              </a:rPr>
              <a:t> </a:t>
            </a:r>
            <a:r>
              <a:rPr lang="fr-FR" dirty="0" err="1">
                <a:latin typeface="Arial Narrow" panose="020B0606020202030204" pitchFamily="34" charset="0"/>
              </a:rPr>
              <a:t>same</a:t>
            </a:r>
            <a:r>
              <a:rPr lang="fr-FR" dirty="0">
                <a:latin typeface="Arial Narrow" panose="020B0606020202030204" pitchFamily="34" charset="0"/>
              </a:rPr>
              <a:t> </a:t>
            </a:r>
            <a:r>
              <a:rPr lang="fr-FR" dirty="0" err="1">
                <a:latin typeface="Arial Narrow" panose="020B0606020202030204" pitchFamily="34" charset="0"/>
              </a:rPr>
              <a:t>target</a:t>
            </a:r>
            <a:r>
              <a:rPr lang="fr-FR" dirty="0">
                <a:latin typeface="Arial Narrow" panose="020B0606020202030204" pitchFamily="34" charset="0"/>
              </a:rPr>
              <a:t> </a:t>
            </a:r>
            <a:r>
              <a:rPr lang="fr-FR" dirty="0" err="1">
                <a:latin typeface="Arial Narrow" panose="020B0606020202030204" pitchFamily="34" charset="0"/>
              </a:rPr>
              <a:t>platforms</a:t>
            </a:r>
            <a:r>
              <a:rPr lang="fr-FR" dirty="0">
                <a:latin typeface="Arial Narrow" panose="020B0606020202030204" pitchFamily="34" charset="0"/>
              </a:rPr>
              <a:t>)</a:t>
            </a:r>
            <a:endParaRPr lang="en-US" dirty="0">
              <a:latin typeface="Arial Narrow" panose="020B0606020202030204" pitchFamily="34" charset="0"/>
            </a:endParaRPr>
          </a:p>
        </p:txBody>
      </p:sp>
      <p:sp>
        <p:nvSpPr>
          <p:cNvPr id="32" name="WordArt 8"/>
          <p:cNvSpPr>
            <a:spLocks noChangeArrowheads="1" noChangeShapeType="1" noTextEdit="1"/>
          </p:cNvSpPr>
          <p:nvPr/>
        </p:nvSpPr>
        <p:spPr bwMode="auto">
          <a:xfrm>
            <a:off x="719664" y="5005064"/>
            <a:ext cx="1132286" cy="495470"/>
          </a:xfrm>
          <a:prstGeom prst="rect">
            <a:avLst/>
          </a:prstGeom>
          <a:extLst>
            <a:ext uri="{AF507438-7753-43e0-B8FC-AC1667EBCBE1}">
              <a14:hiddenEffects xmlns="" xmlns:a14="http://schemas.microsoft.com/office/drawing/2010/main">
                <a:effectLst/>
              </a14:hiddenEffects>
            </a:ext>
          </a:extLst>
        </p:spPr>
        <p:txBody>
          <a:bodyPr wrap="none" fromWordArt="1">
            <a:scene3d>
              <a:camera prst="legacyPerspectiveFront">
                <a:rot lat="20519999" lon="1080000" rev="0"/>
              </a:camera>
              <a:lightRig rig="legacyHarsh2" dir="b"/>
            </a:scene3d>
            <a:sp3d extrusionH="430200" prstMaterial="legacyMatte">
              <a:extrusionClr>
                <a:srgbClr val="FF6600"/>
              </a:extrusionClr>
            </a:sp3d>
          </a:bodyPr>
          <a:lstStyle/>
          <a:p>
            <a:r>
              <a:rPr lang="fr-FR" sz="4400" kern="10" dirty="0">
                <a:ln w="9525">
                  <a:round/>
                  <a:headEnd/>
                  <a:tailEnd/>
                </a:ln>
                <a:gradFill rotWithShape="0">
                  <a:gsLst>
                    <a:gs pos="0">
                      <a:srgbClr val="FFE701"/>
                    </a:gs>
                    <a:gs pos="100000">
                      <a:srgbClr val="FE3E02"/>
                    </a:gs>
                  </a:gsLst>
                  <a:lin ang="5400000" scaled="1"/>
                </a:gradFill>
                <a:latin typeface="Impact"/>
              </a:rPr>
              <a:t>EDS</a:t>
            </a:r>
          </a:p>
        </p:txBody>
      </p:sp>
      <p:sp>
        <p:nvSpPr>
          <p:cNvPr id="33" name="WordArt 8"/>
          <p:cNvSpPr>
            <a:spLocks noChangeArrowheads="1" noChangeShapeType="1" noTextEdit="1"/>
          </p:cNvSpPr>
          <p:nvPr/>
        </p:nvSpPr>
        <p:spPr bwMode="auto">
          <a:xfrm>
            <a:off x="6982326" y="2439235"/>
            <a:ext cx="1490137" cy="722386"/>
          </a:xfrm>
          <a:prstGeom prst="rect">
            <a:avLst/>
          </a:prstGeom>
          <a:extLst>
            <a:ext uri="{AF507438-7753-43e0-B8FC-AC1667EBCBE1}">
              <a14:hiddenEffects xmlns="" xmlns:a14="http://schemas.microsoft.com/office/drawing/2010/main">
                <a:effectLst/>
              </a14:hiddenEffects>
            </a:ext>
          </a:extLst>
        </p:spPr>
        <p:txBody>
          <a:bodyPr wrap="none" fromWordArt="1">
            <a:scene3d>
              <a:camera prst="legacyPerspectiveFront">
                <a:rot lat="20519999" lon="1080000" rev="0"/>
              </a:camera>
              <a:lightRig rig="legacyHarsh2" dir="b"/>
            </a:scene3d>
            <a:sp3d extrusionH="430200" prstMaterial="legacyMatte">
              <a:extrusionClr>
                <a:srgbClr val="FF6600"/>
              </a:extrusionClr>
            </a:sp3d>
          </a:bodyPr>
          <a:lstStyle/>
          <a:p>
            <a:pPr algn="ctr"/>
            <a:r>
              <a:rPr lang="fr-FR" sz="3600" kern="10" dirty="0">
                <a:ln w="9525">
                  <a:round/>
                  <a:headEnd/>
                  <a:tailEnd/>
                </a:ln>
                <a:gradFill rotWithShape="0">
                  <a:gsLst>
                    <a:gs pos="0">
                      <a:srgbClr val="FFE701"/>
                    </a:gs>
                    <a:gs pos="100000">
                      <a:srgbClr val="FE3E02"/>
                    </a:gs>
                  </a:gsLst>
                  <a:lin ang="5400000" scaled="1"/>
                </a:gradFill>
                <a:latin typeface="Impact"/>
              </a:rPr>
              <a:t>RIEDP</a:t>
            </a:r>
          </a:p>
        </p:txBody>
      </p:sp>
    </p:spTree>
    <p:extLst>
      <p:ext uri="{BB962C8B-B14F-4D97-AF65-F5344CB8AC3E}">
        <p14:creationId xmlns:p14="http://schemas.microsoft.com/office/powerpoint/2010/main" val="14232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wipe(left)">
                                      <p:cBhvr>
                                        <p:cTn id="7" dur="500"/>
                                        <p:tgtEl>
                                          <p:spTgt spid="2498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500"/>
                                        <p:tgtEl>
                                          <p:spTgt spid="3">
                                            <p:txEl>
                                              <p:pRg st="3" end="3"/>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up)">
                                      <p:cBhvr>
                                        <p:cTn id="29" dur="500"/>
                                        <p:tgtEl>
                                          <p:spTgt spid="3">
                                            <p:txEl>
                                              <p:pRg st="4" end="4"/>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500"/>
                                        <p:tgtEl>
                                          <p:spTgt spid="3">
                                            <p:txEl>
                                              <p:pRg st="5" end="5"/>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up)">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checkerboard(across)">
                                      <p:cBhvr>
                                        <p:cTn id="55" dur="500"/>
                                        <p:tgtEl>
                                          <p:spTgt spid="32"/>
                                        </p:tgtEl>
                                      </p:cBhvr>
                                    </p:animEffect>
                                  </p:childTnLst>
                                </p:cTn>
                              </p:par>
                            </p:childTnLst>
                          </p:cTn>
                        </p:par>
                        <p:par>
                          <p:cTn id="56" fill="hold">
                            <p:stCondLst>
                              <p:cond delay="500"/>
                            </p:stCondLst>
                            <p:childTnLst>
                              <p:par>
                                <p:cTn id="57" presetID="5" presetClass="entr" presetSubtype="1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checkerboard(across)">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animBg="1"/>
      <p:bldP spid="12" grpId="0" animBg="1"/>
      <p:bldP spid="13"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Overview of International Standardization Efforts</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14</a:t>
            </a:fld>
            <a:endParaRPr lang="en-CA"/>
          </a:p>
        </p:txBody>
      </p:sp>
      <p:sp>
        <p:nvSpPr>
          <p:cNvPr id="5" name="Espace réservé du pied de page 4"/>
          <p:cNvSpPr>
            <a:spLocks noGrp="1"/>
          </p:cNvSpPr>
          <p:nvPr>
            <p:ph type="ftr" sz="quarter" idx="11"/>
          </p:nvPr>
        </p:nvSpPr>
        <p:spPr/>
        <p:txBody>
          <a:bodyPr/>
          <a:lstStyle/>
          <a:p>
            <a:r>
              <a:rPr lang="en-US" dirty="0"/>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val="3470850550"/>
              </p:ext>
            </p:extLst>
          </p:nvPr>
        </p:nvGraphicFramePr>
        <p:xfrm>
          <a:off x="238123" y="1496760"/>
          <a:ext cx="8534401" cy="4053839"/>
        </p:xfrm>
        <a:graphic>
          <a:graphicData uri="http://schemas.openxmlformats.org/drawingml/2006/table">
            <a:tbl>
              <a:tblPr firstRow="1" firstCol="1" bandRow="1">
                <a:tableStyleId>{5C22544A-7EE6-4342-B048-85BDC9FD1C3A}</a:tableStyleId>
              </a:tblPr>
              <a:tblGrid>
                <a:gridCol w="1051189">
                  <a:extLst>
                    <a:ext uri="{9D8B030D-6E8A-4147-A177-3AD203B41FA5}">
                      <a16:colId xmlns:a16="http://schemas.microsoft.com/office/drawing/2014/main" val="20000"/>
                    </a:ext>
                  </a:extLst>
                </a:gridCol>
                <a:gridCol w="780585">
                  <a:extLst>
                    <a:ext uri="{9D8B030D-6E8A-4147-A177-3AD203B41FA5}">
                      <a16:colId xmlns:a16="http://schemas.microsoft.com/office/drawing/2014/main" val="20001"/>
                    </a:ext>
                  </a:extLst>
                </a:gridCol>
                <a:gridCol w="884663">
                  <a:extLst>
                    <a:ext uri="{9D8B030D-6E8A-4147-A177-3AD203B41FA5}">
                      <a16:colId xmlns:a16="http://schemas.microsoft.com/office/drawing/2014/main" val="20002"/>
                    </a:ext>
                  </a:extLst>
                </a:gridCol>
                <a:gridCol w="738954">
                  <a:extLst>
                    <a:ext uri="{9D8B030D-6E8A-4147-A177-3AD203B41FA5}">
                      <a16:colId xmlns:a16="http://schemas.microsoft.com/office/drawing/2014/main" val="20003"/>
                    </a:ext>
                  </a:extLst>
                </a:gridCol>
                <a:gridCol w="727402">
                  <a:extLst>
                    <a:ext uri="{9D8B030D-6E8A-4147-A177-3AD203B41FA5}">
                      <a16:colId xmlns:a16="http://schemas.microsoft.com/office/drawing/2014/main" val="20004"/>
                    </a:ext>
                  </a:extLst>
                </a:gridCol>
                <a:gridCol w="909711">
                  <a:extLst>
                    <a:ext uri="{9D8B030D-6E8A-4147-A177-3AD203B41FA5}">
                      <a16:colId xmlns:a16="http://schemas.microsoft.com/office/drawing/2014/main" val="20005"/>
                    </a:ext>
                  </a:extLst>
                </a:gridCol>
                <a:gridCol w="872197">
                  <a:extLst>
                    <a:ext uri="{9D8B030D-6E8A-4147-A177-3AD203B41FA5}">
                      <a16:colId xmlns:a16="http://schemas.microsoft.com/office/drawing/2014/main" val="20006"/>
                    </a:ext>
                  </a:extLst>
                </a:gridCol>
                <a:gridCol w="881576">
                  <a:extLst>
                    <a:ext uri="{9D8B030D-6E8A-4147-A177-3AD203B41FA5}">
                      <a16:colId xmlns:a16="http://schemas.microsoft.com/office/drawing/2014/main" val="20007"/>
                    </a:ext>
                  </a:extLst>
                </a:gridCol>
                <a:gridCol w="973750">
                  <a:extLst>
                    <a:ext uri="{9D8B030D-6E8A-4147-A177-3AD203B41FA5}">
                      <a16:colId xmlns:a16="http://schemas.microsoft.com/office/drawing/2014/main" val="20008"/>
                    </a:ext>
                  </a:extLst>
                </a:gridCol>
                <a:gridCol w="714374">
                  <a:extLst>
                    <a:ext uri="{9D8B030D-6E8A-4147-A177-3AD203B41FA5}">
                      <a16:colId xmlns:a16="http://schemas.microsoft.com/office/drawing/2014/main" val="20009"/>
                    </a:ext>
                  </a:extLst>
                </a:gridCol>
              </a:tblGrid>
              <a:tr h="203886">
                <a:tc>
                  <a:txBody>
                    <a:bodyPr/>
                    <a:lstStyle/>
                    <a:p>
                      <a:pPr algn="ctr">
                        <a:spcAft>
                          <a:spcPts val="0"/>
                        </a:spcAft>
                      </a:pPr>
                      <a:r>
                        <a:rPr lang="en-US" sz="1200" dirty="0">
                          <a:effectLst/>
                        </a:rPr>
                        <a:t>Nature</a:t>
                      </a:r>
                      <a:endParaRPr lang="en-US" sz="1100" dirty="0">
                        <a:effectLst/>
                        <a:latin typeface="Calibri"/>
                        <a:ea typeface="Calibri"/>
                        <a:cs typeface="Times New Roman"/>
                      </a:endParaRPr>
                    </a:p>
                  </a:txBody>
                  <a:tcPr marL="66726" marR="66726" marT="0" marB="0" anchor="ctr"/>
                </a:tc>
                <a:tc gridSpan="2">
                  <a:txBody>
                    <a:bodyPr/>
                    <a:lstStyle/>
                    <a:p>
                      <a:pPr algn="ctr">
                        <a:spcAft>
                          <a:spcPts val="0"/>
                        </a:spcAft>
                      </a:pPr>
                      <a:r>
                        <a:rPr lang="en-US" sz="1200" dirty="0">
                          <a:effectLst/>
                        </a:rPr>
                        <a:t>Standards</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hMerge="1">
                  <a:txBody>
                    <a:bodyPr/>
                    <a:lstStyle/>
                    <a:p>
                      <a:endParaRPr lang="en-US"/>
                    </a:p>
                  </a:txBody>
                  <a:tcPr/>
                </a:tc>
                <a:tc gridSpan="6">
                  <a:txBody>
                    <a:bodyPr/>
                    <a:lstStyle/>
                    <a:p>
                      <a:pPr algn="ctr">
                        <a:spcAft>
                          <a:spcPts val="0"/>
                        </a:spcAft>
                      </a:pPr>
                      <a:r>
                        <a:rPr lang="en-US" sz="1200" b="1" kern="1200" dirty="0">
                          <a:solidFill>
                            <a:schemeClr val="lt1"/>
                          </a:solidFill>
                          <a:effectLst/>
                          <a:latin typeface="+mn-lt"/>
                          <a:ea typeface="+mn-ea"/>
                          <a:cs typeface="+mn-cs"/>
                        </a:rPr>
                        <a:t>Projects</a:t>
                      </a:r>
                    </a:p>
                  </a:txBody>
                  <a:tcPr marL="66726" marR="66726"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fr-FR" sz="1100" dirty="0" err="1">
                          <a:effectLst/>
                          <a:latin typeface="Calibri"/>
                          <a:ea typeface="Calibri"/>
                          <a:cs typeface="Times New Roman"/>
                        </a:rPr>
                        <a:t>Other</a:t>
                      </a:r>
                      <a:endParaRPr lang="en-US" sz="1100" dirty="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10000"/>
                  </a:ext>
                </a:extLst>
              </a:tr>
              <a:tr h="326218">
                <a:tc>
                  <a:txBody>
                    <a:bodyPr/>
                    <a:lstStyle/>
                    <a:p>
                      <a:pPr algn="ctr">
                        <a:spcAft>
                          <a:spcPts val="0"/>
                        </a:spcAft>
                      </a:pPr>
                      <a:r>
                        <a:rPr lang="en-US" sz="1200">
                          <a:effectLst/>
                        </a:rPr>
                        <a:t>Name</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200">
                          <a:effectLst/>
                        </a:rPr>
                        <a:t>SIF</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200" dirty="0">
                          <a:effectLst/>
                        </a:rPr>
                        <a:t>SEDRIS</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200">
                          <a:effectLst/>
                        </a:rPr>
                        <a:t>NPSI</a:t>
                      </a:r>
                      <a:endParaRPr lang="en-US" sz="110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tc>
                  <a:txBody>
                    <a:bodyPr/>
                    <a:lstStyle/>
                    <a:p>
                      <a:pPr algn="ctr">
                        <a:spcAft>
                          <a:spcPts val="0"/>
                        </a:spcAft>
                      </a:pPr>
                      <a:r>
                        <a:rPr lang="en-US" sz="1200" dirty="0">
                          <a:effectLst/>
                        </a:rPr>
                        <a:t>AFCD</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200">
                          <a:effectLst/>
                        </a:rPr>
                        <a:t>CDB</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200" dirty="0">
                          <a:effectLst/>
                        </a:rPr>
                        <a:t>SE</a:t>
                      </a:r>
                      <a:r>
                        <a:rPr lang="en-US" sz="1200" baseline="0" dirty="0">
                          <a:effectLst/>
                        </a:rPr>
                        <a:t> </a:t>
                      </a:r>
                      <a:r>
                        <a:rPr lang="en-US" sz="1200" dirty="0">
                          <a:effectLst/>
                        </a:rPr>
                        <a:t>Core</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100">
                          <a:effectLst/>
                        </a:rPr>
                        <a:t>Missionland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100" dirty="0">
                          <a:effectLst/>
                        </a:rPr>
                        <a:t>Other</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fr-FR" sz="1100" dirty="0">
                          <a:effectLst/>
                          <a:latin typeface="Calibri"/>
                          <a:ea typeface="Calibri"/>
                          <a:cs typeface="Times New Roman"/>
                        </a:rPr>
                        <a:t>EDS</a:t>
                      </a:r>
                      <a:endParaRPr lang="en-US" sz="1100" dirty="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10001"/>
                  </a:ext>
                </a:extLst>
              </a:tr>
              <a:tr h="324365">
                <a:tc>
                  <a:txBody>
                    <a:bodyPr/>
                    <a:lstStyle/>
                    <a:p>
                      <a:pPr algn="ctr">
                        <a:spcAft>
                          <a:spcPts val="0"/>
                        </a:spcAft>
                      </a:pPr>
                      <a:r>
                        <a:rPr lang="en-US" sz="1000">
                          <a:effectLst/>
                        </a:rPr>
                        <a:t>Origin</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US DOD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US DOD</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000">
                          <a:effectLst/>
                        </a:rPr>
                        <a:t>US Navy</a:t>
                      </a:r>
                      <a:endParaRPr lang="en-US" sz="110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tc>
                  <a:txBody>
                    <a:bodyPr/>
                    <a:lstStyle/>
                    <a:p>
                      <a:pPr algn="ctr">
                        <a:spcAft>
                          <a:spcPts val="0"/>
                        </a:spcAft>
                      </a:pPr>
                      <a:r>
                        <a:rPr lang="en-US" sz="1000">
                          <a:effectLst/>
                        </a:rPr>
                        <a:t>USAF</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USSOCOM</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US Army</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NATO</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900" dirty="0">
                          <a:effectLst/>
                        </a:rPr>
                        <a:t>e.g.</a:t>
                      </a:r>
                      <a:r>
                        <a:rPr lang="en-US" sz="900" baseline="0" dirty="0">
                          <a:effectLst/>
                        </a:rPr>
                        <a:t> </a:t>
                      </a:r>
                      <a:r>
                        <a:rPr lang="en-US" sz="900" dirty="0">
                          <a:effectLst/>
                        </a:rPr>
                        <a:t>French</a:t>
                      </a:r>
                    </a:p>
                    <a:p>
                      <a:pPr algn="ctr">
                        <a:spcAft>
                          <a:spcPts val="0"/>
                        </a:spcAft>
                      </a:pPr>
                      <a:r>
                        <a:rPr lang="fr-FR" sz="900" dirty="0">
                          <a:effectLst/>
                          <a:latin typeface="Calibri"/>
                          <a:ea typeface="Calibri"/>
                          <a:cs typeface="Times New Roman"/>
                        </a:rPr>
                        <a:t>Air</a:t>
                      </a:r>
                      <a:r>
                        <a:rPr lang="fr-FR" sz="900" baseline="0" dirty="0">
                          <a:effectLst/>
                          <a:latin typeface="Calibri"/>
                          <a:ea typeface="Calibri"/>
                          <a:cs typeface="Times New Roman"/>
                        </a:rPr>
                        <a:t> Force</a:t>
                      </a:r>
                      <a:endParaRPr lang="en-US" sz="105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100" dirty="0">
                          <a:effectLst/>
                          <a:latin typeface="Calibri"/>
                          <a:ea typeface="Calibri"/>
                          <a:cs typeface="Times New Roman"/>
                        </a:rPr>
                        <a:t>US DoD</a:t>
                      </a: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2"/>
                  </a:ext>
                </a:extLst>
              </a:tr>
              <a:tr h="324365">
                <a:tc>
                  <a:txBody>
                    <a:bodyPr/>
                    <a:lstStyle/>
                    <a:p>
                      <a:pPr algn="ctr">
                        <a:spcAft>
                          <a:spcPts val="0"/>
                        </a:spcAft>
                      </a:pPr>
                      <a:r>
                        <a:rPr lang="en-US" sz="1000">
                          <a:effectLst/>
                        </a:rPr>
                        <a:t>Introduction Date </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1991</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1994</a:t>
                      </a:r>
                      <a:endParaRPr lang="en-US" sz="110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000">
                          <a:effectLst/>
                        </a:rPr>
                        <a:t>2004</a:t>
                      </a:r>
                      <a:endParaRPr lang="en-US" sz="110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tc>
                  <a:txBody>
                    <a:bodyPr/>
                    <a:lstStyle/>
                    <a:p>
                      <a:pPr algn="ctr">
                        <a:spcAft>
                          <a:spcPts val="0"/>
                        </a:spcAft>
                      </a:pPr>
                      <a:r>
                        <a:rPr lang="en-US" sz="1000">
                          <a:effectLst/>
                        </a:rPr>
                        <a:t>2006</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2004</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2008</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2010</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2006</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100" dirty="0">
                          <a:effectLst/>
                          <a:latin typeface="Calibri"/>
                          <a:ea typeface="Calibri"/>
                          <a:cs typeface="Times New Roman"/>
                        </a:rPr>
                        <a:t>201x</a:t>
                      </a: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3"/>
                  </a:ext>
                </a:extLst>
              </a:tr>
              <a:tr h="475048">
                <a:tc>
                  <a:txBody>
                    <a:bodyPr/>
                    <a:lstStyle/>
                    <a:p>
                      <a:pPr algn="ctr">
                        <a:spcAft>
                          <a:spcPts val="0"/>
                        </a:spcAft>
                      </a:pPr>
                      <a:r>
                        <a:rPr lang="en-US" sz="1000">
                          <a:effectLst/>
                        </a:rPr>
                        <a:t>Standard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Yes</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Yes</a:t>
                      </a:r>
                    </a:p>
                    <a:p>
                      <a:pPr algn="ctr">
                        <a:spcAft>
                          <a:spcPts val="0"/>
                        </a:spcAft>
                      </a:pPr>
                      <a:r>
                        <a:rPr lang="en-US" sz="1000" kern="1200" dirty="0">
                          <a:solidFill>
                            <a:schemeClr val="dk1"/>
                          </a:solidFill>
                          <a:effectLst/>
                          <a:latin typeface="+mn-lt"/>
                          <a:ea typeface="+mn-ea"/>
                          <a:cs typeface="+mn-cs"/>
                        </a:rPr>
                        <a:t>ISO</a:t>
                      </a: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000" kern="1200" dirty="0">
                          <a:solidFill>
                            <a:schemeClr val="dk1"/>
                          </a:solidFill>
                          <a:effectLst/>
                          <a:latin typeface="+mn-lt"/>
                          <a:ea typeface="+mn-ea"/>
                          <a:cs typeface="+mn-cs"/>
                        </a:rPr>
                        <a:t>User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Standard</a:t>
                      </a:r>
                    </a:p>
                  </a:txBody>
                  <a:tcPr marL="66726" marR="66726" marT="0" marB="0" anchor="ctr">
                    <a:lnL w="12700" cap="flat" cmpd="sng" algn="ctr">
                      <a:solidFill>
                        <a:srgbClr val="00B050"/>
                      </a:solidFill>
                      <a:prstDash val="solid"/>
                      <a:round/>
                      <a:headEnd type="none" w="med" len="med"/>
                      <a:tailEnd type="none" w="med" len="med"/>
                    </a:lnL>
                  </a:tcPr>
                </a:tc>
                <a:tc>
                  <a:txBody>
                    <a:bodyPr/>
                    <a:lstStyle/>
                    <a:p>
                      <a:pPr algn="ctr">
                        <a:spcAft>
                          <a:spcPts val="0"/>
                        </a:spcAft>
                      </a:pPr>
                      <a:r>
                        <a:rPr lang="en-US" sz="1000" kern="1200" dirty="0">
                          <a:solidFill>
                            <a:schemeClr val="dk1"/>
                          </a:solidFill>
                          <a:effectLst/>
                          <a:latin typeface="+mn-lt"/>
                          <a:ea typeface="+mn-ea"/>
                          <a:cs typeface="+mn-cs"/>
                        </a:rPr>
                        <a:t>User</a:t>
                      </a:r>
                    </a:p>
                    <a:p>
                      <a:pPr algn="ctr">
                        <a:spcAft>
                          <a:spcPts val="0"/>
                        </a:spcAft>
                      </a:pPr>
                      <a:r>
                        <a:rPr lang="en-US" sz="1000" kern="1200" dirty="0">
                          <a:solidFill>
                            <a:schemeClr val="dk1"/>
                          </a:solidFill>
                          <a:effectLst/>
                          <a:latin typeface="+mn-lt"/>
                          <a:ea typeface="+mn-ea"/>
                          <a:cs typeface="+mn-cs"/>
                        </a:rPr>
                        <a:t>Standard</a:t>
                      </a: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User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&amp; Commercial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Standard</a:t>
                      </a: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User</a:t>
                      </a:r>
                    </a:p>
                    <a:p>
                      <a:pPr algn="ctr">
                        <a:spcAft>
                          <a:spcPts val="0"/>
                        </a:spcAft>
                      </a:pPr>
                      <a:r>
                        <a:rPr lang="en-US" sz="1000" kern="1200" dirty="0">
                          <a:solidFill>
                            <a:schemeClr val="dk1"/>
                          </a:solidFill>
                          <a:effectLst/>
                          <a:latin typeface="+mn-lt"/>
                          <a:ea typeface="+mn-ea"/>
                          <a:cs typeface="+mn-cs"/>
                        </a:rPr>
                        <a:t>Standard</a:t>
                      </a: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User</a:t>
                      </a:r>
                    </a:p>
                    <a:p>
                      <a:pPr algn="ctr">
                        <a:spcAft>
                          <a:spcPts val="0"/>
                        </a:spcAft>
                      </a:pPr>
                      <a:r>
                        <a:rPr lang="en-US" sz="1000" kern="1200" dirty="0">
                          <a:solidFill>
                            <a:schemeClr val="dk1"/>
                          </a:solidFill>
                          <a:effectLst/>
                          <a:latin typeface="+mn-lt"/>
                          <a:ea typeface="+mn-ea"/>
                          <a:cs typeface="+mn-cs"/>
                        </a:rPr>
                        <a:t>Standard</a:t>
                      </a: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User</a:t>
                      </a:r>
                    </a:p>
                    <a:p>
                      <a:pPr algn="ctr">
                        <a:spcAft>
                          <a:spcPts val="0"/>
                        </a:spcAft>
                      </a:pPr>
                      <a:r>
                        <a:rPr lang="en-US" sz="1000" kern="1200" dirty="0">
                          <a:solidFill>
                            <a:schemeClr val="dk1"/>
                          </a:solidFill>
                          <a:effectLst/>
                          <a:latin typeface="+mn-lt"/>
                          <a:ea typeface="+mn-ea"/>
                          <a:cs typeface="+mn-cs"/>
                        </a:rPr>
                        <a:t>Standard</a:t>
                      </a: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000" kern="1200" dirty="0">
                          <a:solidFill>
                            <a:schemeClr val="dk1"/>
                          </a:solidFill>
                          <a:effectLst/>
                          <a:latin typeface="+mn-lt"/>
                          <a:ea typeface="+mn-ea"/>
                          <a:cs typeface="+mn-cs"/>
                        </a:rPr>
                        <a:t>Reuse of</a:t>
                      </a:r>
                    </a:p>
                    <a:p>
                      <a:pPr algn="ctr">
                        <a:spcAft>
                          <a:spcPts val="0"/>
                        </a:spcAft>
                      </a:pPr>
                      <a:r>
                        <a:rPr lang="en-US" sz="1000" kern="1200" dirty="0">
                          <a:solidFill>
                            <a:schemeClr val="dk1"/>
                          </a:solidFill>
                          <a:effectLst/>
                          <a:latin typeface="+mn-lt"/>
                          <a:ea typeface="+mn-ea"/>
                          <a:cs typeface="+mn-cs"/>
                        </a:rPr>
                        <a:t>Standards</a:t>
                      </a: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4"/>
                  </a:ext>
                </a:extLst>
              </a:tr>
              <a:tr h="296562">
                <a:tc>
                  <a:txBody>
                    <a:bodyPr/>
                    <a:lstStyle/>
                    <a:p>
                      <a:pPr algn="ctr">
                        <a:spcAft>
                          <a:spcPts val="0"/>
                        </a:spcAft>
                      </a:pPr>
                      <a:r>
                        <a:rPr lang="en-US" sz="1000" dirty="0">
                          <a:effectLst/>
                        </a:rPr>
                        <a:t>Open Standard</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Yes</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Yes</a:t>
                      </a:r>
                      <a:endParaRPr lang="en-US" sz="110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000">
                          <a:effectLst/>
                        </a:rPr>
                        <a:t>limited</a:t>
                      </a:r>
                      <a:endParaRPr lang="en-US" sz="110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tcPr>
                </a:tc>
                <a:tc>
                  <a:txBody>
                    <a:bodyPr/>
                    <a:lstStyle/>
                    <a:p>
                      <a:pPr algn="ctr">
                        <a:spcAft>
                          <a:spcPts val="0"/>
                        </a:spcAft>
                      </a:pPr>
                      <a:r>
                        <a:rPr lang="en-US" sz="1000">
                          <a:effectLst/>
                        </a:rPr>
                        <a:t>limited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Open Specification</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limited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a:effectLst/>
                        </a:rPr>
                        <a:t>limited</a:t>
                      </a:r>
                      <a:endParaRPr lang="en-US" sz="110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limited</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a:txBody>
                    <a:bodyPr/>
                    <a:lstStyle/>
                    <a:p>
                      <a:pPr algn="ctr">
                        <a:spcAft>
                          <a:spcPts val="0"/>
                        </a:spcAft>
                      </a:pPr>
                      <a:r>
                        <a:rPr lang="en-US" sz="1100" dirty="0">
                          <a:effectLst/>
                          <a:latin typeface="Calibri"/>
                          <a:ea typeface="Calibri"/>
                          <a:cs typeface="Times New Roman"/>
                        </a:rPr>
                        <a:t>-</a:t>
                      </a: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5"/>
                  </a:ext>
                </a:extLst>
              </a:tr>
              <a:tr h="370703">
                <a:tc>
                  <a:txBody>
                    <a:bodyPr/>
                    <a:lstStyle/>
                    <a:p>
                      <a:pPr algn="ctr">
                        <a:spcAft>
                          <a:spcPts val="0"/>
                        </a:spcAft>
                      </a:pPr>
                      <a:r>
                        <a:rPr lang="en-US" sz="1000" dirty="0">
                          <a:effectLst/>
                        </a:rPr>
                        <a:t>Approach</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Format according to standard</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kern="1200" dirty="0">
                          <a:solidFill>
                            <a:schemeClr val="dk1"/>
                          </a:solidFill>
                          <a:effectLst/>
                          <a:latin typeface="+mn-lt"/>
                          <a:ea typeface="+mn-ea"/>
                          <a:cs typeface="+mn-cs"/>
                        </a:rPr>
                        <a:t>Standardized Semantics and Data Model</a:t>
                      </a:r>
                    </a:p>
                    <a:p>
                      <a:pPr algn="ctr">
                        <a:spcAft>
                          <a:spcPts val="0"/>
                        </a:spcAft>
                      </a:pPr>
                      <a:r>
                        <a:rPr lang="fr-FR" sz="1000" kern="1200" dirty="0">
                          <a:solidFill>
                            <a:schemeClr val="dk1"/>
                          </a:solidFill>
                          <a:effectLst/>
                          <a:latin typeface="+mn-lt"/>
                          <a:ea typeface="+mn-ea"/>
                          <a:cs typeface="+mn-cs"/>
                        </a:rPr>
                        <a:t>+</a:t>
                      </a:r>
                      <a:endParaRPr lang="en-US" sz="10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Format according to standard</a:t>
                      </a:r>
                    </a:p>
                  </a:txBody>
                  <a:tcPr marL="66726" marR="66726" marT="0" marB="0" anchor="ctr">
                    <a:lnR w="12700" cap="flat" cmpd="sng" algn="ctr">
                      <a:solidFill>
                        <a:srgbClr val="00B050"/>
                      </a:solidFill>
                      <a:prstDash val="solid"/>
                      <a:round/>
                      <a:headEnd type="none" w="med" len="med"/>
                      <a:tailEnd type="none" w="med" len="med"/>
                    </a:lnR>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rgbClr val="FF0000"/>
                        </a:solidFill>
                        <a:effectLst/>
                        <a:latin typeface="+mn-lt"/>
                        <a:ea typeface="+mn-ea"/>
                        <a:cs typeface="+mn-cs"/>
                      </a:endParaRPr>
                    </a:p>
                  </a:txBody>
                  <a:tcPr marL="66726" marR="66726"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tcP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100" dirty="0">
                          <a:effectLst/>
                          <a:latin typeface="Calibri"/>
                          <a:ea typeface="Calibri"/>
                          <a:cs typeface="Times New Roman"/>
                        </a:rPr>
                        <a:t>Data Discovery &amp;</a:t>
                      </a:r>
                      <a:r>
                        <a:rPr lang="en-US" sz="1100" baseline="0" dirty="0">
                          <a:effectLst/>
                          <a:latin typeface="Calibri"/>
                          <a:ea typeface="Calibri"/>
                          <a:cs typeface="Times New Roman"/>
                        </a:rPr>
                        <a:t> Access</a:t>
                      </a:r>
                      <a:endParaRPr lang="en-US" sz="1100" dirty="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6"/>
                  </a:ext>
                </a:extLst>
              </a:tr>
              <a:tr h="741405">
                <a:tc>
                  <a:txBody>
                    <a:bodyPr/>
                    <a:lstStyle/>
                    <a:p>
                      <a:pPr algn="ctr">
                        <a:spcAft>
                          <a:spcPts val="0"/>
                        </a:spcAft>
                      </a:pPr>
                      <a:r>
                        <a:rPr lang="en-US" sz="1000" dirty="0">
                          <a:effectLst/>
                        </a:rPr>
                        <a:t>Availability of Commercial Support Tools</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Obsolete</a:t>
                      </a: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000" dirty="0">
                          <a:effectLst/>
                        </a:rPr>
                        <a:t>Tools developed in SEDRIS COI </a:t>
                      </a:r>
                      <a:endParaRPr lang="en-US" sz="1100" dirty="0">
                        <a:effectLst/>
                        <a:latin typeface="Calibri"/>
                        <a:ea typeface="Calibri"/>
                        <a:cs typeface="Times New Roman"/>
                      </a:endParaRPr>
                    </a:p>
                  </a:txBody>
                  <a:tcPr marL="66726" marR="66726" marT="0" marB="0" anchor="ctr">
                    <a:lnR w="12700" cap="flat" cmpd="sng" algn="ctr">
                      <a:solidFill>
                        <a:srgbClr val="00B050"/>
                      </a:solidFill>
                      <a:prstDash val="solid"/>
                      <a:round/>
                      <a:headEnd type="none" w="med" len="med"/>
                      <a:tailEnd type="none" w="med" len="med"/>
                    </a:lnR>
                  </a:tcPr>
                </a:tc>
                <a:tc gridSpan="6">
                  <a:txBody>
                    <a:bodyPr/>
                    <a:lstStyle/>
                    <a:p>
                      <a:pPr algn="ctr">
                        <a:spcAft>
                          <a:spcPts val="0"/>
                        </a:spcAft>
                      </a:pPr>
                      <a:endParaRPr lang="en-US" sz="1100" dirty="0">
                        <a:effectLst/>
                        <a:latin typeface="Calibri"/>
                        <a:ea typeface="Calibri"/>
                        <a:cs typeface="Times New Roman"/>
                      </a:endParaRPr>
                    </a:p>
                  </a:txBody>
                  <a:tcPr marL="66726" marR="66726"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tcP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hMerge="1">
                  <a:txBody>
                    <a:bodyPr/>
                    <a:lstStyle/>
                    <a:p>
                      <a:pPr algn="ctr">
                        <a:spcAft>
                          <a:spcPts val="0"/>
                        </a:spcAft>
                      </a:pPr>
                      <a:endParaRPr lang="en-US" sz="1100" dirty="0">
                        <a:effectLst/>
                        <a:latin typeface="Calibri"/>
                        <a:ea typeface="Calibri"/>
                        <a:cs typeface="Times New Roman"/>
                      </a:endParaRPr>
                    </a:p>
                  </a:txBody>
                  <a:tcPr marL="66726" marR="66726" marT="0" marB="0" anchor="ctr"/>
                </a:tc>
                <a:tc>
                  <a:txBody>
                    <a:bodyPr/>
                    <a:lstStyle/>
                    <a:p>
                      <a:pPr algn="ctr">
                        <a:spcAft>
                          <a:spcPts val="0"/>
                        </a:spcAft>
                      </a:pPr>
                      <a:r>
                        <a:rPr lang="en-US" sz="1100" dirty="0">
                          <a:effectLst/>
                          <a:latin typeface="Calibri"/>
                          <a:ea typeface="Calibri"/>
                          <a:cs typeface="Times New Roman"/>
                        </a:rPr>
                        <a:t>Portal</a:t>
                      </a:r>
                    </a:p>
                  </a:txBody>
                  <a:tcPr marL="66726" marR="66726" marT="0" marB="0" anchor="ctr">
                    <a:lnL w="12700" cap="flat" cmpd="sng" algn="ctr">
                      <a:solidFill>
                        <a:srgbClr val="00B050"/>
                      </a:solidFill>
                      <a:prstDash val="solid"/>
                      <a:round/>
                      <a:headEnd type="none" w="med" len="med"/>
                      <a:tailEnd type="none" w="med" len="med"/>
                    </a:lnL>
                    <a:solidFill>
                      <a:schemeClr val="bg2"/>
                    </a:solidFill>
                  </a:tcPr>
                </a:tc>
                <a:extLst>
                  <a:ext uri="{0D108BD9-81ED-4DB2-BD59-A6C34878D82A}">
                    <a16:rowId xmlns:a16="http://schemas.microsoft.com/office/drawing/2014/main" val="10007"/>
                  </a:ext>
                </a:extLst>
              </a:tr>
            </a:tbl>
          </a:graphicData>
        </a:graphic>
      </p:graphicFrame>
      <p:sp>
        <p:nvSpPr>
          <p:cNvPr id="9" name="Oval 423"/>
          <p:cNvSpPr>
            <a:spLocks noChangeArrowheads="1"/>
          </p:cNvSpPr>
          <p:nvPr/>
        </p:nvSpPr>
        <p:spPr bwMode="auto">
          <a:xfrm>
            <a:off x="3755916" y="3793390"/>
            <a:ext cx="3499067" cy="778730"/>
          </a:xfrm>
          <a:prstGeom prst="roundRect">
            <a:avLst>
              <a:gd name="adj" fmla="val 16667"/>
            </a:avLst>
          </a:prstGeom>
          <a:noFill/>
          <a:ln w="38100" algn="ctr">
            <a:solidFill>
              <a:srgbClr val="00B05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auto">
              <a:spcBef>
                <a:spcPts val="0"/>
              </a:spcBef>
              <a:spcAft>
                <a:spcPts val="0"/>
              </a:spcAft>
              <a:defRPr/>
            </a:pPr>
            <a:r>
              <a:rPr lang="en-US" sz="1050" dirty="0">
                <a:solidFill>
                  <a:schemeClr val="tx1"/>
                </a:solidFill>
              </a:rPr>
              <a:t>Based on de-facto Standard Formats (GIS Source)</a:t>
            </a:r>
          </a:p>
          <a:p>
            <a:pPr fontAlgn="auto">
              <a:spcBef>
                <a:spcPts val="0"/>
              </a:spcBef>
              <a:spcAft>
                <a:spcPts val="0"/>
              </a:spcAft>
              <a:defRPr/>
            </a:pPr>
            <a:r>
              <a:rPr lang="en-US" sz="1050" dirty="0">
                <a:solidFill>
                  <a:srgbClr val="FF0000"/>
                </a:solidFill>
              </a:rPr>
              <a:t>but</a:t>
            </a:r>
          </a:p>
          <a:p>
            <a:pPr fontAlgn="auto">
              <a:spcBef>
                <a:spcPts val="0"/>
              </a:spcBef>
              <a:spcAft>
                <a:spcPts val="0"/>
              </a:spcAft>
              <a:defRPr/>
            </a:pPr>
            <a:r>
              <a:rPr lang="en-US" sz="1050" dirty="0">
                <a:solidFill>
                  <a:srgbClr val="FF0000"/>
                </a:solidFill>
              </a:rPr>
              <a:t>No Consistent Semantics or Data Model</a:t>
            </a:r>
          </a:p>
          <a:p>
            <a:pPr fontAlgn="auto">
              <a:spcBef>
                <a:spcPts val="0"/>
              </a:spcBef>
              <a:spcAft>
                <a:spcPts val="0"/>
              </a:spcAft>
              <a:defRPr/>
            </a:pPr>
            <a:r>
              <a:rPr lang="en-US" sz="1050" dirty="0">
                <a:solidFill>
                  <a:srgbClr val="FF0000"/>
                </a:solidFill>
              </a:rPr>
              <a:t>Similar but not Standard Data Generation Process</a:t>
            </a:r>
          </a:p>
        </p:txBody>
      </p:sp>
      <p:sp>
        <p:nvSpPr>
          <p:cNvPr id="10" name="Oval 423"/>
          <p:cNvSpPr>
            <a:spLocks noChangeArrowheads="1"/>
          </p:cNvSpPr>
          <p:nvPr/>
        </p:nvSpPr>
        <p:spPr bwMode="auto">
          <a:xfrm>
            <a:off x="3756543" y="4889628"/>
            <a:ext cx="3499067" cy="618536"/>
          </a:xfrm>
          <a:prstGeom prst="roundRect">
            <a:avLst>
              <a:gd name="adj" fmla="val 16667"/>
            </a:avLst>
          </a:prstGeom>
          <a:noFill/>
          <a:ln w="38100" algn="ctr">
            <a:solidFill>
              <a:srgbClr val="00B05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spcAft>
                <a:spcPts val="0"/>
              </a:spcAft>
            </a:pPr>
            <a:r>
              <a:rPr lang="en-US" sz="1100" dirty="0">
                <a:solidFill>
                  <a:schemeClr val="tx1"/>
                </a:solidFill>
              </a:rPr>
              <a:t>Commercial Tools</a:t>
            </a:r>
          </a:p>
          <a:p>
            <a:pPr>
              <a:spcAft>
                <a:spcPts val="0"/>
              </a:spcAft>
            </a:pPr>
            <a:r>
              <a:rPr lang="en-US" sz="1100" dirty="0">
                <a:solidFill>
                  <a:schemeClr val="tx1"/>
                </a:solidFill>
              </a:rPr>
              <a:t>for Commercial &amp; Standards Formats</a:t>
            </a:r>
            <a:endParaRPr lang="en-US" sz="1400" dirty="0">
              <a:solidFill>
                <a:schemeClr val="tx1"/>
              </a:solidFill>
              <a:latin typeface="Calibri"/>
              <a:ea typeface="Calibri"/>
              <a:cs typeface="Times New Roman"/>
            </a:endParaRPr>
          </a:p>
        </p:txBody>
      </p:sp>
      <p:sp>
        <p:nvSpPr>
          <p:cNvPr id="11" name="Oval 423"/>
          <p:cNvSpPr>
            <a:spLocks noChangeArrowheads="1"/>
          </p:cNvSpPr>
          <p:nvPr/>
        </p:nvSpPr>
        <p:spPr bwMode="auto">
          <a:xfrm>
            <a:off x="1391072" y="4896096"/>
            <a:ext cx="618703" cy="612068"/>
          </a:xfrm>
          <a:prstGeom prst="roundRect">
            <a:avLst>
              <a:gd name="adj" fmla="val 16667"/>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fr-FR"/>
          </a:p>
        </p:txBody>
      </p:sp>
      <p:sp>
        <p:nvSpPr>
          <p:cNvPr id="12" name="Oval 423"/>
          <p:cNvSpPr>
            <a:spLocks noChangeArrowheads="1"/>
          </p:cNvSpPr>
          <p:nvPr/>
        </p:nvSpPr>
        <p:spPr bwMode="auto">
          <a:xfrm>
            <a:off x="2069185" y="4896096"/>
            <a:ext cx="876145" cy="612068"/>
          </a:xfrm>
          <a:prstGeom prst="roundRect">
            <a:avLst>
              <a:gd name="adj" fmla="val 16667"/>
            </a:avLst>
          </a:prstGeom>
          <a:noFill/>
          <a:ln w="38100" algn="ctr">
            <a:solidFill>
              <a:schemeClr val="accent1">
                <a:lumMod val="60000"/>
                <a:lumOff val="40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fr-FR"/>
          </a:p>
        </p:txBody>
      </p:sp>
      <p:sp>
        <p:nvSpPr>
          <p:cNvPr id="8" name="WordArt 8"/>
          <p:cNvSpPr>
            <a:spLocks noChangeArrowheads="1" noChangeShapeType="1" noTextEdit="1"/>
          </p:cNvSpPr>
          <p:nvPr/>
        </p:nvSpPr>
        <p:spPr bwMode="auto">
          <a:xfrm rot="21422889">
            <a:off x="2914136" y="4130267"/>
            <a:ext cx="4902776" cy="1201214"/>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2800" kern="10" dirty="0">
                <a:ln w="9525">
                  <a:round/>
                  <a:headEnd/>
                  <a:tailEnd/>
                </a:ln>
                <a:gradFill rotWithShape="0">
                  <a:gsLst>
                    <a:gs pos="0">
                      <a:srgbClr val="FFE701"/>
                    </a:gs>
                    <a:gs pos="100000">
                      <a:srgbClr val="FE3E02"/>
                    </a:gs>
                  </a:gsLst>
                  <a:lin ang="5400000" scaled="1"/>
                </a:gradFill>
                <a:latin typeface="Impact"/>
              </a:rPr>
              <a:t>RIEDP addresses these Topics</a:t>
            </a:r>
          </a:p>
        </p:txBody>
      </p:sp>
      <p:sp>
        <p:nvSpPr>
          <p:cNvPr id="13" name="ZoneTexte 12"/>
          <p:cNvSpPr txBox="1"/>
          <p:nvPr/>
        </p:nvSpPr>
        <p:spPr>
          <a:xfrm>
            <a:off x="3934866" y="5530595"/>
            <a:ext cx="3813865" cy="1015663"/>
          </a:xfrm>
          <a:prstGeom prst="rect">
            <a:avLst/>
          </a:prstGeom>
          <a:noFill/>
        </p:spPr>
        <p:txBody>
          <a:bodyPr wrap="none" rtlCol="0">
            <a:spAutoFit/>
          </a:bodyPr>
          <a:lstStyle/>
          <a:p>
            <a:pPr algn="l"/>
            <a:r>
              <a:rPr lang="en-US" sz="1000" dirty="0"/>
              <a:t>AFCD: Air Force Common database</a:t>
            </a:r>
          </a:p>
          <a:p>
            <a:pPr algn="l"/>
            <a:r>
              <a:rPr lang="en-US" sz="1000" dirty="0"/>
              <a:t>COI: Community of Interest</a:t>
            </a:r>
          </a:p>
          <a:p>
            <a:pPr algn="l"/>
            <a:r>
              <a:rPr lang="en-US" sz="1000" dirty="0"/>
              <a:t>EDS: Enterprise Data Services</a:t>
            </a:r>
          </a:p>
          <a:p>
            <a:pPr algn="l"/>
            <a:r>
              <a:rPr lang="en-US" sz="1000" dirty="0"/>
              <a:t>NPSI: NAVAIR Portable Source Initiative</a:t>
            </a:r>
          </a:p>
          <a:p>
            <a:pPr algn="l"/>
            <a:r>
              <a:rPr lang="en-US" sz="1000" dirty="0"/>
              <a:t>SIF: SSDB (Standard Simulator Database) Interchange Format </a:t>
            </a:r>
          </a:p>
          <a:p>
            <a:pPr algn="l"/>
            <a:r>
              <a:rPr lang="en-US" sz="1000" dirty="0"/>
              <a:t>SE Core: Synthetic Environment Core </a:t>
            </a:r>
          </a:p>
        </p:txBody>
      </p:sp>
    </p:spTree>
    <p:extLst>
      <p:ext uri="{BB962C8B-B14F-4D97-AF65-F5344CB8AC3E}">
        <p14:creationId xmlns:p14="http://schemas.microsoft.com/office/powerpoint/2010/main" val="33112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Scope of the SISO RIEDP Product Development Group</a:t>
            </a:r>
          </a:p>
        </p:txBody>
      </p:sp>
      <p:sp>
        <p:nvSpPr>
          <p:cNvPr id="3" name="Espace réservé du contenu 2"/>
          <p:cNvSpPr>
            <a:spLocks noGrp="1"/>
          </p:cNvSpPr>
          <p:nvPr>
            <p:ph idx="1"/>
          </p:nvPr>
        </p:nvSpPr>
        <p:spPr>
          <a:xfrm>
            <a:off x="457200" y="1196752"/>
            <a:ext cx="8229600" cy="5256932"/>
          </a:xfrm>
        </p:spPr>
        <p:txBody>
          <a:bodyPr>
            <a:normAutofit/>
          </a:bodyPr>
          <a:lstStyle/>
          <a:p>
            <a:r>
              <a:rPr lang="en-US" sz="2000" noProof="0" dirty="0"/>
              <a:t>Standardization efforts needed in following areas:</a:t>
            </a:r>
          </a:p>
          <a:p>
            <a:pPr lvl="1">
              <a:spcBef>
                <a:spcPts val="600"/>
              </a:spcBef>
            </a:pPr>
            <a:r>
              <a:rPr lang="en-US" noProof="0" dirty="0"/>
              <a:t>A Reference Process Model</a:t>
            </a:r>
          </a:p>
          <a:p>
            <a:pPr lvl="1">
              <a:spcBef>
                <a:spcPts val="600"/>
              </a:spcBef>
            </a:pPr>
            <a:r>
              <a:rPr lang="en-US" noProof="0" dirty="0"/>
              <a:t>An expressed Data Model for the specific applications </a:t>
            </a:r>
          </a:p>
          <a:p>
            <a:pPr lvl="1">
              <a:spcBef>
                <a:spcPts val="600"/>
              </a:spcBef>
            </a:pPr>
            <a:r>
              <a:rPr lang="en-US" noProof="0" dirty="0"/>
              <a:t>Formats with specified use/parameters</a:t>
            </a:r>
          </a:p>
          <a:p>
            <a:pPr lvl="1">
              <a:spcBef>
                <a:spcPts val="600"/>
              </a:spcBef>
            </a:pPr>
            <a:r>
              <a:rPr lang="en-US" noProof="0" dirty="0"/>
              <a:t>Standardized Attribution and Metadata</a:t>
            </a:r>
          </a:p>
          <a:p>
            <a:pPr>
              <a:lnSpc>
                <a:spcPct val="200000"/>
              </a:lnSpc>
              <a:spcBef>
                <a:spcPts val="600"/>
              </a:spcBef>
            </a:pPr>
            <a:r>
              <a:rPr lang="en-US" sz="2000" noProof="0" dirty="0"/>
              <a:t>Divided along two axes </a:t>
            </a:r>
            <a:r>
              <a:rPr lang="en-US" sz="1100" noProof="0" dirty="0"/>
              <a:t> </a:t>
            </a:r>
            <a:r>
              <a:rPr lang="en-US" sz="2000" noProof="0" dirty="0"/>
              <a:t>leading to two products:</a:t>
            </a:r>
          </a:p>
          <a:p>
            <a:pPr lvl="1">
              <a:spcBef>
                <a:spcPts val="600"/>
              </a:spcBef>
            </a:pPr>
            <a:r>
              <a:rPr lang="en-US" noProof="0" dirty="0">
                <a:solidFill>
                  <a:schemeClr val="accent1"/>
                </a:solidFill>
              </a:rPr>
              <a:t>RIEDP Data Model Foundations </a:t>
            </a:r>
            <a:r>
              <a:rPr lang="en-US" noProof="0" dirty="0"/>
              <a:t>with two coupled parts: </a:t>
            </a:r>
          </a:p>
          <a:p>
            <a:pPr lvl="2"/>
            <a:r>
              <a:rPr lang="en-US" sz="1400" noProof="0" dirty="0"/>
              <a:t>The Reference Process Model (</a:t>
            </a:r>
            <a:r>
              <a:rPr lang="en-US" sz="1400" noProof="0" dirty="0">
                <a:solidFill>
                  <a:schemeClr val="accent1"/>
                </a:solidFill>
              </a:rPr>
              <a:t>RPM) - </a:t>
            </a:r>
            <a:r>
              <a:rPr lang="en-US" sz="1200" noProof="0" dirty="0">
                <a:solidFill>
                  <a:schemeClr val="accent1"/>
                </a:solidFill>
              </a:rPr>
              <a:t>High Level representation of the database creation process model</a:t>
            </a:r>
          </a:p>
          <a:p>
            <a:pPr lvl="2"/>
            <a:r>
              <a:rPr lang="en-US" sz="1400" noProof="0" dirty="0"/>
              <a:t>Reference Abstract Data Model (</a:t>
            </a:r>
            <a:r>
              <a:rPr lang="en-US" sz="1400" noProof="0" dirty="0">
                <a:solidFill>
                  <a:schemeClr val="accent1"/>
                </a:solidFill>
              </a:rPr>
              <a:t>RADM</a:t>
            </a:r>
            <a:r>
              <a:rPr lang="en-US" sz="1400" noProof="0" dirty="0"/>
              <a:t>) - </a:t>
            </a:r>
            <a:r>
              <a:rPr lang="en-US" sz="1200" noProof="0" dirty="0"/>
              <a:t>High level Database concepts: Including principles of </a:t>
            </a:r>
            <a:r>
              <a:rPr lang="en-US" sz="1200" noProof="0" dirty="0">
                <a:solidFill>
                  <a:schemeClr val="accent1"/>
                </a:solidFill>
              </a:rPr>
              <a:t>Tiles, Layers, Library, Spatial Reference, Relationships, …</a:t>
            </a:r>
            <a:endParaRPr lang="en-US" sz="1200" noProof="0" dirty="0"/>
          </a:p>
          <a:p>
            <a:pPr lvl="1">
              <a:spcBef>
                <a:spcPts val="600"/>
              </a:spcBef>
            </a:pPr>
            <a:r>
              <a:rPr lang="en-US" noProof="0" dirty="0">
                <a:solidFill>
                  <a:schemeClr val="accent1"/>
                </a:solidFill>
              </a:rPr>
              <a:t>RIEDP Detailed Features description</a:t>
            </a:r>
            <a:r>
              <a:rPr lang="en-US" noProof="0" dirty="0"/>
              <a:t>:</a:t>
            </a:r>
          </a:p>
          <a:p>
            <a:pPr lvl="2"/>
            <a:r>
              <a:rPr lang="en-US" sz="1400" noProof="0" dirty="0">
                <a:solidFill>
                  <a:schemeClr val="accent1"/>
                </a:solidFill>
              </a:rPr>
              <a:t>Objects</a:t>
            </a:r>
            <a:r>
              <a:rPr lang="en-US" sz="1400" noProof="0" dirty="0"/>
              <a:t>: Identification of geo-specific </a:t>
            </a:r>
            <a:r>
              <a:rPr lang="en-US" sz="1400" noProof="0" dirty="0">
                <a:solidFill>
                  <a:schemeClr val="accent1"/>
                </a:solidFill>
              </a:rPr>
              <a:t>object instances and templates </a:t>
            </a:r>
            <a:r>
              <a:rPr lang="en-US" sz="1400" noProof="0" dirty="0"/>
              <a:t>(features, 3D objects, textures) </a:t>
            </a:r>
            <a:r>
              <a:rPr lang="en-US" sz="1400" noProof="0" dirty="0">
                <a:solidFill>
                  <a:schemeClr val="accent1"/>
                </a:solidFill>
              </a:rPr>
              <a:t>within the Library</a:t>
            </a:r>
            <a:r>
              <a:rPr lang="en-US" sz="1400" noProof="0" dirty="0"/>
              <a:t>, and the </a:t>
            </a:r>
            <a:r>
              <a:rPr lang="en-US" sz="1400" noProof="0" dirty="0">
                <a:solidFill>
                  <a:schemeClr val="accent1"/>
                </a:solidFill>
              </a:rPr>
              <a:t>linkage between instances and templates</a:t>
            </a:r>
            <a:r>
              <a:rPr lang="en-US" sz="1400" noProof="0" dirty="0"/>
              <a:t>;</a:t>
            </a:r>
          </a:p>
          <a:p>
            <a:pPr lvl="2"/>
            <a:r>
              <a:rPr lang="en-US" sz="1400" noProof="0" dirty="0">
                <a:solidFill>
                  <a:schemeClr val="accent1"/>
                </a:solidFill>
              </a:rPr>
              <a:t>Dictionary</a:t>
            </a:r>
            <a:r>
              <a:rPr lang="en-US" sz="1400" noProof="0" dirty="0"/>
              <a:t>: choice of </a:t>
            </a:r>
            <a:r>
              <a:rPr lang="en-US" sz="1400" noProof="0" dirty="0">
                <a:solidFill>
                  <a:schemeClr val="accent1"/>
                </a:solidFill>
              </a:rPr>
              <a:t>semantics </a:t>
            </a:r>
            <a:r>
              <a:rPr lang="en-US" sz="1400" noProof="0" dirty="0"/>
              <a:t>and </a:t>
            </a:r>
            <a:r>
              <a:rPr lang="en-US" sz="1400" noProof="0" dirty="0">
                <a:solidFill>
                  <a:schemeClr val="accent1"/>
                </a:solidFill>
              </a:rPr>
              <a:t>mapping</a:t>
            </a:r>
            <a:r>
              <a:rPr lang="en-US" sz="1400" noProof="0" dirty="0"/>
              <a:t> with existing dictionaries; </a:t>
            </a:r>
          </a:p>
          <a:p>
            <a:pPr lvl="2"/>
            <a:r>
              <a:rPr lang="en-US" sz="1400" noProof="0" dirty="0">
                <a:solidFill>
                  <a:schemeClr val="accent1"/>
                </a:solidFill>
              </a:rPr>
              <a:t>Attribution</a:t>
            </a:r>
            <a:r>
              <a:rPr lang="en-US" sz="1400" noProof="0" dirty="0"/>
              <a:t>: Identification of a common </a:t>
            </a:r>
            <a:r>
              <a:rPr lang="en-US" sz="1400" noProof="0" dirty="0">
                <a:solidFill>
                  <a:schemeClr val="accent1"/>
                </a:solidFill>
              </a:rPr>
              <a:t>list of features, attributes, attribution rules, range values ..</a:t>
            </a:r>
            <a:r>
              <a:rPr lang="en-US" sz="1400" noProof="0" dirty="0"/>
              <a:t>.</a:t>
            </a:r>
          </a:p>
        </p:txBody>
      </p:sp>
      <p:sp>
        <p:nvSpPr>
          <p:cNvPr id="4" name="Espace réservé du numéro de diapositive 3"/>
          <p:cNvSpPr>
            <a:spLocks noGrp="1"/>
          </p:cNvSpPr>
          <p:nvPr>
            <p:ph type="sldNum" sz="quarter" idx="10"/>
          </p:nvPr>
        </p:nvSpPr>
        <p:spPr/>
        <p:txBody>
          <a:bodyPr/>
          <a:lstStyle/>
          <a:p>
            <a:pPr>
              <a:defRPr/>
            </a:pPr>
            <a:fld id="{2133535D-6ED5-4792-9085-8AB8D83396A7}" type="slidenum">
              <a:rPr lang="en-CA" smtClean="0"/>
              <a:pPr>
                <a:defRPr/>
              </a:pPr>
              <a:t>15</a:t>
            </a:fld>
            <a:endParaRPr lang="en-CA"/>
          </a:p>
        </p:txBody>
      </p:sp>
      <p:sp>
        <p:nvSpPr>
          <p:cNvPr id="5" name="Espace réservé du pied de page 4"/>
          <p:cNvSpPr>
            <a:spLocks noGrp="1"/>
          </p:cNvSpPr>
          <p:nvPr>
            <p:ph type="ftr" sz="quarter" idx="11"/>
          </p:nvPr>
        </p:nvSpPr>
        <p:spPr/>
        <p:txBody>
          <a:bodyPr/>
          <a:lstStyle/>
          <a:p>
            <a:pPr>
              <a:defRPr/>
            </a:pPr>
            <a:r>
              <a:rPr lang="en-US"/>
              <a:t>SC24/WG8 </a:t>
            </a:r>
            <a:endParaRPr lang="fr-FR" dirty="0"/>
          </a:p>
        </p:txBody>
      </p:sp>
      <p:sp>
        <p:nvSpPr>
          <p:cNvPr id="6" name="Espace réservé de la date 5"/>
          <p:cNvSpPr>
            <a:spLocks noGrp="1"/>
          </p:cNvSpPr>
          <p:nvPr>
            <p:ph type="dt" sz="half" idx="2"/>
          </p:nvPr>
        </p:nvSpPr>
        <p:spPr/>
        <p:txBody>
          <a:bodyPr/>
          <a:lstStyle/>
          <a:p>
            <a:r>
              <a:rPr lang="fr-FR"/>
              <a:t>23 Aug 2016</a:t>
            </a:r>
            <a:endParaRPr lang="en-US" dirty="0"/>
          </a:p>
        </p:txBody>
      </p:sp>
    </p:spTree>
    <p:extLst>
      <p:ext uri="{BB962C8B-B14F-4D97-AF65-F5344CB8AC3E}">
        <p14:creationId xmlns:p14="http://schemas.microsoft.com/office/powerpoint/2010/main" val="213419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Status of RIEDP Products at mid 2016</a:t>
            </a:r>
          </a:p>
        </p:txBody>
      </p:sp>
      <p:sp>
        <p:nvSpPr>
          <p:cNvPr id="3" name="Espace réservé du contenu 2"/>
          <p:cNvSpPr>
            <a:spLocks noGrp="1"/>
          </p:cNvSpPr>
          <p:nvPr>
            <p:ph idx="1"/>
          </p:nvPr>
        </p:nvSpPr>
        <p:spPr/>
        <p:txBody>
          <a:bodyPr/>
          <a:lstStyle/>
          <a:p>
            <a:r>
              <a:rPr lang="en-US" noProof="0" dirty="0"/>
              <a:t>Product n°1</a:t>
            </a:r>
          </a:p>
          <a:p>
            <a:pPr lvl="1"/>
            <a:r>
              <a:rPr lang="en-US" noProof="0" dirty="0"/>
              <a:t>New version of the RIEDP Data Model Foundations</a:t>
            </a:r>
          </a:p>
          <a:p>
            <a:pPr lvl="2"/>
            <a:r>
              <a:rPr lang="en-US" noProof="0" dirty="0"/>
              <a:t>Updated RPM and RADM</a:t>
            </a:r>
          </a:p>
          <a:p>
            <a:pPr lvl="2"/>
            <a:r>
              <a:rPr lang="en-US" noProof="0" dirty="0"/>
              <a:t>Completion of the document</a:t>
            </a:r>
          </a:p>
          <a:p>
            <a:pPr lvl="3"/>
            <a:r>
              <a:rPr lang="en-US" noProof="0" dirty="0"/>
              <a:t>incl. Organization of data on media, Profiles, Conformance</a:t>
            </a:r>
          </a:p>
          <a:p>
            <a:pPr lvl="2"/>
            <a:r>
              <a:rPr lang="en-US" noProof="0" dirty="0"/>
              <a:t>Informal Review in progress</a:t>
            </a:r>
          </a:p>
          <a:p>
            <a:pPr lvl="2"/>
            <a:r>
              <a:rPr lang="en-US" noProof="0" dirty="0"/>
              <a:t>SISO Formal Review expected in Fall ‘16</a:t>
            </a:r>
          </a:p>
          <a:p>
            <a:pPr lvl="2"/>
            <a:endParaRPr lang="en-US" noProof="0" dirty="0"/>
          </a:p>
          <a:p>
            <a:r>
              <a:rPr lang="en-US" noProof="0" dirty="0"/>
              <a:t>Product n°2</a:t>
            </a:r>
          </a:p>
          <a:p>
            <a:pPr lvl="1"/>
            <a:r>
              <a:rPr lang="en-US" noProof="0" dirty="0"/>
              <a:t>Initiation of the RIEDP Detailed Features Description</a:t>
            </a:r>
          </a:p>
          <a:p>
            <a:pPr lvl="1"/>
            <a:r>
              <a:rPr lang="en-US" noProof="0" dirty="0"/>
              <a:t>Fall ‘16 SIW</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16</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8" name="Carré corné 7">
            <a:hlinkClick r:id="rId2" action="ppaction://hlinkfile"/>
          </p:cNvPr>
          <p:cNvSpPr/>
          <p:nvPr/>
        </p:nvSpPr>
        <p:spPr bwMode="auto">
          <a:xfrm>
            <a:off x="7028860" y="3108507"/>
            <a:ext cx="1385228" cy="742151"/>
          </a:xfrm>
          <a:prstGeom prst="folded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2"/>
                </a:solidFill>
                <a:effectLst/>
                <a:latin typeface="Arial" charset="0"/>
              </a:rPr>
              <a:t>RIEDP</a:t>
            </a:r>
            <a:r>
              <a:rPr kumimoji="0" lang="fr-FR" b="0" i="0" u="none" strike="noStrike" cap="none" normalizeH="0" dirty="0">
                <a:ln>
                  <a:noFill/>
                </a:ln>
                <a:solidFill>
                  <a:schemeClr val="tx2"/>
                </a:solidFill>
                <a:effectLst/>
                <a:latin typeface="Arial" charset="0"/>
              </a:rPr>
              <a:t> DM </a:t>
            </a:r>
            <a:r>
              <a:rPr kumimoji="0" lang="fr-FR" b="0" i="0" u="none" strike="noStrike" cap="none" normalizeH="0" dirty="0" err="1">
                <a:ln>
                  <a:noFill/>
                </a:ln>
                <a:solidFill>
                  <a:schemeClr val="tx2"/>
                </a:solidFill>
                <a:effectLst/>
                <a:latin typeface="Arial" charset="0"/>
              </a:rPr>
              <a:t>Foundations</a:t>
            </a:r>
            <a:endParaRPr kumimoji="0" lang="fr-FR" b="0" i="0" u="none" strike="noStrike" cap="none" normalizeH="0" dirty="0">
              <a:ln>
                <a:noFill/>
              </a:ln>
              <a:solidFill>
                <a:schemeClr val="tx2"/>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baseline="0" dirty="0">
                <a:solidFill>
                  <a:schemeClr val="tx2"/>
                </a:solidFill>
                <a:latin typeface="Arial" charset="0"/>
              </a:rPr>
              <a:t>V</a:t>
            </a:r>
            <a:r>
              <a:rPr lang="fr-FR" dirty="0">
                <a:solidFill>
                  <a:schemeClr val="tx2"/>
                </a:solidFill>
                <a:latin typeface="Arial" charset="0"/>
              </a:rPr>
              <a:t> 1,0</a:t>
            </a:r>
            <a:endParaRPr kumimoji="0" lang="en-US" b="0" i="0" u="none" strike="noStrike" cap="none" normalizeH="0" baseline="0" dirty="0">
              <a:ln>
                <a:noFill/>
              </a:ln>
              <a:solidFill>
                <a:schemeClr val="tx2"/>
              </a:solidFill>
              <a:effectLst/>
              <a:latin typeface="Arial" charset="0"/>
            </a:endParaRPr>
          </a:p>
        </p:txBody>
      </p:sp>
      <p:pic>
        <p:nvPicPr>
          <p:cNvPr id="9" name="Image 8"/>
          <p:cNvPicPr>
            <a:picLocks noChangeAspect="1"/>
          </p:cNvPicPr>
          <p:nvPr/>
        </p:nvPicPr>
        <p:blipFill>
          <a:blip r:embed="rId3"/>
          <a:stretch>
            <a:fillRect/>
          </a:stretch>
        </p:blipFill>
        <p:spPr>
          <a:xfrm>
            <a:off x="7759940" y="2103154"/>
            <a:ext cx="1025042" cy="759291"/>
          </a:xfrm>
          <a:prstGeom prst="rect">
            <a:avLst/>
          </a:prstGeom>
        </p:spPr>
      </p:pic>
      <p:pic>
        <p:nvPicPr>
          <p:cNvPr id="12" name="Image 11"/>
          <p:cNvPicPr>
            <a:picLocks noChangeAspect="1"/>
          </p:cNvPicPr>
          <p:nvPr/>
        </p:nvPicPr>
        <p:blipFill>
          <a:blip r:embed="rId4"/>
          <a:stretch>
            <a:fillRect/>
          </a:stretch>
        </p:blipFill>
        <p:spPr>
          <a:xfrm>
            <a:off x="6335301" y="1515277"/>
            <a:ext cx="1262490" cy="798784"/>
          </a:xfrm>
          <a:prstGeom prst="rect">
            <a:avLst/>
          </a:prstGeom>
        </p:spPr>
      </p:pic>
    </p:spTree>
    <p:extLst>
      <p:ext uri="{BB962C8B-B14F-4D97-AF65-F5344CB8AC3E}">
        <p14:creationId xmlns:p14="http://schemas.microsoft.com/office/powerpoint/2010/main" val="194966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1600" noProof="0" dirty="0"/>
              <a:t>Latest Draft of the RIEDP Reference Process Model</a:t>
            </a:r>
            <a:br>
              <a:rPr lang="en-US" noProof="0" dirty="0"/>
            </a:br>
            <a:r>
              <a:rPr lang="en-US" noProof="0" dirty="0"/>
              <a:t>Process Flow</a:t>
            </a:r>
          </a:p>
        </p:txBody>
      </p:sp>
      <p:sp>
        <p:nvSpPr>
          <p:cNvPr id="13" name="Espace réservé du numéro de diapositive 3"/>
          <p:cNvSpPr>
            <a:spLocks noGrp="1"/>
          </p:cNvSpPr>
          <p:nvPr>
            <p:ph type="sldNum" sz="quarter" idx="10"/>
          </p:nvPr>
        </p:nvSpPr>
        <p:spPr>
          <a:xfrm>
            <a:off x="0" y="6464300"/>
            <a:ext cx="442913" cy="387350"/>
          </a:xfrm>
        </p:spPr>
        <p:txBody>
          <a:bodyPr/>
          <a:lstStyle/>
          <a:p>
            <a:fld id="{9BF02599-D7B5-4902-9649-17D8AB17353F}" type="slidenum">
              <a:rPr lang="en-CA" smtClean="0"/>
              <a:pPr/>
              <a:t>17</a:t>
            </a:fld>
            <a:endParaRPr lang="en-CA"/>
          </a:p>
        </p:txBody>
      </p:sp>
      <p:sp>
        <p:nvSpPr>
          <p:cNvPr id="14" name="Espace réservé du pied de page 4"/>
          <p:cNvSpPr>
            <a:spLocks noGrp="1"/>
          </p:cNvSpPr>
          <p:nvPr>
            <p:ph type="ftr" sz="quarter" idx="11"/>
          </p:nvPr>
        </p:nvSpPr>
        <p:spPr>
          <a:xfrm>
            <a:off x="2436813" y="6596063"/>
            <a:ext cx="4867275" cy="252412"/>
          </a:xfrm>
        </p:spPr>
        <p:txBody>
          <a:bodyPr/>
          <a:lstStyle/>
          <a:p>
            <a:r>
              <a:rPr lang="en-US"/>
              <a:t>SC24/WG8 </a:t>
            </a:r>
          </a:p>
        </p:txBody>
      </p:sp>
      <p:sp>
        <p:nvSpPr>
          <p:cNvPr id="15" name="Espace réservé de la date 5"/>
          <p:cNvSpPr>
            <a:spLocks noGrp="1"/>
          </p:cNvSpPr>
          <p:nvPr>
            <p:ph type="dt" sz="half" idx="2"/>
          </p:nvPr>
        </p:nvSpPr>
        <p:spPr>
          <a:xfrm>
            <a:off x="7400924" y="6572250"/>
            <a:ext cx="1743075" cy="285750"/>
          </a:xfrm>
        </p:spPr>
        <p:txBody>
          <a:bodyPr/>
          <a:lstStyle/>
          <a:p>
            <a:r>
              <a:rPr lang="fr-FR"/>
              <a:t>23 Aug 2016</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288" y="1369342"/>
            <a:ext cx="7614228" cy="4797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21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288" y="1369342"/>
            <a:ext cx="7614228" cy="4797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en-US" dirty="0"/>
              <a:t>Enhanced Intermediate Level -</a:t>
            </a:r>
            <a:br>
              <a:rPr lang="en-US" dirty="0"/>
            </a:br>
            <a:r>
              <a:rPr lang="en-US" dirty="0"/>
              <a:t>Sharing data with the highest possible added value </a:t>
            </a:r>
          </a:p>
        </p:txBody>
      </p:sp>
      <p:cxnSp>
        <p:nvCxnSpPr>
          <p:cNvPr id="7" name="Connecteur droit avec flèche 6"/>
          <p:cNvCxnSpPr/>
          <p:nvPr/>
        </p:nvCxnSpPr>
        <p:spPr bwMode="auto">
          <a:xfrm flipV="1">
            <a:off x="592183" y="6091027"/>
            <a:ext cx="5543757" cy="13125"/>
          </a:xfrm>
          <a:prstGeom prst="straightConnector1">
            <a:avLst/>
          </a:prstGeom>
          <a:solidFill>
            <a:schemeClr val="accent1"/>
          </a:solidFill>
          <a:ln w="28575" cap="flat" cmpd="sng" algn="ctr">
            <a:solidFill>
              <a:srgbClr val="FF6600"/>
            </a:solidFill>
            <a:prstDash val="sysDash"/>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Connecteur droit avec flèche 9"/>
          <p:cNvCxnSpPr/>
          <p:nvPr/>
        </p:nvCxnSpPr>
        <p:spPr bwMode="auto">
          <a:xfrm>
            <a:off x="4258757" y="2074023"/>
            <a:ext cx="0" cy="4080279"/>
          </a:xfrm>
          <a:prstGeom prst="straightConnector1">
            <a:avLst/>
          </a:prstGeom>
          <a:solidFill>
            <a:schemeClr val="accent1"/>
          </a:solidFill>
          <a:ln w="28575" cap="flat" cmpd="sng" algn="ctr">
            <a:solidFill>
              <a:srgbClr val="FF6600"/>
            </a:solidFill>
            <a:prstDash val="dash"/>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ZoneTexte 10"/>
          <p:cNvSpPr txBox="1"/>
          <p:nvPr/>
        </p:nvSpPr>
        <p:spPr>
          <a:xfrm>
            <a:off x="5689012" y="1600594"/>
            <a:ext cx="1685077" cy="461665"/>
          </a:xfrm>
          <a:prstGeom prst="rect">
            <a:avLst/>
          </a:prstGeom>
          <a:noFill/>
        </p:spPr>
        <p:txBody>
          <a:bodyPr wrap="none" rtlCol="0">
            <a:spAutoFit/>
          </a:bodyPr>
          <a:lstStyle/>
          <a:p>
            <a:r>
              <a:rPr lang="en-US" b="1" dirty="0">
                <a:ln w="1905"/>
                <a:solidFill>
                  <a:srgbClr val="FF9900"/>
                </a:solidFill>
                <a:effectLst>
                  <a:innerShdw blurRad="69850" dist="43180" dir="5400000">
                    <a:srgbClr val="000000">
                      <a:alpha val="65000"/>
                    </a:srgbClr>
                  </a:innerShdw>
                </a:effectLst>
              </a:rPr>
              <a:t>Enhanced </a:t>
            </a:r>
            <a:br>
              <a:rPr lang="en-US" b="1" dirty="0">
                <a:ln w="1905"/>
                <a:solidFill>
                  <a:srgbClr val="FF9900"/>
                </a:solidFill>
                <a:effectLst>
                  <a:innerShdw blurRad="69850" dist="43180" dir="5400000">
                    <a:srgbClr val="000000">
                      <a:alpha val="65000"/>
                    </a:srgbClr>
                  </a:innerShdw>
                </a:effectLst>
              </a:rPr>
            </a:br>
            <a:r>
              <a:rPr lang="en-US" b="1" dirty="0">
                <a:ln w="1905"/>
                <a:solidFill>
                  <a:srgbClr val="FF9900"/>
                </a:solidFill>
                <a:effectLst>
                  <a:innerShdw blurRad="69850" dist="43180" dir="5400000">
                    <a:srgbClr val="000000">
                      <a:alpha val="65000"/>
                    </a:srgbClr>
                  </a:innerShdw>
                </a:effectLst>
              </a:rPr>
              <a:t>“Intermediate Level”</a:t>
            </a:r>
          </a:p>
        </p:txBody>
      </p:sp>
      <p:sp>
        <p:nvSpPr>
          <p:cNvPr id="18" name="Rectangle 17"/>
          <p:cNvSpPr/>
          <p:nvPr/>
        </p:nvSpPr>
        <p:spPr bwMode="auto">
          <a:xfrm>
            <a:off x="7081029" y="5148846"/>
            <a:ext cx="767154" cy="74553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sp>
        <p:nvSpPr>
          <p:cNvPr id="19" name="WordArt 105"/>
          <p:cNvSpPr>
            <a:spLocks noChangeArrowheads="1" noChangeShapeType="1" noTextEdit="1"/>
          </p:cNvSpPr>
          <p:nvPr/>
        </p:nvSpPr>
        <p:spPr bwMode="auto">
          <a:xfrm>
            <a:off x="7466048" y="4660409"/>
            <a:ext cx="1051647" cy="197173"/>
          </a:xfrm>
          <a:prstGeom prst="rect">
            <a:avLst/>
          </a:prstGeom>
        </p:spPr>
        <p:txBody>
          <a:bodyPr wrap="none" fromWordArt="1">
            <a:prstTxWarp prst="textSlantUp">
              <a:avLst>
                <a:gd name="adj" fmla="val 32056"/>
              </a:avLst>
            </a:prstTxWarp>
          </a:bodyPr>
          <a:lstStyle/>
          <a:p>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Out of scope</a:t>
            </a:r>
          </a:p>
        </p:txBody>
      </p:sp>
      <p:cxnSp>
        <p:nvCxnSpPr>
          <p:cNvPr id="22" name="Connecteur droit avec flèche 21"/>
          <p:cNvCxnSpPr/>
          <p:nvPr/>
        </p:nvCxnSpPr>
        <p:spPr bwMode="auto">
          <a:xfrm>
            <a:off x="4055557" y="6091027"/>
            <a:ext cx="2884993" cy="0"/>
          </a:xfrm>
          <a:prstGeom prst="straightConnector1">
            <a:avLst/>
          </a:prstGeom>
          <a:solidFill>
            <a:schemeClr val="accent1"/>
          </a:solidFill>
          <a:ln w="28575" cap="flat" cmpd="sng" algn="ctr">
            <a:solidFill>
              <a:srgbClr val="FF6600"/>
            </a:solidFill>
            <a:prstDash val="sysDash"/>
            <a:round/>
            <a:headEnd type="none"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Connecteur droit avec flèche 23"/>
          <p:cNvCxnSpPr/>
          <p:nvPr/>
        </p:nvCxnSpPr>
        <p:spPr bwMode="auto">
          <a:xfrm>
            <a:off x="6970207" y="2067673"/>
            <a:ext cx="0" cy="4080279"/>
          </a:xfrm>
          <a:prstGeom prst="straightConnector1">
            <a:avLst/>
          </a:prstGeom>
          <a:solidFill>
            <a:schemeClr val="accent1"/>
          </a:solidFill>
          <a:ln w="28575" cap="flat" cmpd="sng" algn="ctr">
            <a:solidFill>
              <a:srgbClr val="FF6600"/>
            </a:solidFill>
            <a:prstDash val="dash"/>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Connecteur droit avec flèche 26"/>
          <p:cNvCxnSpPr/>
          <p:nvPr/>
        </p:nvCxnSpPr>
        <p:spPr bwMode="auto">
          <a:xfrm>
            <a:off x="5301582" y="2066570"/>
            <a:ext cx="6600" cy="4043523"/>
          </a:xfrm>
          <a:prstGeom prst="straightConnector1">
            <a:avLst/>
          </a:prstGeom>
          <a:noFill/>
          <a:ln w="28575" cap="flat" cmpd="sng" algn="ctr">
            <a:solidFill>
              <a:schemeClr val="accent1">
                <a:lumMod val="75000"/>
              </a:schemeClr>
            </a:solidFill>
            <a:prstDash val="dash"/>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Connecteur droit avec flèche 27"/>
          <p:cNvCxnSpPr/>
          <p:nvPr/>
        </p:nvCxnSpPr>
        <p:spPr bwMode="auto">
          <a:xfrm>
            <a:off x="4260182" y="2066570"/>
            <a:ext cx="6600" cy="4043523"/>
          </a:xfrm>
          <a:prstGeom prst="straightConnector1">
            <a:avLst/>
          </a:prstGeom>
          <a:noFill/>
          <a:ln w="28575" cap="flat" cmpd="sng" algn="ctr">
            <a:solidFill>
              <a:schemeClr val="accent1">
                <a:lumMod val="75000"/>
              </a:schemeClr>
            </a:solidFill>
            <a:prstDash val="dash"/>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Connecteur droit avec flèche 24"/>
          <p:cNvCxnSpPr/>
          <p:nvPr/>
        </p:nvCxnSpPr>
        <p:spPr bwMode="auto">
          <a:xfrm>
            <a:off x="523216" y="1454331"/>
            <a:ext cx="6600" cy="4988549"/>
          </a:xfrm>
          <a:prstGeom prst="straightConnector1">
            <a:avLst/>
          </a:prstGeom>
          <a:noFill/>
          <a:ln w="19050" cap="flat" cmpd="sng" algn="ctr">
            <a:solidFill>
              <a:schemeClr val="accent1">
                <a:lumMod val="75000"/>
              </a:schemeClr>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Connecteur droit avec flèche 32"/>
          <p:cNvCxnSpPr/>
          <p:nvPr/>
        </p:nvCxnSpPr>
        <p:spPr bwMode="auto">
          <a:xfrm>
            <a:off x="543297" y="6285698"/>
            <a:ext cx="8057405" cy="0"/>
          </a:xfrm>
          <a:prstGeom prst="straightConnector1">
            <a:avLst/>
          </a:prstGeom>
          <a:solidFill>
            <a:schemeClr val="accent1"/>
          </a:solidFill>
          <a:ln w="28575" cap="flat" cmpd="sng" algn="ctr">
            <a:solidFill>
              <a:schemeClr val="accent2">
                <a:lumMod val="90000"/>
              </a:schemeClr>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ZoneTexte 34"/>
          <p:cNvSpPr txBox="1"/>
          <p:nvPr/>
        </p:nvSpPr>
        <p:spPr>
          <a:xfrm>
            <a:off x="801025" y="5641024"/>
            <a:ext cx="3167055" cy="276999"/>
          </a:xfrm>
          <a:prstGeom prst="rect">
            <a:avLst/>
          </a:prstGeom>
          <a:noFill/>
        </p:spPr>
        <p:txBody>
          <a:bodyPr wrap="squar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French Airforce Requirements area</a:t>
            </a:r>
          </a:p>
        </p:txBody>
      </p:sp>
      <p:cxnSp>
        <p:nvCxnSpPr>
          <p:cNvPr id="36" name="Connecteur droit avec flèche 35"/>
          <p:cNvCxnSpPr/>
          <p:nvPr/>
        </p:nvCxnSpPr>
        <p:spPr bwMode="auto">
          <a:xfrm>
            <a:off x="543297" y="5898596"/>
            <a:ext cx="4758285" cy="12407"/>
          </a:xfrm>
          <a:prstGeom prst="straightConnector1">
            <a:avLst/>
          </a:prstGeom>
          <a:solidFill>
            <a:schemeClr val="accent1"/>
          </a:solidFill>
          <a:ln w="28575" cap="flat" cmpd="sng" algn="ctr">
            <a:solidFill>
              <a:schemeClr val="accent2">
                <a:lumMod val="90000"/>
              </a:schemeClr>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7" name="ZoneTexte 36"/>
          <p:cNvSpPr txBox="1"/>
          <p:nvPr/>
        </p:nvSpPr>
        <p:spPr>
          <a:xfrm>
            <a:off x="809735" y="5348185"/>
            <a:ext cx="2627974" cy="276999"/>
          </a:xfrm>
          <a:prstGeom prst="rect">
            <a:avLst/>
          </a:prstGeom>
          <a:noFill/>
        </p:spPr>
        <p:txBody>
          <a:bodyPr wrap="squar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AFCD/NPSI Requirements area</a:t>
            </a:r>
          </a:p>
        </p:txBody>
      </p:sp>
      <p:cxnSp>
        <p:nvCxnSpPr>
          <p:cNvPr id="38" name="Connecteur droit avec flèche 37"/>
          <p:cNvCxnSpPr/>
          <p:nvPr/>
        </p:nvCxnSpPr>
        <p:spPr bwMode="auto">
          <a:xfrm>
            <a:off x="554634" y="5631884"/>
            <a:ext cx="3712148" cy="6203"/>
          </a:xfrm>
          <a:prstGeom prst="straightConnector1">
            <a:avLst/>
          </a:prstGeom>
          <a:solidFill>
            <a:schemeClr val="accent1"/>
          </a:solidFill>
          <a:ln w="28575" cap="flat" cmpd="sng" algn="ctr">
            <a:solidFill>
              <a:schemeClr val="accent2">
                <a:lumMod val="90000"/>
              </a:schemeClr>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0" name="ZoneTexte 29"/>
          <p:cNvSpPr txBox="1"/>
          <p:nvPr/>
        </p:nvSpPr>
        <p:spPr>
          <a:xfrm>
            <a:off x="3868493" y="1789571"/>
            <a:ext cx="1685077" cy="276999"/>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“Intermediate Level”</a:t>
            </a:r>
          </a:p>
        </p:txBody>
      </p:sp>
      <p:sp>
        <p:nvSpPr>
          <p:cNvPr id="31" name="ZoneTexte 30"/>
          <p:cNvSpPr txBox="1"/>
          <p:nvPr/>
        </p:nvSpPr>
        <p:spPr>
          <a:xfrm>
            <a:off x="926618" y="6258661"/>
            <a:ext cx="2342728" cy="276999"/>
          </a:xfrm>
          <a:prstGeom prst="rect">
            <a:avLst/>
          </a:prstGeom>
          <a:noFill/>
        </p:spPr>
        <p:txBody>
          <a:bodyPr wrap="squar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 CORE Requirements</a:t>
            </a:r>
          </a:p>
        </p:txBody>
      </p:sp>
      <p:sp>
        <p:nvSpPr>
          <p:cNvPr id="39" name="Espace réservé du numéro de diapositive 3"/>
          <p:cNvSpPr>
            <a:spLocks noGrp="1"/>
          </p:cNvSpPr>
          <p:nvPr>
            <p:ph type="sldNum" sz="quarter" idx="10"/>
          </p:nvPr>
        </p:nvSpPr>
        <p:spPr>
          <a:xfrm>
            <a:off x="0" y="6464300"/>
            <a:ext cx="442913" cy="387350"/>
          </a:xfrm>
        </p:spPr>
        <p:txBody>
          <a:bodyPr/>
          <a:lstStyle/>
          <a:p>
            <a:fld id="{9BF02599-D7B5-4902-9649-17D8AB17353F}" type="slidenum">
              <a:rPr lang="en-US" smtClean="0"/>
              <a:pPr/>
              <a:t>18</a:t>
            </a:fld>
            <a:endParaRPr lang="en-US" dirty="0"/>
          </a:p>
        </p:txBody>
      </p:sp>
      <p:sp>
        <p:nvSpPr>
          <p:cNvPr id="40" name="Espace réservé du pied de page 4"/>
          <p:cNvSpPr>
            <a:spLocks noGrp="1"/>
          </p:cNvSpPr>
          <p:nvPr>
            <p:ph type="ftr" sz="quarter" idx="11"/>
          </p:nvPr>
        </p:nvSpPr>
        <p:spPr>
          <a:xfrm>
            <a:off x="2436813" y="6596063"/>
            <a:ext cx="4867275" cy="252412"/>
          </a:xfrm>
        </p:spPr>
        <p:txBody>
          <a:bodyPr/>
          <a:lstStyle/>
          <a:p>
            <a:r>
              <a:rPr lang="en-US" dirty="0"/>
              <a:t>SC24/WG8 </a:t>
            </a:r>
          </a:p>
        </p:txBody>
      </p:sp>
      <p:sp>
        <p:nvSpPr>
          <p:cNvPr id="41" name="Espace réservé de la date 5"/>
          <p:cNvSpPr>
            <a:spLocks noGrp="1"/>
          </p:cNvSpPr>
          <p:nvPr>
            <p:ph type="dt" sz="half" idx="2"/>
          </p:nvPr>
        </p:nvSpPr>
        <p:spPr>
          <a:xfrm>
            <a:off x="7400924" y="6572250"/>
            <a:ext cx="1743075" cy="285750"/>
          </a:xfrm>
        </p:spPr>
        <p:txBody>
          <a:bodyPr/>
          <a:lstStyle/>
          <a:p>
            <a:r>
              <a:rPr lang="en-US" dirty="0"/>
              <a:t>23 Aug 2016</a:t>
            </a:r>
          </a:p>
        </p:txBody>
      </p:sp>
    </p:spTree>
    <p:extLst>
      <p:ext uri="{BB962C8B-B14F-4D97-AF65-F5344CB8AC3E}">
        <p14:creationId xmlns:p14="http://schemas.microsoft.com/office/powerpoint/2010/main" val="1521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path" presetSubtype="0" accel="50000" decel="50000" fill="hold" nodeType="withEffect">
                                  <p:stCondLst>
                                    <p:cond delay="0"/>
                                  </p:stCondLst>
                                  <p:childTnLst>
                                    <p:animMotion origin="layout" path="M 0.00087 1.48148E-6 L 0.19861 -0.00116 " pathEditMode="relative" rAng="0" ptsTypes="AA">
                                      <p:cBhvr>
                                        <p:cTn id="9" dur="2000" fill="hold"/>
                                        <p:tgtEl>
                                          <p:spTgt spid="10"/>
                                        </p:tgtEl>
                                        <p:attrNameLst>
                                          <p:attrName>ppt_x</p:attrName>
                                          <p:attrName>ppt_y</p:attrName>
                                        </p:attrNameLst>
                                      </p:cBhvr>
                                      <p:rCtr x="9878" y="-69"/>
                                    </p:animMotion>
                                  </p:childTnLst>
                                </p:cTn>
                              </p:par>
                              <p:par>
                                <p:cTn id="10" presetID="6"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FF6600"/>
                                      </p:to>
                                    </p:animClr>
                                  </p:sub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heckerboard(across)">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noProof="0" dirty="0"/>
              <a:t> “The Elephant observed by the Blinds”</a:t>
            </a:r>
          </a:p>
        </p:txBody>
      </p:sp>
      <p:sp>
        <p:nvSpPr>
          <p:cNvPr id="573452" name="Rectangle 12"/>
          <p:cNvSpPr>
            <a:spLocks noGrp="1" noChangeArrowheads="1"/>
          </p:cNvSpPr>
          <p:nvPr>
            <p:ph type="body" idx="1"/>
          </p:nvPr>
        </p:nvSpPr>
        <p:spPr>
          <a:xfrm>
            <a:off x="442913" y="5766363"/>
            <a:ext cx="8229600" cy="506413"/>
          </a:xfrm>
        </p:spPr>
        <p:txBody>
          <a:bodyPr/>
          <a:lstStyle/>
          <a:p>
            <a:r>
              <a:rPr lang="en-US" sz="2000" dirty="0"/>
              <a:t>“</a:t>
            </a:r>
            <a:r>
              <a:rPr lang="en-US" sz="2000" noProof="0" dirty="0"/>
              <a:t> If you are holding a hammer, everything looks like a nail!  ”</a:t>
            </a:r>
          </a:p>
        </p:txBody>
      </p:sp>
      <p:sp>
        <p:nvSpPr>
          <p:cNvPr id="12" name="Rectangle 20"/>
          <p:cNvSpPr>
            <a:spLocks noGrp="1" noChangeArrowheads="1"/>
          </p:cNvSpPr>
          <p:nvPr>
            <p:ph type="sldNum" sz="quarter" idx="10"/>
          </p:nvPr>
        </p:nvSpPr>
        <p:spPr/>
        <p:txBody>
          <a:bodyPr/>
          <a:lstStyle/>
          <a:p>
            <a:fld id="{E3100CA2-E0B9-409A-926F-2216802ABBFF}" type="slidenum">
              <a:rPr lang="en-CA" smtClean="0"/>
              <a:pPr/>
              <a:t>1</a:t>
            </a:fld>
            <a:endParaRPr lang="en-CA"/>
          </a:p>
        </p:txBody>
      </p:sp>
      <p:sp>
        <p:nvSpPr>
          <p:cNvPr id="13" name="Rectangle 129"/>
          <p:cNvSpPr>
            <a:spLocks noGrp="1" noChangeArrowheads="1"/>
          </p:cNvSpPr>
          <p:nvPr>
            <p:ph type="ftr" sz="quarter" idx="11"/>
          </p:nvPr>
        </p:nvSpPr>
        <p:spPr/>
        <p:txBody>
          <a:bodyPr/>
          <a:lstStyle/>
          <a:p>
            <a:r>
              <a:rPr lang="fr-FR"/>
              <a:t>SC24/WG8 </a:t>
            </a:r>
          </a:p>
        </p:txBody>
      </p:sp>
      <p:sp>
        <p:nvSpPr>
          <p:cNvPr id="7170" name="Espace réservé du numéro de diapositive 3"/>
          <p:cNvSpPr txBox="1">
            <a:spLocks noGrp="1"/>
          </p:cNvSpPr>
          <p:nvPr/>
        </p:nvSpPr>
        <p:spPr bwMode="auto">
          <a:xfrm>
            <a:off x="0" y="6464300"/>
            <a:ext cx="44291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44000" tIns="68400" anchor="ctr" anchorCtr="1"/>
          <a:lstStyle>
            <a:lvl1pPr eaLnBrk="0" hangingPunct="0">
              <a:defRPr sz="1200">
                <a:solidFill>
                  <a:schemeClr val="tx2"/>
                </a:solidFill>
                <a:latin typeface="Arial" charset="0"/>
              </a:defRPr>
            </a:lvl1pPr>
            <a:lvl2pPr marL="742950" indent="-285750" eaLnBrk="0" hangingPunct="0">
              <a:defRPr sz="1200">
                <a:solidFill>
                  <a:schemeClr val="tx2"/>
                </a:solidFill>
                <a:latin typeface="Arial" charset="0"/>
              </a:defRPr>
            </a:lvl2pPr>
            <a:lvl3pPr marL="1143000" indent="-228600" eaLnBrk="0" hangingPunct="0">
              <a:defRPr sz="1200">
                <a:solidFill>
                  <a:schemeClr val="tx2"/>
                </a:solidFill>
                <a:latin typeface="Arial" charset="0"/>
              </a:defRPr>
            </a:lvl3pPr>
            <a:lvl4pPr marL="1600200" indent="-228600" eaLnBrk="0" hangingPunct="0">
              <a:defRPr sz="1200">
                <a:solidFill>
                  <a:schemeClr val="tx2"/>
                </a:solidFill>
                <a:latin typeface="Arial" charset="0"/>
              </a:defRPr>
            </a:lvl4pPr>
            <a:lvl5pPr marL="2057400" indent="-228600" eaLnBrk="0" hangingPunct="0">
              <a:defRPr sz="1200">
                <a:solidFill>
                  <a:schemeClr val="tx2"/>
                </a:solidFill>
                <a:latin typeface="Arial" charset="0"/>
              </a:defRPr>
            </a:lvl5pPr>
            <a:lvl6pPr marL="2514600" indent="-228600" algn="ctr" eaLnBrk="0" fontAlgn="base" hangingPunct="0">
              <a:spcBef>
                <a:spcPct val="0"/>
              </a:spcBef>
              <a:spcAft>
                <a:spcPct val="0"/>
              </a:spcAft>
              <a:defRPr sz="1200">
                <a:solidFill>
                  <a:schemeClr val="tx2"/>
                </a:solidFill>
                <a:latin typeface="Arial" charset="0"/>
              </a:defRPr>
            </a:lvl6pPr>
            <a:lvl7pPr marL="2971800" indent="-228600" algn="ctr" eaLnBrk="0" fontAlgn="base" hangingPunct="0">
              <a:spcBef>
                <a:spcPct val="0"/>
              </a:spcBef>
              <a:spcAft>
                <a:spcPct val="0"/>
              </a:spcAft>
              <a:defRPr sz="1200">
                <a:solidFill>
                  <a:schemeClr val="tx2"/>
                </a:solidFill>
                <a:latin typeface="Arial" charset="0"/>
              </a:defRPr>
            </a:lvl7pPr>
            <a:lvl8pPr marL="3429000" indent="-228600" algn="ctr" eaLnBrk="0" fontAlgn="base" hangingPunct="0">
              <a:spcBef>
                <a:spcPct val="0"/>
              </a:spcBef>
              <a:spcAft>
                <a:spcPct val="0"/>
              </a:spcAft>
              <a:defRPr sz="1200">
                <a:solidFill>
                  <a:schemeClr val="tx2"/>
                </a:solidFill>
                <a:latin typeface="Arial" charset="0"/>
              </a:defRPr>
            </a:lvl8pPr>
            <a:lvl9pPr marL="3886200" indent="-228600" algn="ctr" eaLnBrk="0" fontAlgn="base" hangingPunct="0">
              <a:spcBef>
                <a:spcPct val="0"/>
              </a:spcBef>
              <a:spcAft>
                <a:spcPct val="0"/>
              </a:spcAft>
              <a:defRPr sz="1200">
                <a:solidFill>
                  <a:schemeClr val="tx2"/>
                </a:solidFill>
                <a:latin typeface="Arial" charset="0"/>
              </a:defRPr>
            </a:lvl9pPr>
          </a:lstStyle>
          <a:p>
            <a:pPr eaLnBrk="1" hangingPunct="1"/>
            <a:fld id="{1B33FE3E-171D-456A-B5BC-59ED4F9BD84F}" type="slidenum">
              <a:rPr lang="en-CA" sz="800" b="1">
                <a:solidFill>
                  <a:schemeClr val="bg1"/>
                </a:solidFill>
                <a:cs typeface="Arial" charset="0"/>
              </a:rPr>
              <a:pPr eaLnBrk="1" hangingPunct="1"/>
              <a:t>1</a:t>
            </a:fld>
            <a:endParaRPr lang="en-CA" sz="800" b="1">
              <a:solidFill>
                <a:schemeClr val="bg1"/>
              </a:solidFill>
              <a:cs typeface="Arial" charset="0"/>
            </a:endParaRPr>
          </a:p>
        </p:txBody>
      </p:sp>
      <p:pic>
        <p:nvPicPr>
          <p:cNvPr id="573443" name="Picture 3" descr="j043082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0738" y="2043775"/>
            <a:ext cx="5341937"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44" name="Picture 4" descr="j025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588" y="3895725"/>
            <a:ext cx="1004887"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45" name="Picture 5" descr="j025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0738" y="3751263"/>
            <a:ext cx="950912"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46" name="Picture 6" descr="j025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75" y="1683218"/>
            <a:ext cx="969963"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48" name="Picture 8" descr="j025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19475" y="4183063"/>
            <a:ext cx="922338"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181" name="Object 13"/>
          <p:cNvGraphicFramePr>
            <a:graphicFrameLocks noChangeAspect="1"/>
          </p:cNvGraphicFramePr>
          <p:nvPr/>
        </p:nvGraphicFramePr>
        <p:xfrm>
          <a:off x="8008938" y="5514975"/>
          <a:ext cx="896937" cy="704850"/>
        </p:xfrm>
        <a:graphic>
          <a:graphicData uri="http://schemas.openxmlformats.org/presentationml/2006/ole">
            <mc:AlternateContent xmlns:mc="http://schemas.openxmlformats.org/markup-compatibility/2006">
              <mc:Choice xmlns:v="urn:schemas-microsoft-com:vml" Requires="v">
                <p:oleObj spid="_x0000_s2111" name="Clip" r:id="rId6" imgW="4000320" imgH="3147480" progId="MS_ClipArt_Gallery.2">
                  <p:embed/>
                </p:oleObj>
              </mc:Choice>
              <mc:Fallback>
                <p:oleObj name="Clip" r:id="rId6" imgW="4000320" imgH="31474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8938" y="5514975"/>
                        <a:ext cx="896937" cy="704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Espace réservé de la date 1"/>
          <p:cNvSpPr>
            <a:spLocks noGrp="1"/>
          </p:cNvSpPr>
          <p:nvPr>
            <p:ph type="dt" sz="half" idx="2"/>
          </p:nvPr>
        </p:nvSpPr>
        <p:spPr/>
        <p:txBody>
          <a:bodyPr/>
          <a:lstStyle/>
          <a:p>
            <a:r>
              <a:rPr lang="fr-FR"/>
              <a:t>23 Aug 2016</a:t>
            </a:r>
            <a:endParaRPr lang="en-US" dirty="0"/>
          </a:p>
        </p:txBody>
      </p:sp>
    </p:spTree>
    <p:extLst>
      <p:ext uri="{BB962C8B-B14F-4D97-AF65-F5344CB8AC3E}">
        <p14:creationId xmlns:p14="http://schemas.microsoft.com/office/powerpoint/2010/main" val="1908220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573443"/>
                                        </p:tgtEl>
                                        <p:attrNameLst>
                                          <p:attrName>style.visibility</p:attrName>
                                        </p:attrNameLst>
                                      </p:cBhvr>
                                      <p:to>
                                        <p:strVal val="visible"/>
                                      </p:to>
                                    </p:set>
                                    <p:anim calcmode="lin" valueType="num">
                                      <p:cBhvr additive="base">
                                        <p:cTn id="7" dur="1000" fill="hold"/>
                                        <p:tgtEl>
                                          <p:spTgt spid="573443"/>
                                        </p:tgtEl>
                                        <p:attrNameLst>
                                          <p:attrName>ppt_x</p:attrName>
                                        </p:attrNameLst>
                                      </p:cBhvr>
                                      <p:tavLst>
                                        <p:tav tm="0">
                                          <p:val>
                                            <p:strVal val="1+#ppt_w/2"/>
                                          </p:val>
                                        </p:tav>
                                        <p:tav tm="100000">
                                          <p:val>
                                            <p:strVal val="#ppt_x"/>
                                          </p:val>
                                        </p:tav>
                                      </p:tavLst>
                                    </p:anim>
                                    <p:anim calcmode="lin" valueType="num">
                                      <p:cBhvr additive="base">
                                        <p:cTn id="8" dur="1000" fill="hold"/>
                                        <p:tgtEl>
                                          <p:spTgt spid="5734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5" presetClass="entr" presetSubtype="10" fill="hold" nodeType="afterEffect">
                                  <p:stCondLst>
                                    <p:cond delay="0"/>
                                  </p:stCondLst>
                                  <p:childTnLst>
                                    <p:set>
                                      <p:cBhvr>
                                        <p:cTn id="11" dur="1" fill="hold">
                                          <p:stCondLst>
                                            <p:cond delay="0"/>
                                          </p:stCondLst>
                                        </p:cTn>
                                        <p:tgtEl>
                                          <p:spTgt spid="573444"/>
                                        </p:tgtEl>
                                        <p:attrNameLst>
                                          <p:attrName>style.visibility</p:attrName>
                                        </p:attrNameLst>
                                      </p:cBhvr>
                                      <p:to>
                                        <p:strVal val="visible"/>
                                      </p:to>
                                    </p:set>
                                    <p:animEffect transition="in" filter="checkerboard(across)">
                                      <p:cBhvr>
                                        <p:cTn id="12" dur="500"/>
                                        <p:tgtEl>
                                          <p:spTgt spid="573444"/>
                                        </p:tgtEl>
                                      </p:cBhvr>
                                    </p:animEffect>
                                  </p:childTnLst>
                                </p:cTn>
                              </p:par>
                            </p:childTnLst>
                          </p:cTn>
                        </p:par>
                        <p:par>
                          <p:cTn id="13" fill="hold" nodeType="afterGroup">
                            <p:stCondLst>
                              <p:cond delay="1500"/>
                            </p:stCondLst>
                            <p:childTnLst>
                              <p:par>
                                <p:cTn id="14" presetID="5" presetClass="entr" presetSubtype="10" fill="hold" nodeType="afterEffect">
                                  <p:stCondLst>
                                    <p:cond delay="0"/>
                                  </p:stCondLst>
                                  <p:childTnLst>
                                    <p:set>
                                      <p:cBhvr>
                                        <p:cTn id="15" dur="1" fill="hold">
                                          <p:stCondLst>
                                            <p:cond delay="0"/>
                                          </p:stCondLst>
                                        </p:cTn>
                                        <p:tgtEl>
                                          <p:spTgt spid="573445"/>
                                        </p:tgtEl>
                                        <p:attrNameLst>
                                          <p:attrName>style.visibility</p:attrName>
                                        </p:attrNameLst>
                                      </p:cBhvr>
                                      <p:to>
                                        <p:strVal val="visible"/>
                                      </p:to>
                                    </p:set>
                                    <p:animEffect transition="in" filter="checkerboard(across)">
                                      <p:cBhvr>
                                        <p:cTn id="16" dur="500"/>
                                        <p:tgtEl>
                                          <p:spTgt spid="573445"/>
                                        </p:tgtEl>
                                      </p:cBhvr>
                                    </p:animEffect>
                                  </p:childTnLst>
                                </p:cTn>
                              </p:par>
                            </p:childTnLst>
                          </p:cTn>
                        </p:par>
                        <p:par>
                          <p:cTn id="17" fill="hold" nodeType="afterGroup">
                            <p:stCondLst>
                              <p:cond delay="2000"/>
                            </p:stCondLst>
                            <p:childTnLst>
                              <p:par>
                                <p:cTn id="18" presetID="5" presetClass="entr" presetSubtype="10" fill="hold" nodeType="afterEffect">
                                  <p:stCondLst>
                                    <p:cond delay="0"/>
                                  </p:stCondLst>
                                  <p:childTnLst>
                                    <p:set>
                                      <p:cBhvr>
                                        <p:cTn id="19" dur="1" fill="hold">
                                          <p:stCondLst>
                                            <p:cond delay="0"/>
                                          </p:stCondLst>
                                        </p:cTn>
                                        <p:tgtEl>
                                          <p:spTgt spid="573446"/>
                                        </p:tgtEl>
                                        <p:attrNameLst>
                                          <p:attrName>style.visibility</p:attrName>
                                        </p:attrNameLst>
                                      </p:cBhvr>
                                      <p:to>
                                        <p:strVal val="visible"/>
                                      </p:to>
                                    </p:set>
                                    <p:animEffect transition="in" filter="checkerboard(across)">
                                      <p:cBhvr>
                                        <p:cTn id="20" dur="500"/>
                                        <p:tgtEl>
                                          <p:spTgt spid="573446"/>
                                        </p:tgtEl>
                                      </p:cBhvr>
                                    </p:animEffect>
                                  </p:childTnLst>
                                </p:cTn>
                              </p:par>
                            </p:childTnLst>
                          </p:cTn>
                        </p:par>
                        <p:par>
                          <p:cTn id="21" fill="hold" nodeType="afterGroup">
                            <p:stCondLst>
                              <p:cond delay="2500"/>
                            </p:stCondLst>
                            <p:childTnLst>
                              <p:par>
                                <p:cTn id="22" presetID="5" presetClass="entr" presetSubtype="10" fill="hold" nodeType="afterEffect">
                                  <p:stCondLst>
                                    <p:cond delay="0"/>
                                  </p:stCondLst>
                                  <p:childTnLst>
                                    <p:set>
                                      <p:cBhvr>
                                        <p:cTn id="23" dur="1" fill="hold">
                                          <p:stCondLst>
                                            <p:cond delay="0"/>
                                          </p:stCondLst>
                                        </p:cTn>
                                        <p:tgtEl>
                                          <p:spTgt spid="573448"/>
                                        </p:tgtEl>
                                        <p:attrNameLst>
                                          <p:attrName>style.visibility</p:attrName>
                                        </p:attrNameLst>
                                      </p:cBhvr>
                                      <p:to>
                                        <p:strVal val="visible"/>
                                      </p:to>
                                    </p:set>
                                    <p:animEffect transition="in" filter="checkerboard(across)">
                                      <p:cBhvr>
                                        <p:cTn id="24" dur="500"/>
                                        <p:tgtEl>
                                          <p:spTgt spid="5734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573452">
                                            <p:txEl>
                                              <p:pRg st="0" end="0"/>
                                            </p:txEl>
                                          </p:spTgt>
                                        </p:tgtEl>
                                        <p:attrNameLst>
                                          <p:attrName>style.visibility</p:attrName>
                                        </p:attrNameLst>
                                      </p:cBhvr>
                                      <p:to>
                                        <p:strVal val="visible"/>
                                      </p:to>
                                    </p:set>
                                    <p:animEffect transition="in" filter="checkerboard(across)">
                                      <p:cBhvr>
                                        <p:cTn id="29" dur="500"/>
                                        <p:tgtEl>
                                          <p:spTgt spid="573452">
                                            <p:txEl>
                                              <p:pRg st="0" end="0"/>
                                            </p:txEl>
                                          </p:spTgt>
                                        </p:tgtEl>
                                      </p:cBhvr>
                                    </p:animEffect>
                                  </p:childTnLst>
                                </p:cTn>
                              </p:par>
                            </p:childTnLst>
                          </p:cTn>
                        </p:par>
                        <p:par>
                          <p:cTn id="30" fill="hold" nodeType="afterGroup">
                            <p:stCondLst>
                              <p:cond delay="500"/>
                            </p:stCondLst>
                            <p:childTnLst>
                              <p:par>
                                <p:cTn id="31" presetID="5" presetClass="entr" presetSubtype="10" fill="hold" nodeType="afterEffect">
                                  <p:stCondLst>
                                    <p:cond delay="0"/>
                                  </p:stCondLst>
                                  <p:childTnLst>
                                    <p:set>
                                      <p:cBhvr>
                                        <p:cTn id="32" dur="1" fill="hold">
                                          <p:stCondLst>
                                            <p:cond delay="0"/>
                                          </p:stCondLst>
                                        </p:cTn>
                                        <p:tgtEl>
                                          <p:spTgt spid="7181"/>
                                        </p:tgtEl>
                                        <p:attrNameLst>
                                          <p:attrName>style.visibility</p:attrName>
                                        </p:attrNameLst>
                                      </p:cBhvr>
                                      <p:to>
                                        <p:strVal val="visible"/>
                                      </p:to>
                                    </p:set>
                                    <p:animEffect transition="in" filter="checkerboard(across)">
                                      <p:cBhvr>
                                        <p:cTn id="33"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1600" noProof="0" dirty="0"/>
              <a:t>Latest Draft of the RIEDP Reference Process Model</a:t>
            </a:r>
            <a:br>
              <a:rPr lang="en-US" noProof="0" dirty="0"/>
            </a:br>
            <a:r>
              <a:rPr lang="en-US" noProof="0" dirty="0"/>
              <a:t>Data Flow</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19</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097280"/>
            <a:ext cx="8212138"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04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98" y="914400"/>
            <a:ext cx="7569200" cy="560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00050"/>
            <a:ext cx="8229600" cy="508000"/>
          </a:xfrm>
        </p:spPr>
        <p:txBody>
          <a:bodyPr/>
          <a:lstStyle/>
          <a:p>
            <a:r>
              <a:rPr lang="en-US" noProof="0" dirty="0"/>
              <a:t>RIEDP Reference Abstract Data Model</a:t>
            </a:r>
          </a:p>
        </p:txBody>
      </p:sp>
      <p:sp>
        <p:nvSpPr>
          <p:cNvPr id="5" name="Espace réservé du pied de page 4"/>
          <p:cNvSpPr>
            <a:spLocks noGrp="1"/>
          </p:cNvSpPr>
          <p:nvPr>
            <p:ph type="ftr" sz="quarter" idx="11"/>
          </p:nvPr>
        </p:nvSpPr>
        <p:spPr>
          <a:xfrm>
            <a:off x="3348405" y="6632576"/>
            <a:ext cx="2319703" cy="225425"/>
          </a:xfrm>
        </p:spPr>
        <p:txBody>
          <a:bodyPr/>
          <a:lstStyle/>
          <a:p>
            <a:r>
              <a:rPr lang="en-US"/>
              <a:t>SC24/WG8 </a:t>
            </a:r>
            <a:endParaRPr lang="fr-FR"/>
          </a:p>
        </p:txBody>
      </p:sp>
      <p:sp>
        <p:nvSpPr>
          <p:cNvPr id="23" name="Rectangle 22"/>
          <p:cNvSpPr/>
          <p:nvPr/>
        </p:nvSpPr>
        <p:spPr bwMode="auto">
          <a:xfrm>
            <a:off x="6071334" y="193581"/>
            <a:ext cx="151622" cy="100973"/>
          </a:xfrm>
          <a:prstGeom prst="rect">
            <a:avLst/>
          </a:prstGeom>
          <a:solidFill>
            <a:srgbClr val="FFFF99"/>
          </a:solidFill>
          <a:ln w="9525" cap="flat" cmpd="sng" algn="ctr">
            <a:solidFill>
              <a:schemeClr val="accent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2"/>
              </a:solidFill>
              <a:effectLst/>
              <a:latin typeface="Arial" charset="0"/>
            </a:endParaRPr>
          </a:p>
        </p:txBody>
      </p:sp>
      <p:sp>
        <p:nvSpPr>
          <p:cNvPr id="24" name="Rectangle 23"/>
          <p:cNvSpPr/>
          <p:nvPr/>
        </p:nvSpPr>
        <p:spPr bwMode="auto">
          <a:xfrm>
            <a:off x="6071334" y="424088"/>
            <a:ext cx="151622" cy="100973"/>
          </a:xfrm>
          <a:prstGeom prst="rect">
            <a:avLst/>
          </a:prstGeom>
          <a:pattFill prst="wdUpDiag">
            <a:fgClr>
              <a:srgbClr val="FF8FFF"/>
            </a:fgClr>
            <a:bgClr>
              <a:schemeClr val="bg2"/>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fr-FR"/>
          </a:p>
        </p:txBody>
      </p:sp>
      <p:sp>
        <p:nvSpPr>
          <p:cNvPr id="25" name="Rectangle 24"/>
          <p:cNvSpPr/>
          <p:nvPr/>
        </p:nvSpPr>
        <p:spPr bwMode="auto">
          <a:xfrm>
            <a:off x="6071334" y="654594"/>
            <a:ext cx="151622" cy="100973"/>
          </a:xfrm>
          <a:prstGeom prst="rect">
            <a:avLst/>
          </a:prstGeom>
          <a:solidFill>
            <a:srgbClr val="FF8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fr-FR">
              <a:ln>
                <a:solidFill>
                  <a:schemeClr val="accent6"/>
                </a:solidFill>
              </a:ln>
            </a:endParaRPr>
          </a:p>
        </p:txBody>
      </p:sp>
      <p:sp>
        <p:nvSpPr>
          <p:cNvPr id="18" name="ZoneTexte 17"/>
          <p:cNvSpPr txBox="1"/>
          <p:nvPr/>
        </p:nvSpPr>
        <p:spPr>
          <a:xfrm>
            <a:off x="6240459" y="590341"/>
            <a:ext cx="870751" cy="230832"/>
          </a:xfrm>
          <a:prstGeom prst="rect">
            <a:avLst/>
          </a:prstGeom>
          <a:noFill/>
        </p:spPr>
        <p:txBody>
          <a:bodyPr wrap="none" rtlCol="0">
            <a:spAutoFit/>
          </a:bodyPr>
          <a:lstStyle/>
          <a:p>
            <a:pPr algn="l"/>
            <a:r>
              <a:rPr lang="fr-FR" sz="900" dirty="0"/>
              <a:t>Convergence</a:t>
            </a:r>
          </a:p>
        </p:txBody>
      </p:sp>
      <p:sp>
        <p:nvSpPr>
          <p:cNvPr id="27" name="ZoneTexte 26"/>
          <p:cNvSpPr txBox="1"/>
          <p:nvPr/>
        </p:nvSpPr>
        <p:spPr>
          <a:xfrm>
            <a:off x="6240458" y="361617"/>
            <a:ext cx="1011815" cy="230832"/>
          </a:xfrm>
          <a:prstGeom prst="rect">
            <a:avLst/>
          </a:prstGeom>
          <a:noFill/>
        </p:spPr>
        <p:txBody>
          <a:bodyPr wrap="none" rtlCol="0">
            <a:spAutoFit/>
          </a:bodyPr>
          <a:lstStyle/>
          <a:p>
            <a:pPr algn="l"/>
            <a:r>
              <a:rPr lang="fr-FR" sz="900" dirty="0"/>
              <a:t>Common format</a:t>
            </a:r>
          </a:p>
        </p:txBody>
      </p:sp>
      <p:sp>
        <p:nvSpPr>
          <p:cNvPr id="28" name="ZoneTexte 27"/>
          <p:cNvSpPr txBox="1"/>
          <p:nvPr/>
        </p:nvSpPr>
        <p:spPr>
          <a:xfrm>
            <a:off x="6240459" y="138499"/>
            <a:ext cx="684803" cy="230832"/>
          </a:xfrm>
          <a:prstGeom prst="rect">
            <a:avLst/>
          </a:prstGeom>
          <a:noFill/>
        </p:spPr>
        <p:txBody>
          <a:bodyPr wrap="none" rtlCol="0">
            <a:spAutoFit/>
          </a:bodyPr>
          <a:lstStyle/>
          <a:p>
            <a:pPr algn="l"/>
            <a:r>
              <a:rPr lang="fr-FR" sz="900" dirty="0" err="1"/>
              <a:t>Variability</a:t>
            </a:r>
            <a:endParaRPr lang="fr-FR" sz="900" dirty="0"/>
          </a:p>
        </p:txBody>
      </p:sp>
      <p:sp>
        <p:nvSpPr>
          <p:cNvPr id="29" name="WordArt 105"/>
          <p:cNvSpPr>
            <a:spLocks noChangeArrowheads="1" noChangeShapeType="1" noTextEdit="1"/>
          </p:cNvSpPr>
          <p:nvPr/>
        </p:nvSpPr>
        <p:spPr bwMode="auto">
          <a:xfrm>
            <a:off x="285867" y="810697"/>
            <a:ext cx="3668536" cy="673527"/>
          </a:xfrm>
          <a:prstGeom prst="rect">
            <a:avLst/>
          </a:prstGeom>
        </p:spPr>
        <p:txBody>
          <a:bodyPr wrap="none" fromWordArt="1">
            <a:prstTxWarp prst="textSlantUp">
              <a:avLst>
                <a:gd name="adj" fmla="val 32056"/>
              </a:avLst>
            </a:prstTxWarp>
          </a:bodyPr>
          <a:lstStyle/>
          <a:p>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High </a:t>
            </a:r>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Level</a:t>
            </a:r>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Concepts of a </a:t>
            </a:r>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Database</a:t>
            </a:r>
            <a:endPar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a:p>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Showing</a:t>
            </a:r>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areas of convergence and </a:t>
            </a:r>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variability</a:t>
            </a:r>
            <a:endPar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33" name="WordArt 105"/>
          <p:cNvSpPr>
            <a:spLocks noChangeArrowheads="1" noChangeShapeType="1" noTextEdit="1"/>
          </p:cNvSpPr>
          <p:nvPr/>
        </p:nvSpPr>
        <p:spPr bwMode="auto">
          <a:xfrm>
            <a:off x="7308304" y="1956842"/>
            <a:ext cx="1686840" cy="410527"/>
          </a:xfrm>
          <a:prstGeom prst="rect">
            <a:avLst/>
          </a:prstGeom>
        </p:spPr>
        <p:txBody>
          <a:bodyPr wrap="none" fromWordArt="1">
            <a:prstTxWarp prst="textSlantUp">
              <a:avLst>
                <a:gd name="adj" fmla="val 32056"/>
              </a:avLst>
            </a:prstTxWarp>
          </a:bodyPr>
          <a:lstStyle/>
          <a:p>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Tiles</a:t>
            </a:r>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t>
            </a:r>
            <a:r>
              <a:rPr lang="fr-FR"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Layers</a:t>
            </a:r>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Library, </a:t>
            </a:r>
          </a:p>
        </p:txBody>
      </p:sp>
      <p:sp>
        <p:nvSpPr>
          <p:cNvPr id="34" name="WordArt 105"/>
          <p:cNvSpPr>
            <a:spLocks noChangeArrowheads="1" noChangeShapeType="1" noTextEdit="1"/>
          </p:cNvSpPr>
          <p:nvPr/>
        </p:nvSpPr>
        <p:spPr bwMode="auto">
          <a:xfrm>
            <a:off x="8023816" y="3778211"/>
            <a:ext cx="1051647" cy="197173"/>
          </a:xfrm>
          <a:prstGeom prst="rect">
            <a:avLst/>
          </a:prstGeom>
        </p:spPr>
        <p:txBody>
          <a:bodyPr wrap="none" fromWordArt="1">
            <a:prstTxWarp prst="textSlantUp">
              <a:avLst>
                <a:gd name="adj" fmla="val 32056"/>
              </a:avLst>
            </a:prstTxWarp>
          </a:bodyPr>
          <a:lstStyle/>
          <a:p>
            <a:r>
              <a:rPr lang="fr-FR"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COTS</a:t>
            </a:r>
          </a:p>
        </p:txBody>
      </p:sp>
      <p:sp>
        <p:nvSpPr>
          <p:cNvPr id="3" name="Espace réservé du numéro de diapositive 2"/>
          <p:cNvSpPr>
            <a:spLocks noGrp="1"/>
          </p:cNvSpPr>
          <p:nvPr>
            <p:ph type="sldNum" sz="quarter" idx="4294967295"/>
          </p:nvPr>
        </p:nvSpPr>
        <p:spPr>
          <a:xfrm>
            <a:off x="1" y="6464300"/>
            <a:ext cx="442546" cy="387350"/>
          </a:xfrm>
          <a:prstGeom prst="rect">
            <a:avLst/>
          </a:prstGeom>
        </p:spPr>
        <p:txBody>
          <a:bodyPr/>
          <a:lstStyle/>
          <a:p>
            <a:pPr>
              <a:defRPr/>
            </a:pPr>
            <a:fld id="{CCD27022-A49E-4CBE-950B-A9D40045C09F}" type="slidenum">
              <a:rPr lang="fr-FR" smtClean="0"/>
              <a:pPr>
                <a:defRPr/>
              </a:pPr>
              <a:t>20</a:t>
            </a:fld>
            <a:endParaRPr lang="fr-FR"/>
          </a:p>
        </p:txBody>
      </p:sp>
      <p:sp>
        <p:nvSpPr>
          <p:cNvPr id="4" name="Espace réservé de la date 3"/>
          <p:cNvSpPr>
            <a:spLocks noGrp="1"/>
          </p:cNvSpPr>
          <p:nvPr>
            <p:ph type="dt" sz="half" idx="2"/>
          </p:nvPr>
        </p:nvSpPr>
        <p:spPr>
          <a:xfrm>
            <a:off x="7400925" y="6572250"/>
            <a:ext cx="1743075" cy="285750"/>
          </a:xfrm>
        </p:spPr>
        <p:txBody>
          <a:bodyPr/>
          <a:lstStyle/>
          <a:p>
            <a:r>
              <a:rPr lang="fr-FR"/>
              <a:t>23 Aug 2016</a:t>
            </a:r>
            <a:endParaRPr lang="en-US" dirty="0"/>
          </a:p>
        </p:txBody>
      </p:sp>
    </p:spTree>
    <p:extLst>
      <p:ext uri="{BB962C8B-B14F-4D97-AF65-F5344CB8AC3E}">
        <p14:creationId xmlns:p14="http://schemas.microsoft.com/office/powerpoint/2010/main" val="15533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RIEDP Data Organization (extracted example)</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21</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72" name="Image 71"/>
          <p:cNvPicPr>
            <a:picLocks noChangeAspect="1"/>
          </p:cNvPicPr>
          <p:nvPr/>
        </p:nvPicPr>
        <p:blipFill rotWithShape="1">
          <a:blip r:embed="rId2"/>
          <a:srcRect r="42806"/>
          <a:stretch/>
        </p:blipFill>
        <p:spPr>
          <a:xfrm>
            <a:off x="642092" y="1446808"/>
            <a:ext cx="2849374" cy="1510633"/>
          </a:xfrm>
          <a:prstGeom prst="rect">
            <a:avLst/>
          </a:prstGeom>
        </p:spPr>
      </p:pic>
      <p:pic>
        <p:nvPicPr>
          <p:cNvPr id="73" name="Image 72"/>
          <p:cNvPicPr>
            <a:picLocks noChangeAspect="1"/>
          </p:cNvPicPr>
          <p:nvPr/>
        </p:nvPicPr>
        <p:blipFill rotWithShape="1">
          <a:blip r:embed="rId3"/>
          <a:srcRect r="35973"/>
          <a:stretch/>
        </p:blipFill>
        <p:spPr>
          <a:xfrm>
            <a:off x="221456" y="2995193"/>
            <a:ext cx="3690647" cy="3736617"/>
          </a:xfrm>
          <a:prstGeom prst="rect">
            <a:avLst/>
          </a:prstGeom>
        </p:spPr>
      </p:pic>
      <p:pic>
        <p:nvPicPr>
          <p:cNvPr id="74" name="Image 73"/>
          <p:cNvPicPr/>
          <p:nvPr/>
        </p:nvPicPr>
        <p:blipFill>
          <a:blip r:embed="rId4"/>
          <a:stretch>
            <a:fillRect/>
          </a:stretch>
        </p:blipFill>
        <p:spPr>
          <a:xfrm>
            <a:off x="5899993" y="1562965"/>
            <a:ext cx="1278347" cy="1051464"/>
          </a:xfrm>
          <a:prstGeom prst="rect">
            <a:avLst/>
          </a:prstGeom>
        </p:spPr>
      </p:pic>
      <p:pic>
        <p:nvPicPr>
          <p:cNvPr id="75" name="Picture 2"/>
          <p:cNvPicPr/>
          <p:nvPr/>
        </p:nvPicPr>
        <p:blipFill>
          <a:blip r:embed="rId5">
            <a:extLst>
              <a:ext uri="{28A0092B-C50C-407E-A947-70E740481C1C}">
                <a14:useLocalDpi xmlns:a14="http://schemas.microsoft.com/office/drawing/2010/main" val="0"/>
              </a:ext>
            </a:extLst>
          </a:blip>
          <a:srcRect/>
          <a:stretch>
            <a:fillRect/>
          </a:stretch>
        </p:blipFill>
        <p:spPr bwMode="auto">
          <a:xfrm>
            <a:off x="4140411" y="2561231"/>
            <a:ext cx="1781920" cy="428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Image 76"/>
          <p:cNvPicPr/>
          <p:nvPr/>
        </p:nvPicPr>
        <p:blipFill rotWithShape="1">
          <a:blip r:embed="rId6"/>
          <a:srcRect l="11017"/>
          <a:stretch/>
        </p:blipFill>
        <p:spPr bwMode="auto">
          <a:xfrm>
            <a:off x="6179591" y="3565243"/>
            <a:ext cx="2894330" cy="2596515"/>
          </a:xfrm>
          <a:prstGeom prst="rect">
            <a:avLst/>
          </a:prstGeom>
          <a:ln>
            <a:noFill/>
          </a:ln>
          <a:extLst>
            <a:ext uri="{53640926-AAD7-44D8-BBD7-CCE9431645EC}">
              <a14:shadowObscured xmlns:a14="http://schemas.microsoft.com/office/drawing/2010/main"/>
            </a:ext>
          </a:extLst>
        </p:spPr>
      </p:pic>
      <p:cxnSp>
        <p:nvCxnSpPr>
          <p:cNvPr id="79" name="Connecteur droit avec flèche 78"/>
          <p:cNvCxnSpPr/>
          <p:nvPr/>
        </p:nvCxnSpPr>
        <p:spPr bwMode="auto">
          <a:xfrm>
            <a:off x="3491466" y="3901251"/>
            <a:ext cx="642093" cy="5635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 name="Connecteur droit avec flèche 80"/>
          <p:cNvCxnSpPr/>
          <p:nvPr/>
        </p:nvCxnSpPr>
        <p:spPr bwMode="auto">
          <a:xfrm>
            <a:off x="5698488" y="3353789"/>
            <a:ext cx="1393428" cy="14589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Connecteur droit avec flèche 82"/>
          <p:cNvCxnSpPr/>
          <p:nvPr/>
        </p:nvCxnSpPr>
        <p:spPr bwMode="auto">
          <a:xfrm>
            <a:off x="3491466" y="2093516"/>
            <a:ext cx="231334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 name="ZoneTexte 2"/>
          <p:cNvSpPr txBox="1"/>
          <p:nvPr/>
        </p:nvSpPr>
        <p:spPr>
          <a:xfrm>
            <a:off x="968888" y="1100294"/>
            <a:ext cx="2383987" cy="276999"/>
          </a:xfrm>
          <a:prstGeom prst="rect">
            <a:avLst/>
          </a:prstGeom>
          <a:noFill/>
        </p:spPr>
        <p:txBody>
          <a:bodyPr wrap="none" rtlCol="0">
            <a:spAutoFit/>
          </a:bodyPr>
          <a:lstStyle/>
          <a:p>
            <a:r>
              <a:rPr lang="fr-FR" b="1" dirty="0" err="1">
                <a:solidFill>
                  <a:srgbClr val="7030A0"/>
                </a:solidFill>
              </a:rPr>
              <a:t>Conceptual</a:t>
            </a:r>
            <a:r>
              <a:rPr lang="fr-FR" b="1" dirty="0">
                <a:solidFill>
                  <a:srgbClr val="7030A0"/>
                </a:solidFill>
              </a:rPr>
              <a:t> Data </a:t>
            </a:r>
            <a:r>
              <a:rPr lang="fr-FR" b="1" dirty="0" err="1">
                <a:solidFill>
                  <a:srgbClr val="7030A0"/>
                </a:solidFill>
              </a:rPr>
              <a:t>Organization</a:t>
            </a:r>
            <a:endParaRPr lang="fr-FR" b="1" dirty="0">
              <a:solidFill>
                <a:srgbClr val="7030A0"/>
              </a:solidFill>
            </a:endParaRPr>
          </a:p>
        </p:txBody>
      </p:sp>
      <p:sp>
        <p:nvSpPr>
          <p:cNvPr id="15" name="ZoneTexte 14"/>
          <p:cNvSpPr txBox="1"/>
          <p:nvPr/>
        </p:nvSpPr>
        <p:spPr>
          <a:xfrm>
            <a:off x="5400667" y="1100294"/>
            <a:ext cx="2214069" cy="276999"/>
          </a:xfrm>
          <a:prstGeom prst="rect">
            <a:avLst/>
          </a:prstGeom>
          <a:noFill/>
        </p:spPr>
        <p:txBody>
          <a:bodyPr wrap="none" rtlCol="0">
            <a:spAutoFit/>
          </a:bodyPr>
          <a:lstStyle/>
          <a:p>
            <a:r>
              <a:rPr lang="fr-FR" b="1" dirty="0">
                <a:solidFill>
                  <a:srgbClr val="7030A0"/>
                </a:solidFill>
              </a:rPr>
              <a:t>Data </a:t>
            </a:r>
            <a:r>
              <a:rPr lang="fr-FR" b="1" dirty="0" err="1">
                <a:solidFill>
                  <a:srgbClr val="7030A0"/>
                </a:solidFill>
              </a:rPr>
              <a:t>Organization</a:t>
            </a:r>
            <a:r>
              <a:rPr lang="fr-FR" b="1" dirty="0">
                <a:solidFill>
                  <a:srgbClr val="7030A0"/>
                </a:solidFill>
              </a:rPr>
              <a:t> on Media</a:t>
            </a:r>
          </a:p>
        </p:txBody>
      </p:sp>
      <p:sp>
        <p:nvSpPr>
          <p:cNvPr id="16" name="ZoneTexte 15"/>
          <p:cNvSpPr txBox="1"/>
          <p:nvPr/>
        </p:nvSpPr>
        <p:spPr>
          <a:xfrm>
            <a:off x="7474894" y="6357585"/>
            <a:ext cx="1532792" cy="246221"/>
          </a:xfrm>
          <a:prstGeom prst="rect">
            <a:avLst/>
          </a:prstGeom>
          <a:noFill/>
        </p:spPr>
        <p:txBody>
          <a:bodyPr wrap="none" rtlCol="0">
            <a:spAutoFit/>
          </a:bodyPr>
          <a:lstStyle/>
          <a:p>
            <a:pPr algn="l"/>
            <a:r>
              <a:rPr lang="en-US" sz="1000" dirty="0"/>
              <a:t>RDB: RIEDP Database</a:t>
            </a:r>
          </a:p>
        </p:txBody>
      </p:sp>
    </p:spTree>
    <p:extLst>
      <p:ext uri="{BB962C8B-B14F-4D97-AF65-F5344CB8AC3E}">
        <p14:creationId xmlns:p14="http://schemas.microsoft.com/office/powerpoint/2010/main" val="421106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ipe(left)">
                                      <p:cBhvr>
                                        <p:cTn id="21" dur="500"/>
                                        <p:tgtEl>
                                          <p:spTgt spid="83"/>
                                        </p:tgtEl>
                                      </p:cBhvr>
                                    </p:animEffect>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1+#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0-#ppt_w/2"/>
                                          </p:val>
                                        </p:tav>
                                        <p:tav tm="100000">
                                          <p:val>
                                            <p:strVal val="#ppt_x"/>
                                          </p:val>
                                        </p:tav>
                                      </p:tavLst>
                                    </p:anim>
                                    <p:anim calcmode="lin" valueType="num">
                                      <p:cBhvr additive="base">
                                        <p:cTn id="36" dur="500" fill="hold"/>
                                        <p:tgtEl>
                                          <p:spTgt spid="7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left)">
                                      <p:cBhvr>
                                        <p:cTn id="40" dur="500"/>
                                        <p:tgtEl>
                                          <p:spTgt spid="79"/>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RIEDP Profiles</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22</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8" name="Espace réservé du contenu 7"/>
          <p:cNvSpPr>
            <a:spLocks noGrp="1"/>
          </p:cNvSpPr>
          <p:nvPr>
            <p:ph idx="1"/>
          </p:nvPr>
        </p:nvSpPr>
        <p:spPr/>
        <p:txBody>
          <a:bodyPr/>
          <a:lstStyle/>
          <a:p>
            <a:pPr lvl="1"/>
            <a:r>
              <a:rPr lang="en-US" noProof="0" dirty="0"/>
              <a:t>RIEDP-compliant Data Products shall conform to one of the RIEDP Profiles </a:t>
            </a:r>
          </a:p>
          <a:p>
            <a:pPr lvl="1"/>
            <a:r>
              <a:rPr lang="en-US" noProof="0" dirty="0"/>
              <a:t>A Profile specifies:</a:t>
            </a:r>
          </a:p>
          <a:p>
            <a:pPr lvl="2"/>
            <a:r>
              <a:rPr lang="en-US" noProof="0" dirty="0"/>
              <a:t>A stage in the RPM</a:t>
            </a:r>
          </a:p>
          <a:p>
            <a:pPr lvl="2"/>
            <a:r>
              <a:rPr lang="en-US" noProof="0" dirty="0"/>
              <a:t>Mandatory and Optional Data </a:t>
            </a:r>
            <a:br>
              <a:rPr lang="en-US" noProof="0" dirty="0"/>
            </a:br>
            <a:r>
              <a:rPr lang="en-US" noProof="0" dirty="0"/>
              <a:t>in accordance with the RADM</a:t>
            </a:r>
          </a:p>
        </p:txBody>
      </p:sp>
      <p:pic>
        <p:nvPicPr>
          <p:cNvPr id="3" name="Image 2"/>
          <p:cNvPicPr>
            <a:picLocks noChangeAspect="1"/>
          </p:cNvPicPr>
          <p:nvPr/>
        </p:nvPicPr>
        <p:blipFill>
          <a:blip r:embed="rId2"/>
          <a:stretch>
            <a:fillRect/>
          </a:stretch>
        </p:blipFill>
        <p:spPr>
          <a:xfrm>
            <a:off x="3939742" y="1692275"/>
            <a:ext cx="5038725" cy="4772025"/>
          </a:xfrm>
          <a:prstGeom prst="rect">
            <a:avLst/>
          </a:prstGeom>
        </p:spPr>
      </p:pic>
    </p:spTree>
    <p:extLst>
      <p:ext uri="{BB962C8B-B14F-4D97-AF65-F5344CB8AC3E}">
        <p14:creationId xmlns:p14="http://schemas.microsoft.com/office/powerpoint/2010/main" val="272372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RIEDP and SEDRIS</a:t>
            </a:r>
          </a:p>
        </p:txBody>
      </p:sp>
      <p:sp>
        <p:nvSpPr>
          <p:cNvPr id="3" name="Espace réservé du contenu 2"/>
          <p:cNvSpPr>
            <a:spLocks noGrp="1"/>
          </p:cNvSpPr>
          <p:nvPr>
            <p:ph idx="1"/>
          </p:nvPr>
        </p:nvSpPr>
        <p:spPr>
          <a:xfrm>
            <a:off x="457200" y="1295400"/>
            <a:ext cx="8491148" cy="5168900"/>
          </a:xfrm>
        </p:spPr>
        <p:txBody>
          <a:bodyPr>
            <a:normAutofit fontScale="77500" lnSpcReduction="20000"/>
          </a:bodyPr>
          <a:lstStyle/>
          <a:p>
            <a:r>
              <a:rPr lang="en-US" noProof="0" dirty="0"/>
              <a:t>Commonalities</a:t>
            </a:r>
          </a:p>
          <a:p>
            <a:pPr lvl="2"/>
            <a:r>
              <a:rPr lang="en-US" noProof="0" dirty="0"/>
              <a:t>Exchange of Environmental Data</a:t>
            </a:r>
          </a:p>
          <a:p>
            <a:pPr lvl="2"/>
            <a:r>
              <a:rPr lang="en-US" noProof="0" dirty="0"/>
              <a:t>Open Standard …</a:t>
            </a:r>
          </a:p>
          <a:p>
            <a:r>
              <a:rPr lang="en-US" noProof="0" dirty="0"/>
              <a:t>Differences</a:t>
            </a:r>
          </a:p>
          <a:p>
            <a:pPr lvl="2">
              <a:lnSpc>
                <a:spcPct val="120000"/>
              </a:lnSpc>
            </a:pPr>
            <a:r>
              <a:rPr lang="en-US" noProof="0" dirty="0"/>
              <a:t>SEDRIS is designed to address all types of environmental data </a:t>
            </a:r>
            <a:br>
              <a:rPr lang="en-US" noProof="0" dirty="0"/>
            </a:br>
            <a:r>
              <a:rPr lang="en-US" noProof="0" dirty="0"/>
              <a:t>	</a:t>
            </a:r>
            <a:r>
              <a:rPr lang="en-US" noProof="0" dirty="0">
                <a:solidFill>
                  <a:schemeClr val="accent2">
                    <a:lumMod val="50000"/>
                  </a:schemeClr>
                </a:solidFill>
              </a:rPr>
              <a:t>RIEDP focuses on a subset and application-specific data</a:t>
            </a:r>
          </a:p>
          <a:p>
            <a:pPr lvl="2">
              <a:lnSpc>
                <a:spcPct val="120000"/>
              </a:lnSpc>
            </a:pPr>
            <a:r>
              <a:rPr lang="en-US" noProof="0" dirty="0"/>
              <a:t>SEDRIS is not designed to describe the database generation process</a:t>
            </a:r>
            <a:br>
              <a:rPr lang="en-US" noProof="0" dirty="0"/>
            </a:br>
            <a:r>
              <a:rPr lang="en-US" noProof="0" dirty="0"/>
              <a:t>	</a:t>
            </a:r>
            <a:r>
              <a:rPr lang="en-US" noProof="0" dirty="0">
                <a:solidFill>
                  <a:schemeClr val="accent2">
                    <a:lumMod val="50000"/>
                  </a:schemeClr>
                </a:solidFill>
              </a:rPr>
              <a:t>RIEDP is designed to specifically address the </a:t>
            </a:r>
            <a:r>
              <a:rPr lang="en-US" noProof="0" dirty="0"/>
              <a:t>database generation process</a:t>
            </a:r>
            <a:endParaRPr lang="en-US" noProof="0" dirty="0">
              <a:solidFill>
                <a:schemeClr val="accent2">
                  <a:lumMod val="50000"/>
                </a:schemeClr>
              </a:solidFill>
            </a:endParaRPr>
          </a:p>
          <a:p>
            <a:pPr lvl="2">
              <a:lnSpc>
                <a:spcPct val="120000"/>
              </a:lnSpc>
            </a:pPr>
            <a:r>
              <a:rPr lang="en-US" noProof="0" dirty="0"/>
              <a:t>SEDRIS defines a binary format (STF)</a:t>
            </a:r>
            <a:br>
              <a:rPr lang="en-US" noProof="0" dirty="0"/>
            </a:br>
            <a:r>
              <a:rPr lang="en-US" noProof="0" dirty="0"/>
              <a:t>	</a:t>
            </a:r>
            <a:r>
              <a:rPr lang="en-US" noProof="0" dirty="0">
                <a:solidFill>
                  <a:schemeClr val="accent2">
                    <a:lumMod val="50000"/>
                  </a:schemeClr>
                </a:solidFill>
              </a:rPr>
              <a:t>RIEDP relies on existing GIS formats</a:t>
            </a:r>
          </a:p>
          <a:p>
            <a:pPr lvl="2">
              <a:lnSpc>
                <a:spcPct val="120000"/>
              </a:lnSpc>
            </a:pPr>
            <a:r>
              <a:rPr lang="en-US" noProof="0" dirty="0"/>
              <a:t>SEDRIS provides APIs and Tools</a:t>
            </a:r>
            <a:br>
              <a:rPr lang="en-US" noProof="0" dirty="0"/>
            </a:br>
            <a:r>
              <a:rPr lang="en-US" noProof="0" dirty="0"/>
              <a:t>	</a:t>
            </a:r>
            <a:r>
              <a:rPr lang="en-US" noProof="0" dirty="0">
                <a:solidFill>
                  <a:schemeClr val="accent2">
                    <a:lumMod val="50000"/>
                  </a:schemeClr>
                </a:solidFill>
              </a:rPr>
              <a:t>Use of RIEDP relies on existing COTS Software &amp; Tools</a:t>
            </a:r>
          </a:p>
          <a:p>
            <a:r>
              <a:rPr lang="en-US" noProof="0" dirty="0"/>
              <a:t>Complementarities</a:t>
            </a:r>
          </a:p>
          <a:p>
            <a:pPr lvl="2"/>
            <a:r>
              <a:rPr lang="en-US" noProof="0" dirty="0"/>
              <a:t>RIEDP uses SEDRIS concepts, capabilities, and standards:</a:t>
            </a:r>
            <a:endParaRPr lang="en-US" noProof="0" dirty="0">
              <a:sym typeface="Wingdings" panose="05000000000000000000" pitchFamily="2" charset="2"/>
            </a:endParaRPr>
          </a:p>
          <a:p>
            <a:pPr lvl="3"/>
            <a:r>
              <a:rPr lang="en-US" sz="1600" noProof="0" dirty="0">
                <a:sym typeface="Wingdings" panose="05000000000000000000" pitchFamily="2" charset="2"/>
              </a:rPr>
              <a:t>RIEDP Abstract DM 		Influenced by &amp; with similarities to SEDRIS DRM</a:t>
            </a:r>
            <a:endParaRPr lang="en-US" sz="1600" noProof="0" dirty="0"/>
          </a:p>
          <a:p>
            <a:pPr lvl="3"/>
            <a:r>
              <a:rPr lang="en-US" sz="1600" noProof="0" dirty="0"/>
              <a:t>Reference Frame 		</a:t>
            </a:r>
            <a:r>
              <a:rPr lang="en-US" sz="1600" noProof="0" dirty="0">
                <a:sym typeface="Wingdings" panose="05000000000000000000" pitchFamily="2" charset="2"/>
              </a:rPr>
              <a:t> 	SRM is used for position and orientation</a:t>
            </a:r>
            <a:endParaRPr lang="en-US" sz="1600" noProof="0" dirty="0"/>
          </a:p>
          <a:p>
            <a:pPr lvl="3"/>
            <a:r>
              <a:rPr lang="en-US" sz="1600" noProof="0" dirty="0"/>
              <a:t>Attribution 		</a:t>
            </a:r>
            <a:r>
              <a:rPr lang="en-US" sz="1600" noProof="0" dirty="0">
                <a:sym typeface="Wingdings" panose="05000000000000000000" pitchFamily="2" charset="2"/>
              </a:rPr>
              <a:t> 	EDCS will be used (candidate) (Product # 2)</a:t>
            </a:r>
            <a:endParaRPr lang="en-US" sz="1600" noProof="0" dirty="0"/>
          </a:p>
          <a:p>
            <a:r>
              <a:rPr lang="en-US" noProof="0" dirty="0"/>
              <a:t>RIEDP and SEDRIS are complementary Efforts</a:t>
            </a:r>
          </a:p>
          <a:p>
            <a:pPr lvl="1"/>
            <a:r>
              <a:rPr lang="en-US" noProof="0" dirty="0"/>
              <a:t>To be maintained jointly by the SISO/EDRS Product Support Group</a:t>
            </a:r>
          </a:p>
          <a:p>
            <a:pPr lvl="1"/>
            <a:endParaRPr lang="en-US" noProof="0" dirty="0"/>
          </a:p>
          <a:p>
            <a:pPr lvl="1"/>
            <a:endParaRPr lang="en-US" noProof="0" dirty="0"/>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23</a:t>
            </a:fld>
            <a:endParaRPr lang="en-CA"/>
          </a:p>
        </p:txBody>
      </p:sp>
      <p:sp>
        <p:nvSpPr>
          <p:cNvPr id="5" name="Espace réservé du pied de page 4"/>
          <p:cNvSpPr>
            <a:spLocks noGrp="1"/>
          </p:cNvSpPr>
          <p:nvPr>
            <p:ph type="ftr" sz="quarter" idx="11"/>
          </p:nvPr>
        </p:nvSpPr>
        <p:spPr/>
        <p:txBody>
          <a:bodyPr/>
          <a:lstStyle/>
          <a:p>
            <a:r>
              <a:rPr lang="en-US" dirty="0"/>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Tree>
    <p:extLst>
      <p:ext uri="{BB962C8B-B14F-4D97-AF65-F5344CB8AC3E}">
        <p14:creationId xmlns:p14="http://schemas.microsoft.com/office/powerpoint/2010/main" val="12593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up)">
                                      <p:cBhvr>
                                        <p:cTn id="38" dur="500"/>
                                        <p:tgtEl>
                                          <p:spTgt spid="3">
                                            <p:txEl>
                                              <p:pRg st="9" end="9"/>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up)">
                                      <p:cBhvr>
                                        <p:cTn id="41" dur="500"/>
                                        <p:tgtEl>
                                          <p:spTgt spid="3">
                                            <p:txEl>
                                              <p:pRg st="10" end="10"/>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up)">
                                      <p:cBhvr>
                                        <p:cTn id="44" dur="500"/>
                                        <p:tgtEl>
                                          <p:spTgt spid="3">
                                            <p:txEl>
                                              <p:pRg st="11" end="11"/>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up)">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up)">
                                      <p:cBhvr>
                                        <p:cTn id="52" dur="500"/>
                                        <p:tgtEl>
                                          <p:spTgt spid="3">
                                            <p:txEl>
                                              <p:pRg st="13" end="13"/>
                                            </p:tx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wipe(up)">
                                      <p:cBhvr>
                                        <p:cTn id="5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RIEDP PDG – Get Involved</a:t>
            </a:r>
          </a:p>
        </p:txBody>
      </p:sp>
      <p:sp>
        <p:nvSpPr>
          <p:cNvPr id="3" name="Espace réservé du contenu 2"/>
          <p:cNvSpPr>
            <a:spLocks noGrp="1"/>
          </p:cNvSpPr>
          <p:nvPr>
            <p:ph idx="1"/>
          </p:nvPr>
        </p:nvSpPr>
        <p:spPr/>
        <p:txBody>
          <a:bodyPr/>
          <a:lstStyle/>
          <a:p>
            <a:r>
              <a:rPr lang="en-US" noProof="0" dirty="0"/>
              <a:t>Please Join SISO by becoming a SISO Member</a:t>
            </a:r>
          </a:p>
          <a:p>
            <a:pPr lvl="2">
              <a:buFont typeface="Arial" panose="020B0604020202020204" pitchFamily="34" charset="0"/>
              <a:buChar char="•"/>
            </a:pPr>
            <a:r>
              <a:rPr lang="en-US" noProof="0" dirty="0"/>
              <a:t>by attending the SIW Meetings</a:t>
            </a:r>
          </a:p>
          <a:p>
            <a:pPr lvl="2">
              <a:buFont typeface="Arial" panose="020B0604020202020204" pitchFamily="34" charset="0"/>
              <a:buChar char="•"/>
            </a:pPr>
            <a:r>
              <a:rPr lang="en-US" noProof="0" dirty="0"/>
              <a:t>by registering on the Web Site ($ 90)</a:t>
            </a:r>
          </a:p>
          <a:p>
            <a:r>
              <a:rPr lang="en-US" noProof="0" dirty="0"/>
              <a:t>Then share with the community</a:t>
            </a:r>
          </a:p>
          <a:p>
            <a:pPr lvl="1"/>
            <a:r>
              <a:rPr lang="en-US" noProof="0" dirty="0"/>
              <a:t>PDG SISO Discussion - </a:t>
            </a:r>
            <a:r>
              <a:rPr lang="en-US" b="1" noProof="0" dirty="0"/>
              <a:t>Register</a:t>
            </a:r>
            <a:r>
              <a:rPr lang="en-US" noProof="0" dirty="0"/>
              <a:t> for Discussion:  </a:t>
            </a:r>
          </a:p>
          <a:p>
            <a:pPr lvl="2"/>
            <a:r>
              <a:rPr lang="en-US" noProof="0" dirty="0"/>
              <a:t>Logon to SISO Discussions and select </a:t>
            </a:r>
          </a:p>
          <a:p>
            <a:pPr lvl="3"/>
            <a:r>
              <a:rPr lang="en-US" noProof="0" dirty="0"/>
              <a:t>SAC-PDG-RIEDP  (Don’t forget to select SUBMIT !)</a:t>
            </a:r>
          </a:p>
          <a:p>
            <a:pPr lvl="1"/>
            <a:r>
              <a:rPr lang="en-US" noProof="0" dirty="0"/>
              <a:t>PDG SISO Webpage  - </a:t>
            </a:r>
            <a:r>
              <a:rPr lang="en-US" b="1" noProof="0" dirty="0"/>
              <a:t>Complete Affiliation Form</a:t>
            </a:r>
            <a:r>
              <a:rPr lang="en-US" noProof="0" dirty="0"/>
              <a:t>:  </a:t>
            </a:r>
          </a:p>
          <a:p>
            <a:pPr lvl="2"/>
            <a:r>
              <a:rPr lang="en-US" noProof="0" dirty="0"/>
              <a:t>Standards Activities &gt; Development Groups &gt; </a:t>
            </a:r>
          </a:p>
          <a:p>
            <a:pPr lvl="3"/>
            <a:r>
              <a:rPr lang="en-US" noProof="0" dirty="0"/>
              <a:t>Reuse and Interoperation of Environmental Data and Processes  (RIEDP) PDG</a:t>
            </a:r>
          </a:p>
          <a:p>
            <a:pPr lvl="1"/>
            <a:r>
              <a:rPr lang="en-US" noProof="0" dirty="0"/>
              <a:t>PDG SISO Library File Folder – Access PDG Documents:  </a:t>
            </a:r>
          </a:p>
          <a:p>
            <a:pPr lvl="2"/>
            <a:r>
              <a:rPr lang="en-US" noProof="0" dirty="0"/>
              <a:t>SISO Digital Library &gt; Development Groups &gt; RIEDP PDG</a:t>
            </a:r>
          </a:p>
          <a:p>
            <a:endParaRPr lang="en-US" noProof="0" dirty="0"/>
          </a:p>
        </p:txBody>
      </p:sp>
      <p:sp>
        <p:nvSpPr>
          <p:cNvPr id="4" name="Espace réservé du numéro de diapositive 3"/>
          <p:cNvSpPr>
            <a:spLocks noGrp="1"/>
          </p:cNvSpPr>
          <p:nvPr>
            <p:ph type="sldNum" sz="quarter" idx="10"/>
          </p:nvPr>
        </p:nvSpPr>
        <p:spPr/>
        <p:txBody>
          <a:bodyPr/>
          <a:lstStyle/>
          <a:p>
            <a:fld id="{9BF02599-D7B5-4902-9649-17D8AB17353F}" type="slidenum">
              <a:rPr lang="en-CA" smtClean="0"/>
              <a:pPr/>
              <a:t>24</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249858" name="Picture 2" descr="C:\Users\jlgougeat\Pictures\Symboles\BonneSolu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3310" y="1470025"/>
            <a:ext cx="1362075" cy="1209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6648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Participants in the Product Development Effort</a:t>
            </a:r>
          </a:p>
        </p:txBody>
      </p:sp>
      <p:sp>
        <p:nvSpPr>
          <p:cNvPr id="4" name="Espace réservé du numéro de diapositive 3"/>
          <p:cNvSpPr>
            <a:spLocks noGrp="1"/>
          </p:cNvSpPr>
          <p:nvPr>
            <p:ph type="sldNum" sz="quarter" idx="10"/>
          </p:nvPr>
        </p:nvSpPr>
        <p:spPr/>
        <p:txBody>
          <a:bodyPr/>
          <a:lstStyle/>
          <a:p>
            <a:fld id="{9BF02599-D7B5-4902-9649-17D8AB17353F}" type="slidenum">
              <a:rPr lang="en-CA" smtClean="0"/>
              <a:pPr/>
              <a:t>25</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246785" name="Picture 1" descr="C:\Users\jlgougeat\Pictures\Symboles\Group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0491" y="5778319"/>
            <a:ext cx="1409700" cy="8763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50599409"/>
              </p:ext>
            </p:extLst>
          </p:nvPr>
        </p:nvGraphicFramePr>
        <p:xfrm>
          <a:off x="527050" y="1807913"/>
          <a:ext cx="8089900" cy="3573780"/>
        </p:xfrm>
        <a:graphic>
          <a:graphicData uri="http://schemas.openxmlformats.org/drawingml/2006/table">
            <a:tbl>
              <a:tblPr>
                <a:tableStyleId>{5C22544A-7EE6-4342-B048-85BDC9FD1C3A}</a:tableStyleId>
              </a:tblPr>
              <a:tblGrid>
                <a:gridCol w="1319764">
                  <a:extLst>
                    <a:ext uri="{9D8B030D-6E8A-4147-A177-3AD203B41FA5}">
                      <a16:colId xmlns:a16="http://schemas.microsoft.com/office/drawing/2014/main" val="1580281213"/>
                    </a:ext>
                  </a:extLst>
                </a:gridCol>
                <a:gridCol w="1437147">
                  <a:extLst>
                    <a:ext uri="{9D8B030D-6E8A-4147-A177-3AD203B41FA5}">
                      <a16:colId xmlns:a16="http://schemas.microsoft.com/office/drawing/2014/main" val="922620829"/>
                    </a:ext>
                  </a:extLst>
                </a:gridCol>
                <a:gridCol w="3096370">
                  <a:extLst>
                    <a:ext uri="{9D8B030D-6E8A-4147-A177-3AD203B41FA5}">
                      <a16:colId xmlns:a16="http://schemas.microsoft.com/office/drawing/2014/main" val="584872948"/>
                    </a:ext>
                  </a:extLst>
                </a:gridCol>
                <a:gridCol w="2236619">
                  <a:extLst>
                    <a:ext uri="{9D8B030D-6E8A-4147-A177-3AD203B41FA5}">
                      <a16:colId xmlns:a16="http://schemas.microsoft.com/office/drawing/2014/main" val="11668982"/>
                    </a:ext>
                  </a:extLst>
                </a:gridCol>
              </a:tblGrid>
              <a:tr h="190500">
                <a:tc>
                  <a:txBody>
                    <a:bodyPr/>
                    <a:lstStyle/>
                    <a:p>
                      <a:pPr algn="l" fontAlgn="b"/>
                      <a:r>
                        <a:rPr lang="fr-FR" sz="1100" b="1" u="none" strike="noStrike" dirty="0">
                          <a:effectLst/>
                        </a:rPr>
                        <a:t>First Name</a:t>
                      </a:r>
                      <a:endParaRPr lang="fr-FR" sz="11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100" b="1" u="none" strike="noStrike" dirty="0">
                          <a:effectLst/>
                        </a:rPr>
                        <a:t>Last Name</a:t>
                      </a:r>
                      <a:endParaRPr lang="fr-FR" sz="1100" b="1"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fr-FR" sz="1100" b="1" u="none" strike="noStrike" dirty="0">
                          <a:effectLst/>
                        </a:rPr>
                        <a:t>Affiliation(s)</a:t>
                      </a:r>
                      <a:endParaRPr lang="fr-FR" sz="11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100" b="1" u="none" strike="noStrike" dirty="0">
                          <a:effectLst/>
                        </a:rPr>
                        <a:t>Email </a:t>
                      </a:r>
                      <a:r>
                        <a:rPr lang="fr-FR" sz="1100" b="1" u="none" strike="noStrike" dirty="0" err="1">
                          <a:effectLst/>
                        </a:rPr>
                        <a:t>Address</a:t>
                      </a:r>
                      <a:endParaRPr lang="fr-FR" sz="1100" b="1" i="0" u="none" strike="noStrike" dirty="0">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134898176"/>
                  </a:ext>
                </a:extLst>
              </a:tr>
              <a:tr h="190500">
                <a:tc>
                  <a:txBody>
                    <a:bodyPr/>
                    <a:lstStyle/>
                    <a:p>
                      <a:pPr algn="l" fontAlgn="t"/>
                      <a:r>
                        <a:rPr lang="fr-FR" sz="1100" u="none" strike="noStrike">
                          <a:effectLst/>
                        </a:rPr>
                        <a:t>Gilbert</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err="1">
                          <a:effectLst/>
                        </a:rPr>
                        <a:t>Castaner</a:t>
                      </a:r>
                      <a:endParaRPr lang="fr-FR" sz="1100" b="0" i="0" u="none" strike="noStrike" dirty="0">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err="1">
                          <a:effectLst/>
                        </a:rPr>
                        <a:t>Sogitec</a:t>
                      </a:r>
                      <a:r>
                        <a:rPr lang="fr-FR" sz="1100" u="none" strike="noStrike" dirty="0">
                          <a:effectLst/>
                        </a:rPr>
                        <a:t> Industries</a:t>
                      </a:r>
                      <a:endParaRPr lang="fr-FR" sz="1100" b="0" i="0" u="none" strike="noStrike" dirty="0">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gcastaner@sogitec.fr</a:t>
                      </a:r>
                      <a:endParaRPr lang="fr-FR" sz="1100" b="0" i="0" u="none" strike="noStrike" dirty="0">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377677931"/>
                  </a:ext>
                </a:extLst>
              </a:tr>
              <a:tr h="190500">
                <a:tc>
                  <a:txBody>
                    <a:bodyPr/>
                    <a:lstStyle/>
                    <a:p>
                      <a:pPr algn="l" fontAlgn="t"/>
                      <a:r>
                        <a:rPr lang="fr-FR" sz="1100" u="none" strike="noStrike">
                          <a:effectLst/>
                        </a:rPr>
                        <a:t>Rob</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Cox</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PEO STRI</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robert.m.co14.civ@mail.mil</a:t>
                      </a:r>
                      <a:endParaRPr lang="fr-FR" sz="1100" b="0" i="0" u="none" strike="noStrike" dirty="0">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482814179"/>
                  </a:ext>
                </a:extLst>
              </a:tr>
              <a:tr h="190500">
                <a:tc>
                  <a:txBody>
                    <a:bodyPr/>
                    <a:lstStyle/>
                    <a:p>
                      <a:pPr algn="l" fontAlgn="t"/>
                      <a:r>
                        <a:rPr lang="fr-FR" sz="1100" u="none" strike="noStrike">
                          <a:effectLst/>
                        </a:rPr>
                        <a:t>Paul</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Foley</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Consultant</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pjfoley2@verizon.net</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076401749"/>
                  </a:ext>
                </a:extLst>
              </a:tr>
              <a:tr h="190500">
                <a:tc>
                  <a:txBody>
                    <a:bodyPr/>
                    <a:lstStyle/>
                    <a:p>
                      <a:pPr algn="l" fontAlgn="t"/>
                      <a:r>
                        <a:rPr lang="fr-FR" sz="1100" u="none" strike="noStrike">
                          <a:effectLst/>
                        </a:rPr>
                        <a:t>Arno</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Gerretsen</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NLR</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arno.gerretsen@nlr.nl</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926969634"/>
                  </a:ext>
                </a:extLst>
              </a:tr>
              <a:tr h="190500">
                <a:tc>
                  <a:txBody>
                    <a:bodyPr/>
                    <a:lstStyle/>
                    <a:p>
                      <a:pPr algn="l" fontAlgn="t"/>
                      <a:r>
                        <a:rPr lang="fr-FR" sz="1100" u="none" strike="noStrike">
                          <a:effectLst/>
                        </a:rPr>
                        <a:t>Jean-Louis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GOUGEAT</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Sogitec Industries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jlgougeat@sogitec.fr</a:t>
                      </a:r>
                      <a:endParaRPr lang="fr-FR" sz="1100" b="0" i="0" u="none" strike="noStrike" dirty="0">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2200037944"/>
                  </a:ext>
                </a:extLst>
              </a:tr>
              <a:tr h="190500">
                <a:tc>
                  <a:txBody>
                    <a:bodyPr/>
                    <a:lstStyle/>
                    <a:p>
                      <a:pPr algn="l" fontAlgn="t"/>
                      <a:r>
                        <a:rPr lang="fr-FR" sz="1100" u="none" strike="noStrike">
                          <a:effectLst/>
                        </a:rPr>
                        <a:t>Patrice</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LE LEYDOUR</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THALES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patrice.leleydour@thalesgroup.com</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442376449"/>
                  </a:ext>
                </a:extLst>
              </a:tr>
              <a:tr h="190500">
                <a:tc>
                  <a:txBody>
                    <a:bodyPr/>
                    <a:lstStyle/>
                    <a:p>
                      <a:pPr algn="l" fontAlgn="t"/>
                      <a:r>
                        <a:rPr lang="fr-FR" sz="1100" u="none" strike="noStrike">
                          <a:effectLst/>
                        </a:rPr>
                        <a:t>Arjan</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Lemmers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Netherlands Aerospace Centre NLR</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Arjan.Lemmers@nlr.nl</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1667135973"/>
                  </a:ext>
                </a:extLst>
              </a:tr>
              <a:tr h="190500">
                <a:tc>
                  <a:txBody>
                    <a:bodyPr/>
                    <a:lstStyle/>
                    <a:p>
                      <a:pPr algn="l" fontAlgn="t"/>
                      <a:r>
                        <a:rPr lang="fr-FR" sz="1100" u="none" strike="noStrike">
                          <a:effectLst/>
                        </a:rPr>
                        <a:t>Warren</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Macchi</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Abamis IT Solutions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wmacchi@abamis.com</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266378505"/>
                  </a:ext>
                </a:extLst>
              </a:tr>
              <a:tr h="190500">
                <a:tc>
                  <a:txBody>
                    <a:bodyPr/>
                    <a:lstStyle/>
                    <a:p>
                      <a:pPr algn="l" fontAlgn="t"/>
                      <a:r>
                        <a:rPr lang="fr-FR" sz="1100" u="none" strike="noStrike">
                          <a:effectLst/>
                        </a:rPr>
                        <a:t>Farid</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Mamaghani</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en-US" sz="1100" u="none" strike="noStrike">
                          <a:effectLst/>
                        </a:rPr>
                        <a:t>self; SEDRIS Organization; US Army</a:t>
                      </a:r>
                      <a:endParaRPr lang="en-US"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farid@halcyon.com</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131475774"/>
                  </a:ext>
                </a:extLst>
              </a:tr>
              <a:tr h="190500">
                <a:tc>
                  <a:txBody>
                    <a:bodyPr/>
                    <a:lstStyle/>
                    <a:p>
                      <a:pPr algn="l" fontAlgn="t"/>
                      <a:r>
                        <a:rPr lang="fr-FR" sz="1100" u="none" strike="noStrike">
                          <a:effectLst/>
                        </a:rPr>
                        <a:t>Lance</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Marrou</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SE Core CVEM</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lance.r.marrou@leidos.com</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4023371443"/>
                  </a:ext>
                </a:extLst>
              </a:tr>
              <a:tr h="190500">
                <a:tc>
                  <a:txBody>
                    <a:bodyPr/>
                    <a:lstStyle/>
                    <a:p>
                      <a:pPr algn="l" fontAlgn="t"/>
                      <a:r>
                        <a:rPr lang="fr-FR" sz="1100" u="none" strike="noStrike">
                          <a:effectLst/>
                        </a:rPr>
                        <a:t>Ronald</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Moore</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SE Core/Leidos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ronald.g.moore@leidos.com</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1769999512"/>
                  </a:ext>
                </a:extLst>
              </a:tr>
              <a:tr h="190500">
                <a:tc>
                  <a:txBody>
                    <a:bodyPr/>
                    <a:lstStyle/>
                    <a:p>
                      <a:pPr algn="l" fontAlgn="t"/>
                      <a:r>
                        <a:rPr lang="fr-FR" sz="1100" u="none" strike="noStrike">
                          <a:effectLst/>
                        </a:rPr>
                        <a:t>William</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Oates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USAF</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william.oates@afams.af.mil</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702646076"/>
                  </a:ext>
                </a:extLst>
              </a:tr>
              <a:tr h="190500">
                <a:tc>
                  <a:txBody>
                    <a:bodyPr/>
                    <a:lstStyle/>
                    <a:p>
                      <a:pPr algn="l" fontAlgn="t"/>
                      <a:r>
                        <a:rPr lang="fr-FR" sz="1100" u="none" strike="noStrike">
                          <a:effectLst/>
                        </a:rPr>
                        <a:t>Andreas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Reif</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German Armed Forces</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Andreas1reif@bundeswehr.org</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1105151734"/>
                  </a:ext>
                </a:extLst>
              </a:tr>
              <a:tr h="190500">
                <a:tc>
                  <a:txBody>
                    <a:bodyPr/>
                    <a:lstStyle/>
                    <a:p>
                      <a:pPr algn="l" fontAlgn="t"/>
                      <a:r>
                        <a:rPr lang="fr-FR" sz="1100" u="none" strike="noStrike">
                          <a:effectLst/>
                        </a:rPr>
                        <a:t>David</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Ronnfeldt</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en-US" sz="1100" u="none" strike="noStrike">
                          <a:effectLst/>
                        </a:rPr>
                        <a:t>Australian Defence Simulation and Training Centre</a:t>
                      </a:r>
                      <a:endParaRPr lang="en-US"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david.ronnfeldt2@defence.gov.au</a:t>
                      </a:r>
                      <a:endParaRPr lang="fr-FR" sz="1100" b="0" i="0" u="none" strike="noStrike" dirty="0">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807525923"/>
                  </a:ext>
                </a:extLst>
              </a:tr>
              <a:tr h="190500">
                <a:tc>
                  <a:txBody>
                    <a:bodyPr/>
                    <a:lstStyle/>
                    <a:p>
                      <a:pPr algn="l" fontAlgn="t"/>
                      <a:r>
                        <a:rPr lang="fr-FR" sz="1100" u="none" strike="noStrike">
                          <a:effectLst/>
                        </a:rPr>
                        <a:t>Roy</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Scrudder</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ARL:UT, US Army</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roy.scrudder@arlut.utexas.edu</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3864476245"/>
                  </a:ext>
                </a:extLst>
              </a:tr>
              <a:tr h="190500">
                <a:tc>
                  <a:txBody>
                    <a:bodyPr/>
                    <a:lstStyle/>
                    <a:p>
                      <a:pPr algn="l" fontAlgn="t"/>
                      <a:r>
                        <a:rPr lang="fr-FR" sz="1100" u="none" strike="noStrike">
                          <a:effectLst/>
                        </a:rPr>
                        <a:t>Robert</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Siegfried</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aditerna GmbH</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robert.siegfried@aditerna.de</a:t>
                      </a:r>
                      <a:endParaRPr lang="fr-FR" sz="1100" b="0" i="0" u="none" strike="noStrike">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4273219008"/>
                  </a:ext>
                </a:extLst>
              </a:tr>
              <a:tr h="190500">
                <a:tc>
                  <a:txBody>
                    <a:bodyPr/>
                    <a:lstStyle/>
                    <a:p>
                      <a:pPr algn="l" fontAlgn="t"/>
                      <a:r>
                        <a:rPr lang="fr-FR" sz="1100" u="none" strike="noStrike">
                          <a:effectLst/>
                        </a:rPr>
                        <a:t>Simon</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Skinner</a:t>
                      </a:r>
                      <a:endParaRPr lang="fr-FR" sz="1100" b="0" i="0" u="none" strike="noStrike" dirty="0">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a:effectLst/>
                        </a:rPr>
                        <a:t>XPI Simulation Ltd; Thales UK</a:t>
                      </a:r>
                      <a:endParaRPr lang="fr-FR" sz="1100" b="0" i="0" u="none" strike="noStrike">
                        <a:solidFill>
                          <a:srgbClr val="2E3D47"/>
                        </a:solidFill>
                        <a:effectLst/>
                        <a:latin typeface="Calibri" panose="020F0502020204030204" pitchFamily="34" charset="0"/>
                      </a:endParaRPr>
                    </a:p>
                  </a:txBody>
                  <a:tcPr marL="0" marR="0" marT="0" marB="0"/>
                </a:tc>
                <a:tc>
                  <a:txBody>
                    <a:bodyPr/>
                    <a:lstStyle/>
                    <a:p>
                      <a:pPr algn="l" fontAlgn="t"/>
                      <a:r>
                        <a:rPr lang="fr-FR" sz="1100" u="none" strike="noStrike" dirty="0">
                          <a:effectLst/>
                        </a:rPr>
                        <a:t>simon.skinner@xpisimulation.com</a:t>
                      </a:r>
                      <a:endParaRPr lang="fr-FR" sz="1100" b="0" i="0" u="none" strike="noStrike" dirty="0">
                        <a:solidFill>
                          <a:srgbClr val="2E3D47"/>
                        </a:solidFill>
                        <a:effectLst/>
                        <a:latin typeface="Calibri" panose="020F0502020204030204" pitchFamily="34" charset="0"/>
                      </a:endParaRPr>
                    </a:p>
                  </a:txBody>
                  <a:tcPr marL="0" marR="0" marT="0" marB="0"/>
                </a:tc>
                <a:extLst>
                  <a:ext uri="{0D108BD9-81ED-4DB2-BD59-A6C34878D82A}">
                    <a16:rowId xmlns:a16="http://schemas.microsoft.com/office/drawing/2014/main" val="2647080809"/>
                  </a:ext>
                </a:extLst>
              </a:tr>
            </a:tbl>
          </a:graphicData>
        </a:graphic>
      </p:graphicFrame>
      <p:sp>
        <p:nvSpPr>
          <p:cNvPr id="7" name="Espace réservé du contenu 6"/>
          <p:cNvSpPr>
            <a:spLocks noGrp="1"/>
          </p:cNvSpPr>
          <p:nvPr>
            <p:ph idx="1"/>
          </p:nvPr>
        </p:nvSpPr>
        <p:spPr>
          <a:xfrm>
            <a:off x="457200" y="1295401"/>
            <a:ext cx="8229600" cy="4279538"/>
          </a:xfrm>
        </p:spPr>
        <p:txBody>
          <a:bodyPr/>
          <a:lstStyle/>
          <a:p>
            <a:r>
              <a:rPr lang="fr-FR" dirty="0" err="1"/>
              <a:t>Formal</a:t>
            </a:r>
            <a:r>
              <a:rPr lang="fr-FR" dirty="0"/>
              <a:t> </a:t>
            </a:r>
            <a:r>
              <a:rPr lang="fr-FR" dirty="0" err="1"/>
              <a:t>members</a:t>
            </a:r>
            <a:r>
              <a:rPr lang="fr-FR" dirty="0"/>
              <a:t> </a:t>
            </a:r>
            <a:r>
              <a:rPr lang="fr-FR" sz="1800" dirty="0"/>
              <a:t>(</a:t>
            </a:r>
            <a:r>
              <a:rPr lang="fr-FR" sz="1800" dirty="0" err="1"/>
              <a:t>current</a:t>
            </a:r>
            <a:r>
              <a:rPr lang="fr-FR" sz="1800" dirty="0"/>
              <a:t> SISO </a:t>
            </a:r>
            <a:r>
              <a:rPr lang="fr-FR" sz="1800" dirty="0" err="1"/>
              <a:t>membership</a:t>
            </a:r>
            <a:r>
              <a:rPr lang="fr-FR" sz="1800" dirty="0"/>
              <a:t>)</a:t>
            </a:r>
          </a:p>
          <a:p>
            <a:endParaRPr lang="fr-FR" sz="1800" dirty="0"/>
          </a:p>
          <a:p>
            <a:endParaRPr lang="fr-FR" dirty="0"/>
          </a:p>
          <a:p>
            <a:endParaRPr lang="fr-FR" dirty="0"/>
          </a:p>
          <a:p>
            <a:endParaRPr lang="fr-FR" dirty="0"/>
          </a:p>
          <a:p>
            <a:endParaRPr lang="fr-FR" dirty="0"/>
          </a:p>
          <a:p>
            <a:endParaRPr lang="fr-FR" dirty="0"/>
          </a:p>
          <a:p>
            <a:endParaRPr lang="fr-FR" dirty="0"/>
          </a:p>
          <a:p>
            <a:r>
              <a:rPr lang="fr-FR" dirty="0"/>
              <a:t>And </a:t>
            </a:r>
            <a:r>
              <a:rPr lang="fr-FR" dirty="0" err="1"/>
              <a:t>other</a:t>
            </a:r>
            <a:r>
              <a:rPr lang="fr-FR" dirty="0"/>
              <a:t> participants</a:t>
            </a:r>
          </a:p>
        </p:txBody>
      </p:sp>
    </p:spTree>
    <p:extLst>
      <p:ext uri="{BB962C8B-B14F-4D97-AF65-F5344CB8AC3E}">
        <p14:creationId xmlns:p14="http://schemas.microsoft.com/office/powerpoint/2010/main" val="422285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Grp="1" noChangeArrowheads="1"/>
          </p:cNvSpPr>
          <p:nvPr>
            <p:ph type="sldNum" sz="quarter" idx="10"/>
          </p:nvPr>
        </p:nvSpPr>
        <p:spPr>
          <a:ln/>
        </p:spPr>
        <p:txBody>
          <a:bodyPr/>
          <a:lstStyle/>
          <a:p>
            <a:pPr>
              <a:defRPr/>
            </a:pPr>
            <a:fld id="{D1DFC029-A95F-46C9-BD73-629909E226D4}" type="slidenum">
              <a:rPr lang="en-CA"/>
              <a:pPr>
                <a:defRPr/>
              </a:pPr>
              <a:t>26</a:t>
            </a:fld>
            <a:endParaRPr lang="en-CA"/>
          </a:p>
        </p:txBody>
      </p:sp>
      <p:sp>
        <p:nvSpPr>
          <p:cNvPr id="5" name="Rectangle 129"/>
          <p:cNvSpPr>
            <a:spLocks noGrp="1" noChangeArrowheads="1"/>
          </p:cNvSpPr>
          <p:nvPr>
            <p:ph type="ftr" sz="quarter" idx="11"/>
          </p:nvPr>
        </p:nvSpPr>
        <p:spPr>
          <a:ln/>
        </p:spPr>
        <p:txBody>
          <a:bodyPr/>
          <a:lstStyle/>
          <a:p>
            <a:r>
              <a:rPr lang="en-US"/>
              <a:t>SC24/WG8 </a:t>
            </a:r>
          </a:p>
        </p:txBody>
      </p:sp>
      <p:sp>
        <p:nvSpPr>
          <p:cNvPr id="237570" name="Rectangle 2"/>
          <p:cNvSpPr>
            <a:spLocks noGrp="1" noChangeArrowheads="1"/>
          </p:cNvSpPr>
          <p:nvPr>
            <p:ph type="title"/>
          </p:nvPr>
        </p:nvSpPr>
        <p:spPr/>
        <p:txBody>
          <a:bodyPr/>
          <a:lstStyle/>
          <a:p>
            <a:r>
              <a:rPr lang="en-US" noProof="0" dirty="0"/>
              <a:t>Conclusion</a:t>
            </a:r>
          </a:p>
        </p:txBody>
      </p:sp>
      <p:sp>
        <p:nvSpPr>
          <p:cNvPr id="237571" name="Rectangle 3"/>
          <p:cNvSpPr>
            <a:spLocks noGrp="1" noChangeArrowheads="1"/>
          </p:cNvSpPr>
          <p:nvPr>
            <p:ph type="body" idx="1"/>
          </p:nvPr>
        </p:nvSpPr>
        <p:spPr>
          <a:xfrm>
            <a:off x="457200" y="1600200"/>
            <a:ext cx="8229600" cy="4576763"/>
          </a:xfrm>
        </p:spPr>
        <p:txBody>
          <a:bodyPr/>
          <a:lstStyle/>
          <a:p>
            <a:r>
              <a:rPr lang="en-US" sz="3500" noProof="0" dirty="0"/>
              <a:t>Thank you for your attention !</a:t>
            </a:r>
          </a:p>
          <a:p>
            <a:r>
              <a:rPr lang="en-US" sz="3500" noProof="0" dirty="0"/>
              <a:t>Any questions ?</a:t>
            </a:r>
          </a:p>
        </p:txBody>
      </p:sp>
      <p:sp>
        <p:nvSpPr>
          <p:cNvPr id="2" name="Espace réservé de la date 1"/>
          <p:cNvSpPr>
            <a:spLocks noGrp="1"/>
          </p:cNvSpPr>
          <p:nvPr>
            <p:ph type="dt" sz="half" idx="2"/>
          </p:nvPr>
        </p:nvSpPr>
        <p:spPr/>
        <p:txBody>
          <a:bodyPr/>
          <a:lstStyle/>
          <a:p>
            <a:r>
              <a:rPr lang="fr-FR"/>
              <a:t>23 Aug 2016</a:t>
            </a:r>
            <a:endParaRPr lang="en-US" dirty="0"/>
          </a:p>
        </p:txBody>
      </p:sp>
      <p:sp>
        <p:nvSpPr>
          <p:cNvPr id="7" name="WordArt 105"/>
          <p:cNvSpPr>
            <a:spLocks noChangeArrowheads="1" noChangeShapeType="1" noTextEdit="1"/>
          </p:cNvSpPr>
          <p:nvPr/>
        </p:nvSpPr>
        <p:spPr bwMode="auto">
          <a:xfrm>
            <a:off x="5329646" y="5338355"/>
            <a:ext cx="3317148" cy="709476"/>
          </a:xfrm>
          <a:prstGeom prst="rect">
            <a:avLst/>
          </a:prstGeom>
        </p:spPr>
        <p:txBody>
          <a:bodyPr wrap="none" fromWordArt="1">
            <a:prstTxWarp prst="textSlantUp">
              <a:avLst>
                <a:gd name="adj" fmla="val 32056"/>
              </a:avLst>
            </a:prstTxWarp>
          </a:bodyPr>
          <a:lstStyle/>
          <a:p>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Please Join ! </a:t>
            </a:r>
          </a:p>
        </p:txBody>
      </p:sp>
      <p:pic>
        <p:nvPicPr>
          <p:cNvPr id="245762" name="Picture 2" descr="C:\Users\jlgougeat\Pictures\Symboles\Ques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3990" y="2551611"/>
            <a:ext cx="1259213" cy="186363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a:t>
            </a:r>
          </a:p>
        </p:txBody>
      </p:sp>
      <p:sp>
        <p:nvSpPr>
          <p:cNvPr id="3" name="Espace réservé du contenu 2"/>
          <p:cNvSpPr>
            <a:spLocks noGrp="1"/>
          </p:cNvSpPr>
          <p:nvPr>
            <p:ph idx="1"/>
          </p:nvPr>
        </p:nvSpPr>
        <p:spPr/>
        <p:txBody>
          <a:bodyPr/>
          <a:lstStyle/>
          <a:p>
            <a:pPr lvl="1"/>
            <a:r>
              <a:rPr lang="fr-FR" dirty="0"/>
              <a:t>Introduction</a:t>
            </a:r>
          </a:p>
          <a:p>
            <a:pPr lvl="1"/>
            <a:r>
              <a:rPr lang="fr-FR" dirty="0"/>
              <a:t>Background</a:t>
            </a:r>
          </a:p>
          <a:p>
            <a:pPr lvl="2"/>
            <a:r>
              <a:rPr lang="fr-FR" dirty="0" err="1"/>
              <a:t>Environment</a:t>
            </a:r>
            <a:r>
              <a:rPr lang="fr-FR" dirty="0"/>
              <a:t> </a:t>
            </a:r>
            <a:r>
              <a:rPr lang="fr-FR" dirty="0" err="1"/>
              <a:t>Requirements</a:t>
            </a:r>
            <a:r>
              <a:rPr lang="fr-FR" dirty="0"/>
              <a:t> in </a:t>
            </a:r>
            <a:r>
              <a:rPr lang="fr-FR" dirty="0" err="1"/>
              <a:t>Distributed</a:t>
            </a:r>
            <a:r>
              <a:rPr lang="fr-FR" dirty="0"/>
              <a:t> Simulation</a:t>
            </a:r>
          </a:p>
          <a:p>
            <a:pPr lvl="2"/>
            <a:r>
              <a:rPr lang="fr-FR" dirty="0" err="1"/>
              <a:t>Interoperability</a:t>
            </a:r>
            <a:r>
              <a:rPr lang="fr-FR" dirty="0"/>
              <a:t> and Standards</a:t>
            </a:r>
          </a:p>
          <a:p>
            <a:pPr lvl="2"/>
            <a:r>
              <a:rPr lang="fr-FR" dirty="0" err="1"/>
              <a:t>Database</a:t>
            </a:r>
            <a:r>
              <a:rPr lang="fr-FR" dirty="0"/>
              <a:t> </a:t>
            </a:r>
            <a:r>
              <a:rPr lang="fr-FR" dirty="0" err="1"/>
              <a:t>Creation</a:t>
            </a:r>
            <a:r>
              <a:rPr lang="fr-FR" dirty="0"/>
              <a:t> </a:t>
            </a:r>
            <a:r>
              <a:rPr lang="fr-FR" dirty="0" err="1"/>
              <a:t>Process</a:t>
            </a:r>
            <a:endParaRPr lang="fr-FR" dirty="0"/>
          </a:p>
          <a:p>
            <a:pPr lvl="1"/>
            <a:r>
              <a:rPr lang="fr-FR" dirty="0"/>
              <a:t>RIEDP PDG</a:t>
            </a:r>
          </a:p>
          <a:p>
            <a:pPr lvl="2"/>
            <a:r>
              <a:rPr lang="fr-FR" dirty="0"/>
              <a:t>Scope</a:t>
            </a:r>
          </a:p>
          <a:p>
            <a:pPr lvl="2"/>
            <a:r>
              <a:rPr lang="fr-FR" dirty="0" err="1"/>
              <a:t>Status</a:t>
            </a:r>
            <a:endParaRPr lang="fr-FR" dirty="0"/>
          </a:p>
          <a:p>
            <a:pPr lvl="2"/>
            <a:r>
              <a:rPr lang="fr-FR" dirty="0"/>
              <a:t>RIEDP &amp; SEDRIS</a:t>
            </a:r>
          </a:p>
          <a:p>
            <a:pPr lvl="1"/>
            <a:r>
              <a:rPr lang="fr-FR" dirty="0"/>
              <a:t>Conclusion</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2</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sp>
        <p:nvSpPr>
          <p:cNvPr id="7" name="ZoneTexte 6"/>
          <p:cNvSpPr txBox="1"/>
          <p:nvPr/>
        </p:nvSpPr>
        <p:spPr>
          <a:xfrm>
            <a:off x="3931956" y="5821363"/>
            <a:ext cx="4907244" cy="646331"/>
          </a:xfrm>
          <a:prstGeom prst="rect">
            <a:avLst/>
          </a:prstGeom>
          <a:noFill/>
        </p:spPr>
        <p:txBody>
          <a:bodyPr wrap="square" rtlCol="0">
            <a:spAutoFit/>
          </a:bodyPr>
          <a:lstStyle/>
          <a:p>
            <a:pPr algn="l"/>
            <a:r>
              <a:rPr lang="en-US" dirty="0"/>
              <a:t>RIEDP: Reuse and Interoperation of Environmental Data &amp; Processes</a:t>
            </a:r>
          </a:p>
          <a:p>
            <a:pPr algn="l"/>
            <a:r>
              <a:rPr lang="en-US" dirty="0"/>
              <a:t>PDG: Product Development Group (SISO Group in charge)</a:t>
            </a:r>
          </a:p>
          <a:p>
            <a:endParaRPr lang="fr-FR" dirty="0"/>
          </a:p>
        </p:txBody>
      </p:sp>
    </p:spTree>
    <p:extLst>
      <p:ext uri="{BB962C8B-B14F-4D97-AF65-F5344CB8AC3E}">
        <p14:creationId xmlns:p14="http://schemas.microsoft.com/office/powerpoint/2010/main" val="28720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500"/>
                                        <p:tgtEl>
                                          <p:spTgt spid="3">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up)">
                                      <p:cBhvr>
                                        <p:cTn id="31" dur="500"/>
                                        <p:tgtEl>
                                          <p:spTgt spid="3">
                                            <p:txEl>
                                              <p:pRg st="8" end="8"/>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up)">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err="1"/>
              <a:t>Sogitec</a:t>
            </a:r>
            <a:r>
              <a:rPr lang="en-US" noProof="0" dirty="0"/>
              <a:t> at a glance</a:t>
            </a:r>
          </a:p>
        </p:txBody>
      </p:sp>
      <p:sp>
        <p:nvSpPr>
          <p:cNvPr id="3" name="Espace réservé du contenu 2"/>
          <p:cNvSpPr>
            <a:spLocks noGrp="1"/>
          </p:cNvSpPr>
          <p:nvPr>
            <p:ph idx="1"/>
          </p:nvPr>
        </p:nvSpPr>
        <p:spPr>
          <a:xfrm>
            <a:off x="457200" y="1295400"/>
            <a:ext cx="8229600" cy="4988442"/>
          </a:xfrm>
        </p:spPr>
        <p:txBody>
          <a:bodyPr>
            <a:normAutofit lnSpcReduction="10000"/>
          </a:bodyPr>
          <a:lstStyle/>
          <a:p>
            <a:r>
              <a:rPr lang="en-US" noProof="0" dirty="0"/>
              <a:t>Simulators for Training</a:t>
            </a:r>
          </a:p>
          <a:p>
            <a:pPr lvl="1"/>
            <a:r>
              <a:rPr lang="en-US" noProof="0" dirty="0"/>
              <a:t>Mirage Family (F1, -5, D, -9, H, …)</a:t>
            </a:r>
          </a:p>
          <a:p>
            <a:pPr lvl="1"/>
            <a:r>
              <a:rPr lang="en-US" noProof="0" dirty="0" err="1"/>
              <a:t>Rafale</a:t>
            </a:r>
            <a:r>
              <a:rPr lang="en-US" noProof="0" dirty="0"/>
              <a:t> </a:t>
            </a:r>
            <a:r>
              <a:rPr lang="en-US" noProof="0" dirty="0" err="1"/>
              <a:t>Omnirole</a:t>
            </a:r>
            <a:r>
              <a:rPr lang="en-US" noProof="0" dirty="0"/>
              <a:t> A/C</a:t>
            </a:r>
          </a:p>
          <a:p>
            <a:pPr lvl="1"/>
            <a:r>
              <a:rPr lang="en-US" noProof="0" dirty="0" err="1"/>
              <a:t>Helico</a:t>
            </a:r>
            <a:r>
              <a:rPr lang="en-US" noProof="0" dirty="0"/>
              <a:t> (NH90, Dauphin, Cougar) </a:t>
            </a:r>
          </a:p>
          <a:p>
            <a:r>
              <a:rPr lang="en-US" noProof="0" dirty="0"/>
              <a:t>Users</a:t>
            </a:r>
          </a:p>
          <a:p>
            <a:pPr lvl="1"/>
            <a:r>
              <a:rPr lang="en-US" noProof="0" dirty="0"/>
              <a:t>France</a:t>
            </a:r>
          </a:p>
          <a:p>
            <a:pPr lvl="2"/>
            <a:r>
              <a:rPr lang="en-US" noProof="0" dirty="0"/>
              <a:t>FAF, Army Light Aviation, Navy</a:t>
            </a:r>
          </a:p>
          <a:p>
            <a:pPr lvl="1"/>
            <a:r>
              <a:rPr lang="en-US" noProof="0" dirty="0"/>
              <a:t>Foreign users</a:t>
            </a:r>
          </a:p>
          <a:p>
            <a:pPr lvl="2"/>
            <a:r>
              <a:rPr lang="en-US" noProof="0" dirty="0"/>
              <a:t>NATO</a:t>
            </a:r>
          </a:p>
          <a:p>
            <a:pPr lvl="2"/>
            <a:r>
              <a:rPr lang="en-US" noProof="0" dirty="0"/>
              <a:t>Middle East (Egypt, Qatar, UAE, …)</a:t>
            </a:r>
          </a:p>
          <a:p>
            <a:pPr lvl="2"/>
            <a:r>
              <a:rPr lang="en-US" noProof="0" dirty="0"/>
              <a:t>Taiwan</a:t>
            </a:r>
          </a:p>
          <a:p>
            <a:pPr lvl="2"/>
            <a:r>
              <a:rPr lang="en-US" noProof="0" dirty="0"/>
              <a:t>India</a:t>
            </a:r>
          </a:p>
          <a:p>
            <a:pPr lvl="2"/>
            <a:r>
              <a:rPr lang="en-US" noProof="0" dirty="0"/>
              <a:t>…</a:t>
            </a:r>
          </a:p>
          <a:p>
            <a:endParaRPr lang="en-US" noProof="0" dirty="0"/>
          </a:p>
        </p:txBody>
      </p:sp>
      <p:sp>
        <p:nvSpPr>
          <p:cNvPr id="7" name="Espace réservé du numéro de diapositive 6"/>
          <p:cNvSpPr>
            <a:spLocks noGrp="1"/>
          </p:cNvSpPr>
          <p:nvPr>
            <p:ph type="sldNum" sz="quarter" idx="10"/>
          </p:nvPr>
        </p:nvSpPr>
        <p:spPr/>
        <p:txBody>
          <a:bodyPr/>
          <a:lstStyle/>
          <a:p>
            <a:fld id="{A2F96EE8-32A2-4057-893E-DC9C58FDD6F1}" type="slidenum">
              <a:rPr lang="fr-FR" smtClean="0"/>
              <a:pPr/>
              <a:t>3</a:t>
            </a:fld>
            <a:endParaRPr lang="fr-FR"/>
          </a:p>
        </p:txBody>
      </p:sp>
      <p:sp>
        <p:nvSpPr>
          <p:cNvPr id="6" name="Espace réservé du pied de page 5"/>
          <p:cNvSpPr>
            <a:spLocks noGrp="1"/>
          </p:cNvSpPr>
          <p:nvPr>
            <p:ph type="ftr" sz="quarter" idx="11"/>
          </p:nvPr>
        </p:nvSpPr>
        <p:spPr/>
        <p:txBody>
          <a:bodyPr/>
          <a:lstStyle/>
          <a:p>
            <a:r>
              <a:rPr lang="en-US"/>
              <a:t>SC24/WG8 </a:t>
            </a:r>
            <a:endParaRPr lang="fr-FR"/>
          </a:p>
        </p:txBody>
      </p:sp>
      <p:sp>
        <p:nvSpPr>
          <p:cNvPr id="5" name="Espace réservé de la date 4"/>
          <p:cNvSpPr>
            <a:spLocks noGrp="1"/>
          </p:cNvSpPr>
          <p:nvPr>
            <p:ph type="dt" sz="half" idx="2"/>
          </p:nvPr>
        </p:nvSpPr>
        <p:spPr>
          <a:xfrm>
            <a:off x="7400925" y="6572250"/>
            <a:ext cx="1743075" cy="285750"/>
          </a:xfrm>
        </p:spPr>
        <p:txBody>
          <a:bodyPr/>
          <a:lstStyle/>
          <a:p>
            <a:r>
              <a:rPr lang="fr-FR"/>
              <a:t>23 Aug 2016</a:t>
            </a:r>
            <a:endParaRPr lang="en-US"/>
          </a:p>
        </p:txBody>
      </p:sp>
      <p:pic>
        <p:nvPicPr>
          <p:cNvPr id="9218" name="Picture 2" descr="C:\Users\jlgougeat\Pictures\Helico\Sherpa.bmp"/>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86" y="2441011"/>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19" name="Picture 3" descr="C:\Users\jlgougeat\Pictures\Helico\Dauphin.bmp"/>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t="26015" b="6332"/>
          <a:stretch/>
        </p:blipFill>
        <p:spPr bwMode="auto">
          <a:xfrm>
            <a:off x="7305685" y="1303304"/>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1" name="Picture 5" descr="C:\Users\jlgougeat\Pictures\CSR\BHN_3304.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5684" y="3593140"/>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3" name="Picture 7" descr="C:\Users\jlgougeat\Pictures\COGNAC\Vue Generale Simu -Va.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9698" y="2441012"/>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4" name="Picture 8" descr="C:\Users\jlgougeat\Pictures\CEC\Arrivée CEC_0001.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9698" y="3593139"/>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5" name="Picture 9" descr="C:\Users\jlgougeat\Pictures\CEC\PlaceAvant.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9698" y="1288883"/>
            <a:ext cx="1398321" cy="8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6" name="Picture 2" descr="C:\Users\jlgougeat\Documents\Mes ebooks\Autres Activités\ADIS\Séminaires\Séminaire IA 2014\Tutoriels_2014\JLI\Sogitec_MRTD_NH90_Tutoriels_Simu_JLIgarza.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487531" y="5261446"/>
            <a:ext cx="1625685" cy="108383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8" name="Picture 3" descr="C:\Users\jlgougeat\Documents\Mes ebooks\Autres Activités\ADIS\Séminaires\Séminaire IA 2014\Tutoriels_2014\JLI\Sogitec_MRTD_NH90_Tutoriels_Simu_JLIgarza_2.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90860" y="5264892"/>
            <a:ext cx="1625685" cy="108384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1" name="Picture 1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7370"/>
          <a:stretch/>
        </p:blipFill>
        <p:spPr bwMode="auto">
          <a:xfrm>
            <a:off x="6286412" y="4901713"/>
            <a:ext cx="963854" cy="1352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22" name="Picture 2" descr="C:\Users\jlgougeat\Pictures\Helico\NH90\Vecteur\NH90.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16144" b="34523"/>
          <a:stretch/>
        </p:blipFill>
        <p:spPr bwMode="auto">
          <a:xfrm>
            <a:off x="4730587" y="2545800"/>
            <a:ext cx="641444" cy="375641"/>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Sogh0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301894" y="614363"/>
            <a:ext cx="1544637"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rotWithShape="1">
          <a:blip r:embed="rId13" cstate="print">
            <a:extLst>
              <a:ext uri="{28A0092B-C50C-407E-A947-70E740481C1C}">
                <a14:useLocalDpi xmlns:a14="http://schemas.microsoft.com/office/drawing/2010/main" val="0"/>
              </a:ext>
            </a:extLst>
          </a:blip>
          <a:srcRect t="32502" b="16066"/>
          <a:stretch/>
        </p:blipFill>
        <p:spPr>
          <a:xfrm>
            <a:off x="4841940" y="1513508"/>
            <a:ext cx="665864" cy="256855"/>
          </a:xfrm>
          <a:prstGeom prst="rect">
            <a:avLst/>
          </a:prstGeom>
        </p:spPr>
      </p:pic>
      <p:pic>
        <p:nvPicPr>
          <p:cNvPr id="11" name="Imag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30256" y="2121143"/>
            <a:ext cx="716090" cy="333221"/>
          </a:xfrm>
          <a:prstGeom prst="rect">
            <a:avLst/>
          </a:prstGeom>
        </p:spPr>
      </p:pic>
      <p:pic>
        <p:nvPicPr>
          <p:cNvPr id="12" name="Image 11"/>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281631" y="1688225"/>
            <a:ext cx="604293" cy="280519"/>
          </a:xfrm>
          <a:prstGeom prst="rect">
            <a:avLst/>
          </a:prstGeom>
        </p:spPr>
      </p:pic>
      <p:pic>
        <p:nvPicPr>
          <p:cNvPr id="13" name="Imag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54011" y="2022872"/>
            <a:ext cx="639343" cy="484074"/>
          </a:xfrm>
          <a:prstGeom prst="rect">
            <a:avLst/>
          </a:prstGeom>
        </p:spPr>
      </p:pic>
      <p:pic>
        <p:nvPicPr>
          <p:cNvPr id="14" name="Image 13"/>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23796" b="18486"/>
          <a:stretch/>
        </p:blipFill>
        <p:spPr>
          <a:xfrm>
            <a:off x="4035443" y="1338609"/>
            <a:ext cx="800100" cy="346357"/>
          </a:xfrm>
          <a:prstGeom prst="rect">
            <a:avLst/>
          </a:prstGeom>
        </p:spPr>
      </p:pic>
      <p:pic>
        <p:nvPicPr>
          <p:cNvPr id="15" name="Image 14"/>
          <p:cNvPicPr>
            <a:picLocks noChangeAspect="1"/>
          </p:cNvPicPr>
          <p:nvPr/>
        </p:nvPicPr>
        <p:blipFill rotWithShape="1">
          <a:blip r:embed="rId18" cstate="print">
            <a:clrChange>
              <a:clrFrom>
                <a:srgbClr val="A4B5C9"/>
              </a:clrFrom>
              <a:clrTo>
                <a:srgbClr val="A4B5C9">
                  <a:alpha val="0"/>
                </a:srgbClr>
              </a:clrTo>
            </a:clrChange>
            <a:extLst>
              <a:ext uri="{28A0092B-C50C-407E-A947-70E740481C1C}">
                <a14:useLocalDpi xmlns:a14="http://schemas.microsoft.com/office/drawing/2010/main" val="0"/>
              </a:ext>
            </a:extLst>
          </a:blip>
          <a:srcRect t="15679" b="11583"/>
          <a:stretch/>
        </p:blipFill>
        <p:spPr>
          <a:xfrm>
            <a:off x="4129279" y="2606736"/>
            <a:ext cx="517067" cy="253771"/>
          </a:xfrm>
          <a:prstGeom prst="rect">
            <a:avLst/>
          </a:prstGeom>
        </p:spPr>
      </p:pic>
    </p:spTree>
    <p:extLst>
      <p:ext uri="{BB962C8B-B14F-4D97-AF65-F5344CB8AC3E}">
        <p14:creationId xmlns:p14="http://schemas.microsoft.com/office/powerpoint/2010/main" val="1389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500"/>
                                        <p:tgtEl>
                                          <p:spTgt spid="3">
                                            <p:txEl>
                                              <p:pRg st="4" end="4"/>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wipe(left)">
                                      <p:cBhvr>
                                        <p:cTn id="51" dur="500"/>
                                        <p:tgtEl>
                                          <p:spTgt spid="3">
                                            <p:txEl>
                                              <p:pRg st="7" end="7"/>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500"/>
                                        <p:tgtEl>
                                          <p:spTgt spid="3">
                                            <p:txEl>
                                              <p:pRg st="8" end="8"/>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wipe(left)">
                                      <p:cBhvr>
                                        <p:cTn id="60" dur="500"/>
                                        <p:tgtEl>
                                          <p:spTgt spid="3">
                                            <p:txEl>
                                              <p:pRg st="10" end="10"/>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wipe(left)">
                                      <p:cBhvr>
                                        <p:cTn id="63" dur="500"/>
                                        <p:tgtEl>
                                          <p:spTgt spid="3">
                                            <p:txEl>
                                              <p:pRg st="11" end="11"/>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wipe(left)">
                                      <p:cBhvr>
                                        <p:cTn id="66" dur="500"/>
                                        <p:tgtEl>
                                          <p:spTgt spid="3">
                                            <p:txEl>
                                              <p:pRg st="12" end="12"/>
                                            </p:txEl>
                                          </p:spTgt>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9225"/>
                                        </p:tgtEl>
                                        <p:attrNameLst>
                                          <p:attrName>style.visibility</p:attrName>
                                        </p:attrNameLst>
                                      </p:cBhvr>
                                      <p:to>
                                        <p:strVal val="visible"/>
                                      </p:to>
                                    </p:set>
                                    <p:animEffect transition="in" filter="randombar(horizontal)">
                                      <p:cBhvr>
                                        <p:cTn id="70" dur="500"/>
                                        <p:tgtEl>
                                          <p:spTgt spid="9225"/>
                                        </p:tgtEl>
                                      </p:cBhvr>
                                    </p:animEffect>
                                  </p:childTnLst>
                                </p:cTn>
                              </p:par>
                              <p:par>
                                <p:cTn id="71" presetID="14" presetClass="entr" presetSubtype="10" fill="hold" nodeType="withEffect">
                                  <p:stCondLst>
                                    <p:cond delay="0"/>
                                  </p:stCondLst>
                                  <p:childTnLst>
                                    <p:set>
                                      <p:cBhvr>
                                        <p:cTn id="72" dur="1" fill="hold">
                                          <p:stCondLst>
                                            <p:cond delay="0"/>
                                          </p:stCondLst>
                                        </p:cTn>
                                        <p:tgtEl>
                                          <p:spTgt spid="9219"/>
                                        </p:tgtEl>
                                        <p:attrNameLst>
                                          <p:attrName>style.visibility</p:attrName>
                                        </p:attrNameLst>
                                      </p:cBhvr>
                                      <p:to>
                                        <p:strVal val="visible"/>
                                      </p:to>
                                    </p:set>
                                    <p:animEffect transition="in" filter="randombar(horizontal)">
                                      <p:cBhvr>
                                        <p:cTn id="73" dur="500"/>
                                        <p:tgtEl>
                                          <p:spTgt spid="9219"/>
                                        </p:tgtEl>
                                      </p:cBhvr>
                                    </p:animEffect>
                                  </p:childTnLst>
                                </p:cTn>
                              </p:par>
                              <p:par>
                                <p:cTn id="74" presetID="14" presetClass="entr" presetSubtype="10" fill="hold" nodeType="withEffect">
                                  <p:stCondLst>
                                    <p:cond delay="0"/>
                                  </p:stCondLst>
                                  <p:childTnLst>
                                    <p:set>
                                      <p:cBhvr>
                                        <p:cTn id="75" dur="1" fill="hold">
                                          <p:stCondLst>
                                            <p:cond delay="0"/>
                                          </p:stCondLst>
                                        </p:cTn>
                                        <p:tgtEl>
                                          <p:spTgt spid="9223"/>
                                        </p:tgtEl>
                                        <p:attrNameLst>
                                          <p:attrName>style.visibility</p:attrName>
                                        </p:attrNameLst>
                                      </p:cBhvr>
                                      <p:to>
                                        <p:strVal val="visible"/>
                                      </p:to>
                                    </p:set>
                                    <p:animEffect transition="in" filter="randombar(horizontal)">
                                      <p:cBhvr>
                                        <p:cTn id="76" dur="500"/>
                                        <p:tgtEl>
                                          <p:spTgt spid="9223"/>
                                        </p:tgtEl>
                                      </p:cBhvr>
                                    </p:animEffect>
                                  </p:childTnLst>
                                </p:cTn>
                              </p:par>
                              <p:par>
                                <p:cTn id="77" presetID="14" presetClass="entr" presetSubtype="10" fill="hold" nodeType="withEffect">
                                  <p:stCondLst>
                                    <p:cond delay="0"/>
                                  </p:stCondLst>
                                  <p:childTnLst>
                                    <p:set>
                                      <p:cBhvr>
                                        <p:cTn id="78" dur="1" fill="hold">
                                          <p:stCondLst>
                                            <p:cond delay="0"/>
                                          </p:stCondLst>
                                        </p:cTn>
                                        <p:tgtEl>
                                          <p:spTgt spid="9218"/>
                                        </p:tgtEl>
                                        <p:attrNameLst>
                                          <p:attrName>style.visibility</p:attrName>
                                        </p:attrNameLst>
                                      </p:cBhvr>
                                      <p:to>
                                        <p:strVal val="visible"/>
                                      </p:to>
                                    </p:set>
                                    <p:animEffect transition="in" filter="randombar(horizontal)">
                                      <p:cBhvr>
                                        <p:cTn id="79" dur="500"/>
                                        <p:tgtEl>
                                          <p:spTgt spid="9218"/>
                                        </p:tgtEl>
                                      </p:cBhvr>
                                    </p:animEffect>
                                  </p:childTnLst>
                                </p:cTn>
                              </p:par>
                              <p:par>
                                <p:cTn id="80" presetID="14" presetClass="entr" presetSubtype="10" fill="hold" nodeType="withEffect">
                                  <p:stCondLst>
                                    <p:cond delay="0"/>
                                  </p:stCondLst>
                                  <p:childTnLst>
                                    <p:set>
                                      <p:cBhvr>
                                        <p:cTn id="81" dur="1" fill="hold">
                                          <p:stCondLst>
                                            <p:cond delay="0"/>
                                          </p:stCondLst>
                                        </p:cTn>
                                        <p:tgtEl>
                                          <p:spTgt spid="9224"/>
                                        </p:tgtEl>
                                        <p:attrNameLst>
                                          <p:attrName>style.visibility</p:attrName>
                                        </p:attrNameLst>
                                      </p:cBhvr>
                                      <p:to>
                                        <p:strVal val="visible"/>
                                      </p:to>
                                    </p:set>
                                    <p:animEffect transition="in" filter="randombar(horizontal)">
                                      <p:cBhvr>
                                        <p:cTn id="82" dur="500"/>
                                        <p:tgtEl>
                                          <p:spTgt spid="9224"/>
                                        </p:tgtEl>
                                      </p:cBhvr>
                                    </p:animEffect>
                                  </p:childTnLst>
                                </p:cTn>
                              </p:par>
                              <p:par>
                                <p:cTn id="83" presetID="14" presetClass="entr" presetSubtype="10" fill="hold" nodeType="withEffect">
                                  <p:stCondLst>
                                    <p:cond delay="0"/>
                                  </p:stCondLst>
                                  <p:childTnLst>
                                    <p:set>
                                      <p:cBhvr>
                                        <p:cTn id="84" dur="1" fill="hold">
                                          <p:stCondLst>
                                            <p:cond delay="0"/>
                                          </p:stCondLst>
                                        </p:cTn>
                                        <p:tgtEl>
                                          <p:spTgt spid="9221"/>
                                        </p:tgtEl>
                                        <p:attrNameLst>
                                          <p:attrName>style.visibility</p:attrName>
                                        </p:attrNameLst>
                                      </p:cBhvr>
                                      <p:to>
                                        <p:strVal val="visible"/>
                                      </p:to>
                                    </p:set>
                                    <p:animEffect transition="in" filter="randombar(horizontal)">
                                      <p:cBhvr>
                                        <p:cTn id="85" dur="500"/>
                                        <p:tgtEl>
                                          <p:spTgt spid="9221"/>
                                        </p:tgtEl>
                                      </p:cBhvr>
                                    </p:animEffect>
                                  </p:childTnLst>
                                </p:cTn>
                              </p:par>
                              <p:par>
                                <p:cTn id="86" presetID="14" presetClass="entr" presetSubtype="10" fill="hold"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randombar(horizontal)">
                                      <p:cBhvr>
                                        <p:cTn id="88" dur="500"/>
                                        <p:tgtEl>
                                          <p:spTgt spid="16"/>
                                        </p:tgtEl>
                                      </p:cBhvr>
                                    </p:animEffect>
                                  </p:childTnLst>
                                </p:cTn>
                              </p:par>
                              <p:par>
                                <p:cTn id="89" presetID="14" presetClass="entr" presetSubtype="1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randombar(horizontal)">
                                      <p:cBhvr>
                                        <p:cTn id="91" dur="500"/>
                                        <p:tgtEl>
                                          <p:spTgt spid="21"/>
                                        </p:tgtEl>
                                      </p:cBhvr>
                                    </p:animEffect>
                                  </p:childTnLst>
                                </p:cTn>
                              </p:par>
                              <p:par>
                                <p:cTn id="92" presetID="14" presetClass="entr" presetSubtype="10" fill="hold"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randombar(horizontal)">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817" y="1461886"/>
            <a:ext cx="8397428" cy="4723553"/>
          </a:xfrm>
          <a:prstGeom prst="rect">
            <a:avLst/>
          </a:prstGeom>
          <a:ln>
            <a:noFill/>
          </a:ln>
          <a:effectLst>
            <a:softEdge rad="112500"/>
          </a:effectLst>
        </p:spPr>
      </p:pic>
      <p:pic>
        <p:nvPicPr>
          <p:cNvPr id="14" name="Picture 17" descr="D:\Utilisateurs\jlgougeat\Pictures\APOGEE\MIDI-entreToulon-et-Marseille5-26mars16h00-80k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531" y="1483662"/>
            <a:ext cx="8320000" cy="468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noProof="0" dirty="0"/>
              <a:t>Environment Requirements for an Aircraft Simulator</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4</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12"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02377" y="1334505"/>
            <a:ext cx="8168309" cy="49783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 name="Picture 5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60" y="1234213"/>
            <a:ext cx="3695700" cy="245745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5816" y="2719104"/>
            <a:ext cx="3578422" cy="220911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652120" y="4341549"/>
            <a:ext cx="3233125" cy="209919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WordArt 8"/>
          <p:cNvSpPr>
            <a:spLocks noChangeArrowheads="1" noChangeShapeType="1" noTextEdit="1"/>
          </p:cNvSpPr>
          <p:nvPr/>
        </p:nvSpPr>
        <p:spPr bwMode="auto">
          <a:xfrm>
            <a:off x="4881966" y="1461886"/>
            <a:ext cx="3888720" cy="972394"/>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fr-FR" sz="3600" kern="10" dirty="0">
              <a:ln w="9525">
                <a:round/>
                <a:headEnd/>
                <a:tailEnd/>
              </a:ln>
              <a:gradFill rotWithShape="0">
                <a:gsLst>
                  <a:gs pos="0">
                    <a:srgbClr val="FFE701"/>
                  </a:gs>
                  <a:gs pos="100000">
                    <a:srgbClr val="FE3E02"/>
                  </a:gs>
                </a:gsLst>
                <a:lin ang="5400000" scaled="1"/>
              </a:gradFill>
              <a:latin typeface="Impact"/>
            </a:endParaRPr>
          </a:p>
          <a:p>
            <a:pPr algn="ctr"/>
            <a:r>
              <a:rPr lang="fr-FR" sz="3600" kern="10" dirty="0" err="1">
                <a:ln w="9525">
                  <a:round/>
                  <a:headEnd/>
                  <a:tailEnd/>
                </a:ln>
                <a:gradFill rotWithShape="0">
                  <a:gsLst>
                    <a:gs pos="0">
                      <a:srgbClr val="FFE701"/>
                    </a:gs>
                    <a:gs pos="100000">
                      <a:srgbClr val="FE3E02"/>
                    </a:gs>
                  </a:gsLst>
                  <a:lin ang="5400000" scaled="1"/>
                </a:gradFill>
                <a:latin typeface="Impact"/>
              </a:rPr>
              <a:t>Diversity</a:t>
            </a:r>
            <a:r>
              <a:rPr lang="fr-FR" sz="3600" kern="10" dirty="0">
                <a:ln w="9525">
                  <a:round/>
                  <a:headEnd/>
                  <a:tailEnd/>
                </a:ln>
                <a:gradFill rotWithShape="0">
                  <a:gsLst>
                    <a:gs pos="0">
                      <a:srgbClr val="FFE701"/>
                    </a:gs>
                    <a:gs pos="100000">
                      <a:srgbClr val="FE3E02"/>
                    </a:gs>
                  </a:gsLst>
                  <a:lin ang="5400000" scaled="1"/>
                </a:gradFill>
                <a:latin typeface="Impact"/>
              </a:rPr>
              <a:t> of Terrain natures</a:t>
            </a:r>
          </a:p>
        </p:txBody>
      </p:sp>
      <p:sp>
        <p:nvSpPr>
          <p:cNvPr id="16" name="WordArt 8"/>
          <p:cNvSpPr>
            <a:spLocks noChangeArrowheads="1" noChangeShapeType="1" noTextEdit="1"/>
          </p:cNvSpPr>
          <p:nvPr/>
        </p:nvSpPr>
        <p:spPr bwMode="auto">
          <a:xfrm>
            <a:off x="4307260" y="2434279"/>
            <a:ext cx="4539271" cy="1751950"/>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fr-FR" sz="3600" kern="10" dirty="0">
              <a:ln w="9525">
                <a:round/>
                <a:headEnd/>
                <a:tailEnd/>
              </a:ln>
              <a:gradFill rotWithShape="0">
                <a:gsLst>
                  <a:gs pos="0">
                    <a:srgbClr val="FFE701"/>
                  </a:gs>
                  <a:gs pos="100000">
                    <a:srgbClr val="FE3E02"/>
                  </a:gs>
                </a:gsLst>
                <a:lin ang="5400000" scaled="1"/>
              </a:gradFill>
              <a:latin typeface="Impact"/>
            </a:endParaRPr>
          </a:p>
          <a:p>
            <a:pPr algn="ctr"/>
            <a:r>
              <a:rPr lang="fr-FR" sz="3600" kern="10" dirty="0" err="1">
                <a:ln w="9525">
                  <a:round/>
                  <a:headEnd/>
                  <a:tailEnd/>
                </a:ln>
                <a:gradFill rotWithShape="0">
                  <a:gsLst>
                    <a:gs pos="0">
                      <a:srgbClr val="FFE701"/>
                    </a:gs>
                    <a:gs pos="100000">
                      <a:srgbClr val="FE3E02"/>
                    </a:gs>
                  </a:gsLst>
                  <a:lin ang="5400000" scaled="1"/>
                </a:gradFill>
                <a:latin typeface="Impact"/>
              </a:rPr>
              <a:t>Diversity</a:t>
            </a:r>
            <a:r>
              <a:rPr lang="fr-FR" sz="3600" kern="10" dirty="0">
                <a:ln w="9525">
                  <a:round/>
                  <a:headEnd/>
                  <a:tailEnd/>
                </a:ln>
                <a:gradFill rotWithShape="0">
                  <a:gsLst>
                    <a:gs pos="0">
                      <a:srgbClr val="FFE701"/>
                    </a:gs>
                    <a:gs pos="100000">
                      <a:srgbClr val="FE3E02"/>
                    </a:gs>
                  </a:gsLst>
                  <a:lin ang="5400000" scaled="1"/>
                </a:gradFill>
                <a:latin typeface="Impact"/>
              </a:rPr>
              <a:t> of Target</a:t>
            </a:r>
          </a:p>
          <a:p>
            <a:pPr algn="ctr"/>
            <a:r>
              <a:rPr lang="fr-FR" sz="3600" kern="10" dirty="0">
                <a:ln w="9525">
                  <a:round/>
                  <a:headEnd/>
                  <a:tailEnd/>
                </a:ln>
                <a:gradFill rotWithShape="0">
                  <a:gsLst>
                    <a:gs pos="0">
                      <a:srgbClr val="FFE701"/>
                    </a:gs>
                    <a:gs pos="100000">
                      <a:srgbClr val="FE3E02"/>
                    </a:gs>
                  </a:gsLst>
                  <a:lin ang="5400000" scaled="1"/>
                </a:gradFill>
                <a:latin typeface="Impact"/>
              </a:rPr>
              <a:t>Applications</a:t>
            </a:r>
          </a:p>
          <a:p>
            <a:pPr algn="ctr"/>
            <a:endParaRPr lang="fr-FR" sz="3600" kern="10" dirty="0">
              <a:ln w="9525">
                <a:round/>
                <a:headEnd/>
                <a:tailEnd/>
              </a:ln>
              <a:gradFill rotWithShape="0">
                <a:gsLst>
                  <a:gs pos="0">
                    <a:srgbClr val="FFE701"/>
                  </a:gs>
                  <a:gs pos="100000">
                    <a:srgbClr val="FE3E02"/>
                  </a:gs>
                </a:gsLst>
                <a:lin ang="5400000" scaled="1"/>
              </a:gradFill>
              <a:latin typeface="Impact"/>
            </a:endParaRPr>
          </a:p>
          <a:p>
            <a:pPr algn="ctr"/>
            <a:r>
              <a:rPr lang="fr-FR" sz="3600" kern="10" dirty="0">
                <a:ln w="9525">
                  <a:round/>
                  <a:headEnd/>
                  <a:tailEnd/>
                </a:ln>
                <a:gradFill rotWithShape="0">
                  <a:gsLst>
                    <a:gs pos="0">
                      <a:srgbClr val="FFE701"/>
                    </a:gs>
                    <a:gs pos="100000">
                      <a:srgbClr val="FE3E02"/>
                    </a:gs>
                  </a:gsLst>
                  <a:lin ang="5400000" scaled="1"/>
                </a:gradFill>
                <a:latin typeface="Impact"/>
              </a:rPr>
              <a:t>(Visual, </a:t>
            </a:r>
            <a:r>
              <a:rPr lang="fr-FR" sz="3600" kern="10" dirty="0" err="1">
                <a:ln w="9525">
                  <a:round/>
                  <a:headEnd/>
                  <a:tailEnd/>
                </a:ln>
                <a:gradFill rotWithShape="0">
                  <a:gsLst>
                    <a:gs pos="0">
                      <a:srgbClr val="FFE701"/>
                    </a:gs>
                    <a:gs pos="100000">
                      <a:srgbClr val="FE3E02"/>
                    </a:gs>
                  </a:gsLst>
                  <a:lin ang="5400000" scaled="1"/>
                </a:gradFill>
                <a:latin typeface="Impact"/>
              </a:rPr>
              <a:t>Sensors</a:t>
            </a:r>
            <a:r>
              <a:rPr lang="fr-FR" sz="3600" kern="10" dirty="0">
                <a:ln w="9525">
                  <a:round/>
                  <a:headEnd/>
                  <a:tailEnd/>
                </a:ln>
                <a:gradFill rotWithShape="0">
                  <a:gsLst>
                    <a:gs pos="0">
                      <a:srgbClr val="FFE701"/>
                    </a:gs>
                    <a:gs pos="100000">
                      <a:srgbClr val="FE3E02"/>
                    </a:gs>
                  </a:gsLst>
                  <a:lin ang="5400000" scaled="1"/>
                </a:gradFill>
                <a:latin typeface="Impact"/>
              </a:rPr>
              <a:t>, IOS, CGF, …)</a:t>
            </a:r>
          </a:p>
        </p:txBody>
      </p:sp>
    </p:spTree>
    <p:extLst>
      <p:ext uri="{BB962C8B-B14F-4D97-AF65-F5344CB8AC3E}">
        <p14:creationId xmlns:p14="http://schemas.microsoft.com/office/powerpoint/2010/main" val="19175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5" presetClass="entr" presetSubtype="1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checkerboard(across)">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21" presetClass="entr" presetSubtype="3"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3)">
                                      <p:cBhvr>
                                        <p:cTn id="24" dur="1000"/>
                                        <p:tgtEl>
                                          <p:spTgt spid="9"/>
                                        </p:tgtEl>
                                      </p:cBhvr>
                                    </p:animEffect>
                                  </p:childTnLst>
                                </p:cTn>
                              </p:par>
                              <p:par>
                                <p:cTn id="25" presetID="21" presetClass="entr" presetSubtype="3"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1000"/>
                                        <p:tgtEl>
                                          <p:spTgt spid="10"/>
                                        </p:tgtEl>
                                      </p:cBhvr>
                                    </p:animEffect>
                                  </p:childTnLst>
                                </p:cTn>
                              </p:par>
                              <p:par>
                                <p:cTn id="28" presetID="21" presetClass="entr" presetSubtype="3"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3)">
                                      <p:cBhvr>
                                        <p:cTn id="30" dur="1000"/>
                                        <p:tgtEl>
                                          <p:spTgt spid="11"/>
                                        </p:tgtEl>
                                      </p:cBhvr>
                                    </p:animEffect>
                                  </p:childTnLst>
                                </p:cTn>
                              </p:par>
                            </p:childTnLst>
                          </p:cTn>
                        </p:par>
                        <p:par>
                          <p:cTn id="31" fill="hold">
                            <p:stCondLst>
                              <p:cond delay="1000"/>
                            </p:stCondLst>
                            <p:childTnLst>
                              <p:par>
                                <p:cTn id="32" presetID="5" presetClass="entr" presetSubtype="1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639" y="1326566"/>
            <a:ext cx="4997348" cy="4997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noProof="0" dirty="0"/>
              <a:t>Typical Terrain Requirements (e.g. France NH90 FFS)</a:t>
            </a:r>
          </a:p>
        </p:txBody>
      </p:sp>
      <p:sp>
        <p:nvSpPr>
          <p:cNvPr id="4" name="Espace réservé du numéro de diapositive 3"/>
          <p:cNvSpPr>
            <a:spLocks noGrp="1"/>
          </p:cNvSpPr>
          <p:nvPr>
            <p:ph type="sldNum" sz="quarter" idx="10"/>
          </p:nvPr>
        </p:nvSpPr>
        <p:spPr/>
        <p:txBody>
          <a:bodyPr/>
          <a:lstStyle/>
          <a:p>
            <a:pPr>
              <a:defRPr/>
            </a:pPr>
            <a:fld id="{A2F96EE8-32A2-4057-893E-DC9C58FDD6F1}" type="slidenum">
              <a:rPr lang="fr-FR" smtClean="0"/>
              <a:pPr>
                <a:defRPr/>
              </a:pPr>
              <a:t>5</a:t>
            </a:fld>
            <a:endParaRPr lang="fr-FR"/>
          </a:p>
        </p:txBody>
      </p:sp>
      <p:sp>
        <p:nvSpPr>
          <p:cNvPr id="5" name="Espace réservé du pied de page 4"/>
          <p:cNvSpPr>
            <a:spLocks noGrp="1"/>
          </p:cNvSpPr>
          <p:nvPr>
            <p:ph type="ftr" sz="quarter" idx="11"/>
          </p:nvPr>
        </p:nvSpPr>
        <p:spPr/>
        <p:txBody>
          <a:bodyPr/>
          <a:lstStyle/>
          <a:p>
            <a:pPr>
              <a:defRPr/>
            </a:pPr>
            <a:r>
              <a:rPr lang="en-US"/>
              <a:t>SC24/WG8 </a:t>
            </a:r>
            <a:endParaRPr lang="fr-FR"/>
          </a:p>
        </p:txBody>
      </p:sp>
      <p:sp>
        <p:nvSpPr>
          <p:cNvPr id="6" name="Espace réservé de la date 5"/>
          <p:cNvSpPr>
            <a:spLocks noGrp="1"/>
          </p:cNvSpPr>
          <p:nvPr>
            <p:ph type="dt" sz="half" idx="4294967295"/>
          </p:nvPr>
        </p:nvSpPr>
        <p:spPr>
          <a:xfrm>
            <a:off x="8100646" y="6596066"/>
            <a:ext cx="908538" cy="261937"/>
          </a:xfrm>
          <a:prstGeom prst="rect">
            <a:avLst/>
          </a:prstGeom>
        </p:spPr>
        <p:txBody>
          <a:bodyPr/>
          <a:lstStyle/>
          <a:p>
            <a:pPr>
              <a:defRPr/>
            </a:pPr>
            <a:r>
              <a:rPr lang="fr-FR"/>
              <a:t>23 Aug 2016</a:t>
            </a:r>
            <a:endParaRPr lang="en-US"/>
          </a:p>
        </p:txBody>
      </p:sp>
      <p:sp>
        <p:nvSpPr>
          <p:cNvPr id="3" name="Rectangle 2"/>
          <p:cNvSpPr/>
          <p:nvPr/>
        </p:nvSpPr>
        <p:spPr>
          <a:xfrm rot="20902494">
            <a:off x="5109952" y="2730164"/>
            <a:ext cx="3894015" cy="2985433"/>
          </a:xfrm>
          <a:prstGeom prst="rect">
            <a:avLst/>
          </a:prstGeom>
          <a:noFill/>
        </p:spPr>
        <p:txBody>
          <a:bodyPr wrap="none" lIns="91440" tIns="45720" rIns="91440" bIns="45720">
            <a:spAutoFit/>
          </a:bodyPr>
          <a:lstStyle/>
          <a:p>
            <a:pPr marL="457200" indent="-457200" algn="l">
              <a:buFont typeface="Arial" panose="020B0604020202020204" pitchFamily="34" charset="0"/>
              <a:buChar char="•"/>
            </a:pPr>
            <a:r>
              <a:rPr lang="fr-FR" sz="2800" b="1" dirty="0">
                <a:ln w="1905"/>
                <a:solidFill>
                  <a:srgbClr val="FFC000"/>
                </a:solidFill>
                <a:effectLst>
                  <a:innerShdw blurRad="69850" dist="43180" dir="5400000">
                    <a:srgbClr val="000000">
                      <a:alpha val="65000"/>
                    </a:srgbClr>
                  </a:innerShdw>
                </a:effectLst>
              </a:rPr>
              <a:t>Large </a:t>
            </a:r>
            <a:r>
              <a:rPr lang="fr-FR" sz="2800" b="1" dirty="0" err="1">
                <a:ln w="1905"/>
                <a:solidFill>
                  <a:srgbClr val="FFC000"/>
                </a:solidFill>
                <a:effectLst>
                  <a:innerShdw blurRad="69850" dist="43180" dir="5400000">
                    <a:srgbClr val="000000">
                      <a:alpha val="65000"/>
                    </a:srgbClr>
                  </a:innerShdw>
                </a:effectLst>
              </a:rPr>
              <a:t>Database</a:t>
            </a:r>
            <a:endParaRPr lang="fr-FR" sz="2800" b="1" dirty="0">
              <a:ln w="1905"/>
              <a:solidFill>
                <a:srgbClr val="FFC000"/>
              </a:solidFill>
              <a:effectLst>
                <a:innerShdw blurRad="69850" dist="43180" dir="5400000">
                  <a:srgbClr val="000000">
                    <a:alpha val="65000"/>
                  </a:srgbClr>
                </a:innerShdw>
              </a:effectLst>
            </a:endParaRPr>
          </a:p>
          <a:p>
            <a:pPr marL="800100" lvl="1" indent="-342900" algn="l">
              <a:buFont typeface="Arial" panose="020B0604020202020204" pitchFamily="34" charset="0"/>
              <a:buChar char="•"/>
            </a:pPr>
            <a:r>
              <a:rPr lang="fr-FR" sz="2000" b="1" dirty="0">
                <a:ln w="1905"/>
                <a:solidFill>
                  <a:srgbClr val="FFC000"/>
                </a:solidFill>
                <a:effectLst>
                  <a:innerShdw blurRad="69850" dist="43180" dir="5400000">
                    <a:srgbClr val="000000">
                      <a:alpha val="65000"/>
                    </a:srgbClr>
                  </a:innerShdw>
                </a:effectLst>
              </a:rPr>
              <a:t>½ Million km2 and more</a:t>
            </a:r>
          </a:p>
          <a:p>
            <a:pPr marL="457200" indent="-457200" algn="l">
              <a:buFont typeface="Arial" panose="020B0604020202020204" pitchFamily="34" charset="0"/>
              <a:buChar char="•"/>
            </a:pPr>
            <a:endParaRPr lang="fr-FR" sz="2800" b="1" dirty="0">
              <a:ln w="1905"/>
              <a:solidFill>
                <a:srgbClr val="FFC000"/>
              </a:solidFill>
              <a:effectLst>
                <a:innerShdw blurRad="69850" dist="43180" dir="5400000">
                  <a:srgbClr val="000000">
                    <a:alpha val="65000"/>
                  </a:srgbClr>
                </a:innerShdw>
              </a:effectLst>
            </a:endParaRPr>
          </a:p>
          <a:p>
            <a:pPr marL="457200" indent="-457200" algn="l">
              <a:buFont typeface="Arial" panose="020B0604020202020204" pitchFamily="34" charset="0"/>
              <a:buChar char="•"/>
            </a:pPr>
            <a:r>
              <a:rPr lang="fr-FR" sz="2800" b="1" dirty="0" err="1">
                <a:ln w="1905"/>
                <a:solidFill>
                  <a:srgbClr val="FFC000"/>
                </a:solidFill>
                <a:effectLst>
                  <a:innerShdw blurRad="69850" dist="43180" dir="5400000">
                    <a:srgbClr val="000000">
                      <a:alpha val="65000"/>
                    </a:srgbClr>
                  </a:innerShdw>
                </a:effectLst>
              </a:rPr>
              <a:t>Higher</a:t>
            </a:r>
            <a:r>
              <a:rPr lang="fr-FR" sz="2800" b="1" dirty="0">
                <a:ln w="1905"/>
                <a:solidFill>
                  <a:srgbClr val="FFC000"/>
                </a:solidFill>
                <a:effectLst>
                  <a:innerShdw blurRad="69850" dist="43180" dir="5400000">
                    <a:srgbClr val="000000">
                      <a:alpha val="65000"/>
                    </a:srgbClr>
                  </a:innerShdw>
                </a:effectLst>
              </a:rPr>
              <a:t> </a:t>
            </a:r>
            <a:r>
              <a:rPr lang="fr-FR" sz="2800" b="1" dirty="0" err="1">
                <a:ln w="1905"/>
                <a:solidFill>
                  <a:srgbClr val="FFC000"/>
                </a:solidFill>
                <a:effectLst>
                  <a:innerShdw blurRad="69850" dist="43180" dir="5400000">
                    <a:srgbClr val="000000">
                      <a:alpha val="65000"/>
                    </a:srgbClr>
                  </a:innerShdw>
                </a:effectLst>
              </a:rPr>
              <a:t>Fidelity</a:t>
            </a:r>
            <a:endParaRPr lang="fr-FR" sz="2800" b="1" dirty="0">
              <a:ln w="1905"/>
              <a:solidFill>
                <a:srgbClr val="FFC000"/>
              </a:solidFill>
              <a:effectLst>
                <a:innerShdw blurRad="69850" dist="43180" dir="5400000">
                  <a:srgbClr val="000000">
                    <a:alpha val="65000"/>
                  </a:srgbClr>
                </a:innerShdw>
              </a:effectLst>
            </a:endParaRPr>
          </a:p>
          <a:p>
            <a:pPr marL="457200" indent="-457200" algn="l">
              <a:buFont typeface="Arial" panose="020B0604020202020204" pitchFamily="34" charset="0"/>
              <a:buChar char="•"/>
            </a:pPr>
            <a:endParaRPr lang="fr-FR" sz="2800" b="1" cap="none" spc="0" dirty="0">
              <a:ln w="1905"/>
              <a:solidFill>
                <a:srgbClr val="FFC000"/>
              </a:solidFill>
              <a:effectLst>
                <a:innerShdw blurRad="69850" dist="43180" dir="5400000">
                  <a:srgbClr val="000000">
                    <a:alpha val="65000"/>
                  </a:srgbClr>
                </a:innerShdw>
              </a:effectLst>
            </a:endParaRPr>
          </a:p>
          <a:p>
            <a:pPr marL="457200" indent="-457200" algn="l">
              <a:buFont typeface="Arial" panose="020B0604020202020204" pitchFamily="34" charset="0"/>
              <a:buChar char="•"/>
            </a:pPr>
            <a:r>
              <a:rPr lang="fr-FR" sz="2800" b="1" dirty="0">
                <a:ln w="1905"/>
                <a:solidFill>
                  <a:srgbClr val="FFC000"/>
                </a:solidFill>
                <a:effectLst>
                  <a:innerShdw blurRad="69850" dist="43180" dir="5400000">
                    <a:srgbClr val="000000">
                      <a:alpha val="65000"/>
                    </a:srgbClr>
                  </a:innerShdw>
                </a:effectLst>
              </a:rPr>
              <a:t>For Training &amp; </a:t>
            </a:r>
            <a:br>
              <a:rPr lang="fr-FR" sz="2800" b="1" dirty="0">
                <a:ln w="1905"/>
                <a:solidFill>
                  <a:srgbClr val="FFC000"/>
                </a:solidFill>
                <a:effectLst>
                  <a:innerShdw blurRad="69850" dist="43180" dir="5400000">
                    <a:srgbClr val="000000">
                      <a:alpha val="65000"/>
                    </a:srgbClr>
                  </a:innerShdw>
                </a:effectLst>
              </a:rPr>
            </a:br>
            <a:r>
              <a:rPr lang="fr-FR" sz="2800" b="1" dirty="0">
                <a:ln w="1905"/>
                <a:solidFill>
                  <a:srgbClr val="FFC000"/>
                </a:solidFill>
                <a:effectLst>
                  <a:innerShdw blurRad="69850" dist="43180" dir="5400000">
                    <a:srgbClr val="000000">
                      <a:alpha val="65000"/>
                    </a:srgbClr>
                  </a:innerShdw>
                </a:effectLst>
              </a:rPr>
              <a:t>Mission </a:t>
            </a:r>
            <a:r>
              <a:rPr lang="fr-FR" sz="2800" b="1" dirty="0" err="1">
                <a:ln w="1905"/>
                <a:solidFill>
                  <a:srgbClr val="FFC000"/>
                </a:solidFill>
                <a:effectLst>
                  <a:innerShdw blurRad="69850" dist="43180" dir="5400000">
                    <a:srgbClr val="000000">
                      <a:alpha val="65000"/>
                    </a:srgbClr>
                  </a:innerShdw>
                </a:effectLst>
              </a:rPr>
              <a:t>Rehearsal</a:t>
            </a:r>
            <a:endParaRPr lang="fr-FR" sz="2800" b="1" cap="none" spc="0" dirty="0">
              <a:ln w="1905"/>
              <a:solidFill>
                <a:srgbClr val="FFC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746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Towards more Fidelity in the Environment</a:t>
            </a:r>
          </a:p>
        </p:txBody>
      </p:sp>
      <p:sp>
        <p:nvSpPr>
          <p:cNvPr id="4" name="Espace réservé du numéro de diapositive 3"/>
          <p:cNvSpPr>
            <a:spLocks noGrp="1"/>
          </p:cNvSpPr>
          <p:nvPr>
            <p:ph type="sldNum" sz="quarter" idx="10"/>
          </p:nvPr>
        </p:nvSpPr>
        <p:spPr/>
        <p:txBody>
          <a:bodyPr/>
          <a:lstStyle/>
          <a:p>
            <a:pPr>
              <a:defRPr/>
            </a:pPr>
            <a:fld id="{A2F96EE8-32A2-4057-893E-DC9C58FDD6F1}" type="slidenum">
              <a:rPr lang="fr-FR" smtClean="0"/>
              <a:pPr>
                <a:defRPr/>
              </a:pPr>
              <a:t>6</a:t>
            </a:fld>
            <a:endParaRPr lang="fr-FR"/>
          </a:p>
        </p:txBody>
      </p:sp>
      <p:sp>
        <p:nvSpPr>
          <p:cNvPr id="5" name="Espace réservé du pied de page 4"/>
          <p:cNvSpPr>
            <a:spLocks noGrp="1"/>
          </p:cNvSpPr>
          <p:nvPr>
            <p:ph type="ftr" sz="quarter" idx="11"/>
          </p:nvPr>
        </p:nvSpPr>
        <p:spPr/>
        <p:txBody>
          <a:bodyPr/>
          <a:lstStyle/>
          <a:p>
            <a:pPr>
              <a:defRPr/>
            </a:pPr>
            <a:r>
              <a:rPr lang="en-US"/>
              <a:t>SC24/WG8 </a:t>
            </a:r>
            <a:endParaRPr lang="fr-FR" dirty="0"/>
          </a:p>
        </p:txBody>
      </p:sp>
      <p:sp>
        <p:nvSpPr>
          <p:cNvPr id="6" name="Espace réservé de la date 5"/>
          <p:cNvSpPr>
            <a:spLocks noGrp="1"/>
          </p:cNvSpPr>
          <p:nvPr>
            <p:ph type="dt" sz="half" idx="4294967295"/>
          </p:nvPr>
        </p:nvSpPr>
        <p:spPr>
          <a:xfrm>
            <a:off x="8100646" y="6596066"/>
            <a:ext cx="908538" cy="261937"/>
          </a:xfrm>
          <a:prstGeom prst="rect">
            <a:avLst/>
          </a:prstGeom>
        </p:spPr>
        <p:txBody>
          <a:bodyPr/>
          <a:lstStyle/>
          <a:p>
            <a:pPr>
              <a:defRPr/>
            </a:pPr>
            <a:r>
              <a:rPr lang="fr-FR"/>
              <a:t>23 Aug 2016</a:t>
            </a:r>
            <a:endParaRPr lang="en-US"/>
          </a:p>
        </p:txBody>
      </p:sp>
      <p:pic>
        <p:nvPicPr>
          <p:cNvPr id="6148" name="Picture 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58829" y="1052736"/>
            <a:ext cx="8279998" cy="530202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1560" y="1052736"/>
            <a:ext cx="8279998" cy="530202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5243698" y="1313473"/>
            <a:ext cx="276229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r>
              <a:rPr lang="fr-FR" sz="1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Elevation</a:t>
            </a: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1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Grid</a:t>
            </a: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25 m</a:t>
            </a:r>
            <a:endParaRPr lang="fr-FR"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243698" y="1519016"/>
            <a:ext cx="2642070"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r>
              <a:rPr lang="fr-FR" sz="1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Elevation</a:t>
            </a: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1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Grid</a:t>
            </a: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 m</a:t>
            </a:r>
            <a:endParaRPr lang="fr-FR"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WordArt 8"/>
          <p:cNvSpPr>
            <a:spLocks noChangeArrowheads="1" noChangeShapeType="1" noTextEdit="1"/>
          </p:cNvSpPr>
          <p:nvPr/>
        </p:nvSpPr>
        <p:spPr bwMode="auto">
          <a:xfrm>
            <a:off x="2768234" y="3861048"/>
            <a:ext cx="5437046" cy="1728192"/>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fr-FR" sz="3600" kern="10" dirty="0">
              <a:ln w="9525">
                <a:round/>
                <a:headEnd/>
                <a:tailEnd/>
              </a:ln>
              <a:gradFill rotWithShape="0">
                <a:gsLst>
                  <a:gs pos="0">
                    <a:srgbClr val="FFE701"/>
                  </a:gs>
                  <a:gs pos="100000">
                    <a:srgbClr val="FE3E02"/>
                  </a:gs>
                </a:gsLst>
                <a:lin ang="5400000" scaled="1"/>
              </a:gradFill>
              <a:latin typeface="Impact"/>
            </a:endParaRPr>
          </a:p>
          <a:p>
            <a:pPr algn="ctr"/>
            <a:r>
              <a:rPr lang="fr-FR" sz="3600" kern="10" dirty="0">
                <a:ln w="9525">
                  <a:round/>
                  <a:headEnd/>
                  <a:tailEnd/>
                </a:ln>
                <a:gradFill rotWithShape="0">
                  <a:gsLst>
                    <a:gs pos="0">
                      <a:srgbClr val="FFE701"/>
                    </a:gs>
                    <a:gs pos="100000">
                      <a:srgbClr val="FE3E02"/>
                    </a:gs>
                  </a:gsLst>
                  <a:lin ang="5400000" scaled="1"/>
                </a:gradFill>
                <a:latin typeface="Impact"/>
              </a:rPr>
              <a:t>1- More </a:t>
            </a:r>
            <a:r>
              <a:rPr lang="fr-FR" sz="3600" kern="10" dirty="0" err="1">
                <a:ln w="9525">
                  <a:round/>
                  <a:headEnd/>
                  <a:tailEnd/>
                </a:ln>
                <a:gradFill rotWithShape="0">
                  <a:gsLst>
                    <a:gs pos="0">
                      <a:srgbClr val="FFE701"/>
                    </a:gs>
                    <a:gs pos="100000">
                      <a:srgbClr val="FE3E02"/>
                    </a:gs>
                  </a:gsLst>
                  <a:lin ang="5400000" scaled="1"/>
                </a:gradFill>
                <a:latin typeface="Impact"/>
              </a:rPr>
              <a:t>fidelity</a:t>
            </a:r>
            <a:r>
              <a:rPr lang="fr-FR" sz="3600" kern="10" dirty="0">
                <a:ln w="9525">
                  <a:round/>
                  <a:headEnd/>
                  <a:tailEnd/>
                </a:ln>
                <a:gradFill rotWithShape="0">
                  <a:gsLst>
                    <a:gs pos="0">
                      <a:srgbClr val="FFE701"/>
                    </a:gs>
                    <a:gs pos="100000">
                      <a:srgbClr val="FE3E02"/>
                    </a:gs>
                  </a:gsLst>
                  <a:lin ang="5400000" scaled="1"/>
                </a:gradFill>
                <a:latin typeface="Impact"/>
              </a:rPr>
              <a:t> </a:t>
            </a:r>
            <a:r>
              <a:rPr lang="fr-FR" sz="3600" kern="10" dirty="0" err="1">
                <a:ln w="9525">
                  <a:round/>
                  <a:headEnd/>
                  <a:tailEnd/>
                </a:ln>
                <a:gradFill rotWithShape="0">
                  <a:gsLst>
                    <a:gs pos="0">
                      <a:srgbClr val="FFE701"/>
                    </a:gs>
                    <a:gs pos="100000">
                      <a:srgbClr val="FE3E02"/>
                    </a:gs>
                  </a:gsLst>
                  <a:lin ang="5400000" scaled="1"/>
                </a:gradFill>
                <a:latin typeface="Impact"/>
              </a:rPr>
              <a:t>is</a:t>
            </a:r>
            <a:r>
              <a:rPr lang="fr-FR" sz="3600" kern="10" dirty="0">
                <a:ln w="9525">
                  <a:round/>
                  <a:headEnd/>
                  <a:tailEnd/>
                </a:ln>
                <a:gradFill rotWithShape="0">
                  <a:gsLst>
                    <a:gs pos="0">
                      <a:srgbClr val="FFE701"/>
                    </a:gs>
                    <a:gs pos="100000">
                      <a:srgbClr val="FE3E02"/>
                    </a:gs>
                  </a:gsLst>
                  <a:lin ang="5400000" scaled="1"/>
                </a:gradFill>
                <a:latin typeface="Impact"/>
              </a:rPr>
              <a:t> </a:t>
            </a:r>
            <a:r>
              <a:rPr lang="fr-FR" sz="3600" kern="10" dirty="0" err="1">
                <a:ln w="9525">
                  <a:round/>
                  <a:headEnd/>
                  <a:tailEnd/>
                </a:ln>
                <a:gradFill rotWithShape="0">
                  <a:gsLst>
                    <a:gs pos="0">
                      <a:srgbClr val="FFE701"/>
                    </a:gs>
                    <a:gs pos="100000">
                      <a:srgbClr val="FE3E02"/>
                    </a:gs>
                  </a:gsLst>
                  <a:lin ang="5400000" scaled="1"/>
                </a:gradFill>
                <a:latin typeface="Impact"/>
              </a:rPr>
              <a:t>required</a:t>
            </a:r>
            <a:endParaRPr lang="fr-FR" sz="3600" kern="10" dirty="0">
              <a:ln w="9525">
                <a:round/>
                <a:headEnd/>
                <a:tailEnd/>
              </a:ln>
              <a:gradFill rotWithShape="0">
                <a:gsLst>
                  <a:gs pos="0">
                    <a:srgbClr val="FFE701"/>
                  </a:gs>
                  <a:gs pos="100000">
                    <a:srgbClr val="FE3E02"/>
                  </a:gs>
                </a:gsLst>
                <a:lin ang="5400000" scaled="1"/>
              </a:gradFill>
              <a:latin typeface="Impact"/>
            </a:endParaRPr>
          </a:p>
          <a:p>
            <a:pPr algn="ctr"/>
            <a:r>
              <a:rPr lang="fr-FR" sz="3600" kern="10" dirty="0">
                <a:ln w="9525">
                  <a:round/>
                  <a:headEnd/>
                  <a:tailEnd/>
                </a:ln>
                <a:gradFill rotWithShape="0">
                  <a:gsLst>
                    <a:gs pos="0">
                      <a:srgbClr val="FFE701"/>
                    </a:gs>
                    <a:gs pos="100000">
                      <a:srgbClr val="FE3E02"/>
                    </a:gs>
                  </a:gsLst>
                  <a:lin ang="5400000" scaled="1"/>
                </a:gradFill>
                <a:latin typeface="Impact"/>
              </a:rPr>
              <a:t>2- Not </a:t>
            </a:r>
            <a:r>
              <a:rPr lang="fr-FR" sz="3600" kern="10" dirty="0" err="1">
                <a:ln w="9525">
                  <a:round/>
                  <a:headEnd/>
                  <a:tailEnd/>
                </a:ln>
                <a:gradFill rotWithShape="0">
                  <a:gsLst>
                    <a:gs pos="0">
                      <a:srgbClr val="FFE701"/>
                    </a:gs>
                    <a:gs pos="100000">
                      <a:srgbClr val="FE3E02"/>
                    </a:gs>
                  </a:gsLst>
                  <a:lin ang="5400000" scaled="1"/>
                </a:gradFill>
                <a:latin typeface="Impact"/>
              </a:rPr>
              <a:t>just</a:t>
            </a:r>
            <a:r>
              <a:rPr lang="fr-FR" sz="3600" kern="10" dirty="0">
                <a:ln w="9525">
                  <a:round/>
                  <a:headEnd/>
                  <a:tailEnd/>
                </a:ln>
                <a:gradFill rotWithShape="0">
                  <a:gsLst>
                    <a:gs pos="0">
                      <a:srgbClr val="FFE701"/>
                    </a:gs>
                    <a:gs pos="100000">
                      <a:srgbClr val="FE3E02"/>
                    </a:gs>
                  </a:gsLst>
                  <a:lin ang="5400000" scaled="1"/>
                </a:gradFill>
                <a:latin typeface="Impact"/>
              </a:rPr>
              <a:t> </a:t>
            </a:r>
            <a:r>
              <a:rPr lang="fr-FR" sz="3600" kern="10" dirty="0" err="1">
                <a:ln w="9525">
                  <a:round/>
                  <a:headEnd/>
                  <a:tailEnd/>
                </a:ln>
                <a:gradFill rotWithShape="0">
                  <a:gsLst>
                    <a:gs pos="0">
                      <a:srgbClr val="FFE701"/>
                    </a:gs>
                    <a:gs pos="100000">
                      <a:srgbClr val="FE3E02"/>
                    </a:gs>
                  </a:gsLst>
                  <a:lin ang="5400000" scaled="1"/>
                </a:gradFill>
                <a:latin typeface="Impact"/>
              </a:rPr>
              <a:t>Imagery</a:t>
            </a:r>
            <a:endParaRPr lang="fr-FR" sz="3600" kern="10" dirty="0">
              <a:ln w="9525">
                <a:round/>
                <a:headEnd/>
                <a:tailEnd/>
              </a:ln>
              <a:gradFill rotWithShape="0">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19800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Building the Simulator Database</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7</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7" name="Picture 1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17281" y="2859461"/>
            <a:ext cx="1047608" cy="1469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Cylindre 7"/>
          <p:cNvSpPr/>
          <p:nvPr/>
        </p:nvSpPr>
        <p:spPr bwMode="auto">
          <a:xfrm>
            <a:off x="1393381" y="2843374"/>
            <a:ext cx="1119679" cy="1567805"/>
          </a:xfrm>
          <a:prstGeom prst="can">
            <a:avLst/>
          </a:prstGeom>
          <a:solidFill>
            <a:schemeClr val="accent6">
              <a:lumMod val="40000"/>
              <a:lumOff val="60000"/>
            </a:schemeClr>
          </a:solidFill>
          <a:ln w="12700" cap="flat" cmpd="sng" algn="ctr">
            <a:solidFill>
              <a:schemeClr val="accent3">
                <a:lumMod val="75000"/>
              </a:schemeClr>
            </a:solid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r>
              <a:rPr lang="fr-FR" sz="1400" b="1" dirty="0">
                <a:latin typeface="+mn-lt"/>
              </a:rPr>
              <a:t>Source</a:t>
            </a:r>
          </a:p>
          <a:p>
            <a:r>
              <a:rPr lang="fr-FR" sz="1400" b="1" dirty="0">
                <a:latin typeface="+mn-lt"/>
              </a:rPr>
              <a:t>Data</a:t>
            </a:r>
          </a:p>
        </p:txBody>
      </p:sp>
      <p:sp>
        <p:nvSpPr>
          <p:cNvPr id="9" name="Rectangle à coins arrondis 8"/>
          <p:cNvSpPr/>
          <p:nvPr/>
        </p:nvSpPr>
        <p:spPr bwMode="auto">
          <a:xfrm>
            <a:off x="3345481" y="3016010"/>
            <a:ext cx="1277907" cy="1456132"/>
          </a:xfrm>
          <a:prstGeom prst="roundRect">
            <a:avLst/>
          </a:prstGeom>
          <a:solidFill>
            <a:srgbClr val="FFCCFF"/>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t" anchorCtr="0">
            <a:noAutofit/>
          </a:bodyPr>
          <a:lstStyle/>
          <a:p>
            <a:pPr algn="ctr"/>
            <a:r>
              <a:rPr lang="fr-FR" sz="1400" b="1" dirty="0" err="1">
                <a:latin typeface="+mn-lt"/>
              </a:rPr>
              <a:t>Database</a:t>
            </a:r>
            <a:endParaRPr lang="fr-FR" sz="1400" b="1" dirty="0">
              <a:latin typeface="+mn-lt"/>
            </a:endParaRPr>
          </a:p>
          <a:p>
            <a:pPr algn="ctr"/>
            <a:r>
              <a:rPr lang="fr-FR" sz="1400" b="1" dirty="0" err="1">
                <a:latin typeface="+mn-lt"/>
              </a:rPr>
              <a:t>Creation</a:t>
            </a:r>
            <a:endParaRPr lang="fr-FR" sz="1400" b="1" dirty="0">
              <a:latin typeface="+mn-lt"/>
            </a:endParaRPr>
          </a:p>
          <a:p>
            <a:pPr algn="ctr"/>
            <a:endParaRPr lang="fr-FR" sz="1400" b="1" dirty="0">
              <a:latin typeface="+mn-lt"/>
            </a:endParaRPr>
          </a:p>
          <a:p>
            <a:pPr algn="ctr"/>
            <a:endParaRPr lang="fr-FR" sz="1400" b="1" dirty="0">
              <a:latin typeface="+mn-lt"/>
            </a:endParaRPr>
          </a:p>
        </p:txBody>
      </p:sp>
      <p:sp>
        <p:nvSpPr>
          <p:cNvPr id="10" name="Cylindre 9"/>
          <p:cNvSpPr/>
          <p:nvPr/>
        </p:nvSpPr>
        <p:spPr bwMode="auto">
          <a:xfrm>
            <a:off x="5493794" y="1384734"/>
            <a:ext cx="1383179" cy="4896544"/>
          </a:xfrm>
          <a:prstGeom prst="can">
            <a:avLst/>
          </a:prstGeom>
          <a:solidFill>
            <a:schemeClr val="accent6">
              <a:lumMod val="40000"/>
              <a:lumOff val="60000"/>
            </a:schemeClr>
          </a:solidFill>
          <a:ln w="12700" cap="flat" cmpd="sng" algn="ctr">
            <a:solidFill>
              <a:schemeClr val="accent3">
                <a:lumMod val="75000"/>
              </a:schemeClr>
            </a:solid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t" anchorCtr="0"/>
          <a:lstStyle/>
          <a:p>
            <a:r>
              <a:rPr lang="fr-FR" sz="1400" b="1" dirty="0">
                <a:latin typeface="+mn-lt"/>
              </a:rPr>
              <a:t>Target</a:t>
            </a:r>
          </a:p>
          <a:p>
            <a:r>
              <a:rPr lang="fr-FR" sz="1400" b="1" dirty="0" err="1">
                <a:latin typeface="+mn-lt"/>
              </a:rPr>
              <a:t>Databases</a:t>
            </a:r>
            <a:endParaRPr lang="fr-FR" sz="1400" b="1" dirty="0">
              <a:latin typeface="+mn-lt"/>
            </a:endParaRPr>
          </a:p>
        </p:txBody>
      </p:sp>
      <p:sp>
        <p:nvSpPr>
          <p:cNvPr id="11" name="Rectangle à coins arrondis 10"/>
          <p:cNvSpPr/>
          <p:nvPr/>
        </p:nvSpPr>
        <p:spPr bwMode="auto">
          <a:xfrm>
            <a:off x="5665782" y="2303389"/>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Visual DB</a:t>
            </a:r>
          </a:p>
        </p:txBody>
      </p:sp>
      <p:sp>
        <p:nvSpPr>
          <p:cNvPr id="12" name="Rectangle à coins arrondis 11"/>
          <p:cNvSpPr/>
          <p:nvPr/>
        </p:nvSpPr>
        <p:spPr bwMode="auto">
          <a:xfrm>
            <a:off x="5665782" y="2815462"/>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Radar DB</a:t>
            </a:r>
          </a:p>
        </p:txBody>
      </p:sp>
      <p:sp>
        <p:nvSpPr>
          <p:cNvPr id="13" name="Rectangle à coins arrondis 12"/>
          <p:cNvSpPr/>
          <p:nvPr/>
        </p:nvSpPr>
        <p:spPr bwMode="auto">
          <a:xfrm>
            <a:off x="5665782" y="3372916"/>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IR DB</a:t>
            </a:r>
          </a:p>
        </p:txBody>
      </p:sp>
      <p:sp>
        <p:nvSpPr>
          <p:cNvPr id="14" name="Rectangle à coins arrondis 13"/>
          <p:cNvSpPr/>
          <p:nvPr/>
        </p:nvSpPr>
        <p:spPr bwMode="auto">
          <a:xfrm>
            <a:off x="5665782" y="3948980"/>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Other</a:t>
            </a:r>
            <a:r>
              <a:rPr lang="fr-FR" sz="1100" b="1" dirty="0">
                <a:latin typeface="+mn-lt"/>
              </a:rPr>
              <a:t> </a:t>
            </a:r>
            <a:r>
              <a:rPr lang="fr-FR" sz="1100" b="1" dirty="0" err="1">
                <a:latin typeface="+mn-lt"/>
              </a:rPr>
              <a:t>Sensors</a:t>
            </a:r>
            <a:endParaRPr lang="fr-FR" sz="1100" b="1" dirty="0">
              <a:latin typeface="+mn-lt"/>
            </a:endParaRPr>
          </a:p>
        </p:txBody>
      </p:sp>
      <p:sp>
        <p:nvSpPr>
          <p:cNvPr id="15" name="Rectangle à coins arrondis 14"/>
          <p:cNvSpPr/>
          <p:nvPr/>
        </p:nvSpPr>
        <p:spPr bwMode="auto">
          <a:xfrm>
            <a:off x="5665782" y="5101108"/>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Maps</a:t>
            </a:r>
            <a:endParaRPr lang="fr-FR" sz="1100" b="1" dirty="0">
              <a:latin typeface="+mn-lt"/>
            </a:endParaRPr>
          </a:p>
        </p:txBody>
      </p:sp>
      <p:sp>
        <p:nvSpPr>
          <p:cNvPr id="16" name="Rectangle à coins arrondis 15"/>
          <p:cNvSpPr/>
          <p:nvPr/>
        </p:nvSpPr>
        <p:spPr bwMode="auto">
          <a:xfrm>
            <a:off x="5665782" y="4535637"/>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a:latin typeface="+mn-lt"/>
              </a:rPr>
              <a:t>CGF DB</a:t>
            </a:r>
          </a:p>
        </p:txBody>
      </p:sp>
      <p:sp>
        <p:nvSpPr>
          <p:cNvPr id="17" name="Rectangle à coins arrondis 16"/>
          <p:cNvSpPr/>
          <p:nvPr/>
        </p:nvSpPr>
        <p:spPr bwMode="auto">
          <a:xfrm>
            <a:off x="5665782" y="5687765"/>
            <a:ext cx="1039203" cy="442641"/>
          </a:xfrm>
          <a:prstGeom prst="roundRect">
            <a:avLst/>
          </a:prstGeom>
          <a:solidFill>
            <a:schemeClr val="accent6">
              <a:lumMod val="40000"/>
              <a:lumOff val="60000"/>
            </a:schemeClr>
          </a:solidFill>
          <a:ln w="12700" cap="flat" cmpd="sng" algn="ctr">
            <a:noFill/>
            <a:prstDash val="solid"/>
            <a:round/>
            <a:headEnd type="none" w="med" len="med"/>
            <a:tailEnd type="triangle" w="med" len="med"/>
          </a:ln>
          <a:effectLst/>
          <a:scene3d>
            <a:camera prst="orthographicFront"/>
            <a:lightRig rig="threePt" dir="t"/>
          </a:scene3d>
          <a:sp3d>
            <a:bevelT w="165100" prst="coolSlant"/>
          </a:sp3d>
          <a:extLst/>
        </p:spPr>
        <p:txBody>
          <a:bodyPr wrap="none" lIns="36000" tIns="46800" rIns="36000" bIns="36000" rtlCol="0" anchor="ctr"/>
          <a:lstStyle/>
          <a:p>
            <a:pPr algn="ctr"/>
            <a:r>
              <a:rPr lang="fr-FR" sz="1100" b="1" dirty="0" err="1">
                <a:latin typeface="+mn-lt"/>
              </a:rPr>
              <a:t>Others</a:t>
            </a:r>
            <a:endParaRPr lang="fr-FR" sz="1100" b="1" dirty="0">
              <a:latin typeface="+mn-lt"/>
            </a:endParaRPr>
          </a:p>
        </p:txBody>
      </p:sp>
      <p:sp>
        <p:nvSpPr>
          <p:cNvPr id="18" name="Flèche droite rayée 17"/>
          <p:cNvSpPr/>
          <p:nvPr/>
        </p:nvSpPr>
        <p:spPr bwMode="auto">
          <a:xfrm>
            <a:off x="2601717" y="3520236"/>
            <a:ext cx="685800" cy="483317"/>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2"/>
              </a:solidFill>
              <a:effectLst/>
              <a:latin typeface="Arial" charset="0"/>
            </a:endParaRPr>
          </a:p>
        </p:txBody>
      </p:sp>
      <p:sp>
        <p:nvSpPr>
          <p:cNvPr id="19" name="Flèche droite rayée 18"/>
          <p:cNvSpPr/>
          <p:nvPr/>
        </p:nvSpPr>
        <p:spPr bwMode="auto">
          <a:xfrm>
            <a:off x="4734216" y="3522780"/>
            <a:ext cx="685800" cy="483317"/>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2"/>
              </a:solidFill>
              <a:effectLst/>
              <a:latin typeface="Arial" charset="0"/>
            </a:endParaRPr>
          </a:p>
        </p:txBody>
      </p:sp>
      <p:sp>
        <p:nvSpPr>
          <p:cNvPr id="22" name="Rectangle 21"/>
          <p:cNvSpPr/>
          <p:nvPr/>
        </p:nvSpPr>
        <p:spPr>
          <a:xfrm>
            <a:off x="852180" y="4808720"/>
            <a:ext cx="1750800" cy="584775"/>
          </a:xfrm>
          <a:prstGeom prst="rect">
            <a:avLst/>
          </a:prstGeom>
          <a:noFill/>
        </p:spPr>
        <p:txBody>
          <a:bodyPr wrap="none" lIns="91440" tIns="45720" rIns="91440" bIns="45720">
            <a:spAutoFit/>
          </a:bodyPr>
          <a:lstStyle/>
          <a:p>
            <a:pPr marL="285750" indent="-285750" algn="l">
              <a:buFont typeface="Arial" panose="020B0604020202020204" pitchFamily="34" charset="0"/>
              <a:buChar char="•"/>
            </a:pPr>
            <a:r>
              <a:rPr lang="fr-FR" sz="16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Find</a:t>
            </a:r>
            <a:r>
              <a:rPr lang="fr-FR"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data</a:t>
            </a:r>
          </a:p>
          <a:p>
            <a:pPr marL="285750" indent="-285750" algn="l">
              <a:buFont typeface="Arial" panose="020B0604020202020204" pitchFamily="34" charset="0"/>
              <a:buChar char="•"/>
            </a:pP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Solve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IPR</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Rectangle 22"/>
          <p:cNvSpPr/>
          <p:nvPr/>
        </p:nvSpPr>
        <p:spPr>
          <a:xfrm>
            <a:off x="3105513" y="4801100"/>
            <a:ext cx="2424062" cy="1569660"/>
          </a:xfrm>
          <a:prstGeom prst="rect">
            <a:avLst/>
          </a:prstGeom>
          <a:noFill/>
        </p:spPr>
        <p:txBody>
          <a:bodyPr wrap="none" lIns="91440" tIns="45720" rIns="91440" bIns="45720">
            <a:spAutoFit/>
          </a:bodyPr>
          <a:lstStyle/>
          <a:p>
            <a:pPr marL="285750" indent="-285750" algn="l">
              <a:buFont typeface="Arial" panose="020B0604020202020204" pitchFamily="34" charset="0"/>
              <a:buChar char="•"/>
            </a:pP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the data</a:t>
            </a:r>
          </a:p>
          <a:p>
            <a:pPr marL="285750" indent="-285750" algn="l">
              <a:buFont typeface="Arial" panose="020B0604020202020204" pitchFamily="34" charset="0"/>
              <a:buChar char="•"/>
            </a:pP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Correlate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data</a:t>
            </a:r>
          </a:p>
          <a:p>
            <a:pPr marL="285750" indent="-285750" algn="l">
              <a:buFont typeface="Arial" panose="020B0604020202020204" pitchFamily="34" charset="0"/>
              <a:buChar char="•"/>
            </a:pP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missing</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data</a:t>
            </a:r>
          </a:p>
          <a:p>
            <a:pPr marL="285750" indent="-285750" algn="l">
              <a:buFont typeface="Arial" panose="020B0604020202020204" pitchFamily="34" charset="0"/>
              <a:buChar char="•"/>
            </a:pP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  the data</a:t>
            </a:r>
          </a:p>
          <a:p>
            <a:pPr marL="285750" indent="-285750" algn="l">
              <a:buFont typeface="Arial" panose="020B0604020202020204" pitchFamily="34" charset="0"/>
              <a:buChar char="•"/>
            </a:pP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Intensify</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data</a:t>
            </a:r>
          </a:p>
          <a:p>
            <a:pPr marL="285750" indent="-285750" algn="l">
              <a:buFont typeface="Arial" panose="020B0604020202020204" pitchFamily="34" charset="0"/>
              <a:buChar char="•"/>
            </a:pP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Specialize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data</a:t>
            </a:r>
          </a:p>
        </p:txBody>
      </p:sp>
      <p:sp>
        <p:nvSpPr>
          <p:cNvPr id="24" name="Rectangle 23"/>
          <p:cNvSpPr/>
          <p:nvPr/>
        </p:nvSpPr>
        <p:spPr>
          <a:xfrm>
            <a:off x="7519369" y="4804427"/>
            <a:ext cx="1087157" cy="338554"/>
          </a:xfrm>
          <a:prstGeom prst="rect">
            <a:avLst/>
          </a:prstGeom>
          <a:noFill/>
        </p:spPr>
        <p:txBody>
          <a:bodyPr wrap="none" lIns="91440" tIns="45720" rIns="91440" bIns="45720">
            <a:spAutoFit/>
          </a:bodyPr>
          <a:lstStyle/>
          <a:p>
            <a:pPr algn="l"/>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Operate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pic>
        <p:nvPicPr>
          <p:cNvPr id="247810" name="Picture 2" descr="C:\Users\jlgougeat\Pictures\Bibliothèque multimédia Microsoft\j0438068.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4996" y="1316154"/>
            <a:ext cx="810500" cy="810500"/>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Flèche droite rayée 26"/>
          <p:cNvSpPr/>
          <p:nvPr/>
        </p:nvSpPr>
        <p:spPr bwMode="auto">
          <a:xfrm rot="5400000">
            <a:off x="1654663" y="2299666"/>
            <a:ext cx="671166" cy="325142"/>
          </a:xfrm>
          <a:prstGeom prst="striped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2"/>
              </a:solidFill>
              <a:effectLst/>
              <a:latin typeface="Arial" charset="0"/>
            </a:endParaRPr>
          </a:p>
        </p:txBody>
      </p:sp>
      <p:pic>
        <p:nvPicPr>
          <p:cNvPr id="2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49472" y="3648692"/>
            <a:ext cx="669925"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Accolade ouvrante 28"/>
          <p:cNvSpPr/>
          <p:nvPr/>
        </p:nvSpPr>
        <p:spPr bwMode="auto">
          <a:xfrm flipH="1">
            <a:off x="6922693" y="1562100"/>
            <a:ext cx="339870" cy="4511040"/>
          </a:xfrm>
          <a:prstGeom prst="leftBrace">
            <a:avLst>
              <a:gd name="adj1" fmla="val 8333"/>
              <a:gd name="adj2" fmla="val 44378"/>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35" name="Rectangle 34"/>
          <p:cNvSpPr/>
          <p:nvPr/>
        </p:nvSpPr>
        <p:spPr>
          <a:xfrm>
            <a:off x="3865457" y="1422314"/>
            <a:ext cx="10461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p>
        </p:txBody>
      </p:sp>
      <p:pic>
        <p:nvPicPr>
          <p:cNvPr id="247811" name="Picture 3" descr="C:\Users\jlgougeat\Pictures\Bibliothèque multimédia Microsoft\j0433858.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0571" y="1355321"/>
            <a:ext cx="718761" cy="718761"/>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29"/>
          <p:cNvSpPr/>
          <p:nvPr/>
        </p:nvSpPr>
        <p:spPr>
          <a:xfrm>
            <a:off x="210140" y="1977797"/>
            <a:ext cx="1083951" cy="415498"/>
          </a:xfrm>
          <a:prstGeom prst="rect">
            <a:avLst/>
          </a:prstGeom>
          <a:noFill/>
        </p:spPr>
        <p:txBody>
          <a:bodyPr wrap="none" lIns="91440" tIns="45720" rIns="91440" bIns="45720">
            <a:spAutoFit/>
          </a:bodyPr>
          <a:lstStyle/>
          <a:p>
            <a:r>
              <a:rPr lang="fr-FR" sz="105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Database</a:t>
            </a:r>
            <a:br>
              <a:rPr lang="fr-FR"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105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a:t>
            </a:r>
            <a:endParaRPr lang="fr-FR"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Flèche droite rayée 30"/>
          <p:cNvSpPr/>
          <p:nvPr/>
        </p:nvSpPr>
        <p:spPr bwMode="auto">
          <a:xfrm rot="5400000">
            <a:off x="3671687" y="2299666"/>
            <a:ext cx="671166" cy="325142"/>
          </a:xfrm>
          <a:prstGeom prst="striped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2"/>
              </a:solidFill>
              <a:effectLst/>
              <a:latin typeface="Arial" charset="0"/>
            </a:endParaRPr>
          </a:p>
        </p:txBody>
      </p:sp>
      <p:sp>
        <p:nvSpPr>
          <p:cNvPr id="3" name="Flèche à angle droit 2"/>
          <p:cNvSpPr/>
          <p:nvPr/>
        </p:nvSpPr>
        <p:spPr bwMode="auto">
          <a:xfrm rot="5400000">
            <a:off x="202081" y="2837207"/>
            <a:ext cx="1553254" cy="668553"/>
          </a:xfrm>
          <a:prstGeom prst="bentUpArrow">
            <a:avLst>
              <a:gd name="adj1" fmla="val 25941"/>
              <a:gd name="adj2" fmla="val 50000"/>
              <a:gd name="adj3" fmla="val 4503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schemeClr val="tx2"/>
              </a:solidFill>
              <a:latin typeface="Arial" charset="0"/>
            </a:endParaRPr>
          </a:p>
        </p:txBody>
      </p:sp>
      <p:pic>
        <p:nvPicPr>
          <p:cNvPr id="250882" name="Picture 2" descr="C:\Users\jlgougeat\Pictures\Symboles\Haut Parleu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7948" y="1255272"/>
            <a:ext cx="550011" cy="800015"/>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WordArt 8"/>
          <p:cNvSpPr>
            <a:spLocks noChangeArrowheads="1" noChangeShapeType="1" noTextEdit="1"/>
          </p:cNvSpPr>
          <p:nvPr/>
        </p:nvSpPr>
        <p:spPr bwMode="auto">
          <a:xfrm>
            <a:off x="772953" y="5479323"/>
            <a:ext cx="1766936" cy="349419"/>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93370"/>
              </a:avLst>
            </a:prstTxWarp>
            <a:scene3d>
              <a:camera prst="legacyPerspectiveFront">
                <a:rot lat="20519999" lon="1080000" rev="0"/>
              </a:camera>
              <a:lightRig rig="legacyHarsh2" dir="b"/>
            </a:scene3d>
            <a:sp3d extrusionH="430200" prstMaterial="legacyMatte">
              <a:extrusionClr>
                <a:srgbClr val="FF6600"/>
              </a:extrusionClr>
            </a:sp3d>
          </a:bodyPr>
          <a:lstStyle/>
          <a:p>
            <a:r>
              <a:rPr lang="fr-FR" sz="800" b="1" spc="50" dirty="0">
                <a:ln w="11430"/>
                <a:solidFill>
                  <a:srgbClr val="FF9900"/>
                </a:solidFill>
                <a:effectLst>
                  <a:outerShdw blurRad="76200" dist="50800" dir="5400000" algn="tl" rotWithShape="0">
                    <a:srgbClr val="000000">
                      <a:alpha val="65000"/>
                    </a:srgbClr>
                  </a:outerShdw>
                </a:effectLst>
              </a:rPr>
              <a:t>Not Easy</a:t>
            </a:r>
            <a:endParaRPr lang="fr-FR" sz="800" kern="10" dirty="0">
              <a:ln w="9525">
                <a:round/>
                <a:headEnd/>
                <a:tailEnd/>
              </a:ln>
              <a:gradFill rotWithShape="0">
                <a:gsLst>
                  <a:gs pos="0">
                    <a:srgbClr val="FFE701"/>
                  </a:gs>
                  <a:gs pos="100000">
                    <a:srgbClr val="FE3E02"/>
                  </a:gs>
                </a:gsLst>
                <a:lin ang="5400000" scaled="1"/>
              </a:gradFill>
              <a:effectLst>
                <a:outerShdw blurRad="60007" dist="200025" dir="15000000" sy="30000" kx="-1800000" algn="bl" rotWithShape="0">
                  <a:prstClr val="black">
                    <a:alpha val="32000"/>
                  </a:prstClr>
                </a:outerShdw>
              </a:effectLst>
              <a:latin typeface="Impact"/>
            </a:endParaRPr>
          </a:p>
        </p:txBody>
      </p:sp>
    </p:spTree>
    <p:extLst>
      <p:ext uri="{BB962C8B-B14F-4D97-AF65-F5344CB8AC3E}">
        <p14:creationId xmlns:p14="http://schemas.microsoft.com/office/powerpoint/2010/main" val="21951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wipe(left)">
                                      <p:cBhvr>
                                        <p:cTn id="7" dur="500"/>
                                        <p:tgtEl>
                                          <p:spTgt spid="2508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par>
                                <p:cTn id="56" presetID="22" presetClass="entr" presetSubtype="8"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47810"/>
                                        </p:tgtEl>
                                        <p:attrNameLst>
                                          <p:attrName>style.visibility</p:attrName>
                                        </p:attrNameLst>
                                      </p:cBhvr>
                                      <p:to>
                                        <p:strVal val="visible"/>
                                      </p:to>
                                    </p:set>
                                    <p:animEffect transition="in" filter="wipe(up)">
                                      <p:cBhvr>
                                        <p:cTn id="63" dur="500"/>
                                        <p:tgtEl>
                                          <p:spTgt spid="247810"/>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247811"/>
                                        </p:tgtEl>
                                        <p:attrNameLst>
                                          <p:attrName>style.visibility</p:attrName>
                                        </p:attrNameLst>
                                      </p:cBhvr>
                                      <p:to>
                                        <p:strVal val="visible"/>
                                      </p:to>
                                    </p:set>
                                    <p:animEffect transition="in" filter="wipe(up)">
                                      <p:cBhvr>
                                        <p:cTn id="78" dur="500"/>
                                        <p:tgtEl>
                                          <p:spTgt spid="24781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up)">
                                      <p:cBhvr>
                                        <p:cTn id="81" dur="500"/>
                                        <p:tgtEl>
                                          <p:spTgt spid="35"/>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500"/>
                                        <p:tgtEl>
                                          <p:spTgt spid="3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p:bldP spid="23" grpId="0"/>
      <p:bldP spid="24" grpId="0"/>
      <p:bldP spid="27" grpId="0" animBg="1"/>
      <p:bldP spid="29" grpId="0" animBg="1"/>
      <p:bldP spid="35" grpId="0"/>
      <p:bldP spid="30" grpId="0"/>
      <p:bldP spid="31" grpId="0" animBg="1"/>
      <p:bldP spid="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Main issues for Distributed Simulation </a:t>
            </a:r>
            <a:br>
              <a:rPr lang="en-US" noProof="0" dirty="0"/>
            </a:br>
            <a:r>
              <a:rPr lang="en-US" noProof="0" dirty="0"/>
              <a:t>Reuse – Correlation – Interoperability ….</a:t>
            </a:r>
          </a:p>
        </p:txBody>
      </p:sp>
      <p:sp>
        <p:nvSpPr>
          <p:cNvPr id="4" name="Espace réservé du numéro de diapositive 3"/>
          <p:cNvSpPr>
            <a:spLocks noGrp="1"/>
          </p:cNvSpPr>
          <p:nvPr>
            <p:ph type="sldNum" sz="quarter" idx="10"/>
          </p:nvPr>
        </p:nvSpPr>
        <p:spPr/>
        <p:txBody>
          <a:bodyPr/>
          <a:lstStyle/>
          <a:p>
            <a:pPr>
              <a:defRPr/>
            </a:pPr>
            <a:fld id="{9BF02599-D7B5-4902-9649-17D8AB17353F}" type="slidenum">
              <a:rPr lang="en-CA" smtClean="0"/>
              <a:pPr>
                <a:defRPr/>
              </a:pPr>
              <a:t>8</a:t>
            </a:fld>
            <a:endParaRPr lang="en-CA"/>
          </a:p>
        </p:txBody>
      </p:sp>
      <p:sp>
        <p:nvSpPr>
          <p:cNvPr id="5" name="Espace réservé du pied de page 4"/>
          <p:cNvSpPr>
            <a:spLocks noGrp="1"/>
          </p:cNvSpPr>
          <p:nvPr>
            <p:ph type="ftr" sz="quarter" idx="11"/>
          </p:nvPr>
        </p:nvSpPr>
        <p:spPr/>
        <p:txBody>
          <a:bodyPr/>
          <a:lstStyle/>
          <a:p>
            <a:r>
              <a:rPr lang="en-US"/>
              <a:t>SC24/WG8 </a:t>
            </a:r>
          </a:p>
        </p:txBody>
      </p:sp>
      <p:sp>
        <p:nvSpPr>
          <p:cNvPr id="6" name="Espace réservé de la date 5"/>
          <p:cNvSpPr>
            <a:spLocks noGrp="1"/>
          </p:cNvSpPr>
          <p:nvPr>
            <p:ph type="dt" sz="half" idx="2"/>
          </p:nvPr>
        </p:nvSpPr>
        <p:spPr/>
        <p:txBody>
          <a:bodyPr/>
          <a:lstStyle/>
          <a:p>
            <a:r>
              <a:rPr lang="fr-FR"/>
              <a:t>23 Aug 2016</a:t>
            </a:r>
            <a:endParaRPr lang="en-US" dirty="0"/>
          </a:p>
        </p:txBody>
      </p:sp>
      <p:pic>
        <p:nvPicPr>
          <p:cNvPr id="24883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6803" y="1250031"/>
            <a:ext cx="2906244" cy="17052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6803" y="3029523"/>
            <a:ext cx="2906244" cy="17052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6803" y="4873563"/>
            <a:ext cx="2906244" cy="17052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7" name="Groupe 26"/>
          <p:cNvGrpSpPr/>
          <p:nvPr/>
        </p:nvGrpSpPr>
        <p:grpSpPr>
          <a:xfrm>
            <a:off x="5011522" y="1397089"/>
            <a:ext cx="1335484" cy="984329"/>
            <a:chOff x="2926465" y="1428807"/>
            <a:chExt cx="1335484" cy="984329"/>
          </a:xfrm>
        </p:grpSpPr>
        <p:pic>
          <p:nvPicPr>
            <p:cNvPr id="47" name="Picture 1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8652" y="1678362"/>
              <a:ext cx="523804" cy="734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3" name="Text Box 78"/>
            <p:cNvSpPr txBox="1">
              <a:spLocks noChangeArrowheads="1"/>
            </p:cNvSpPr>
            <p:nvPr/>
          </p:nvSpPr>
          <p:spPr bwMode="auto">
            <a:xfrm>
              <a:off x="2926465" y="1428807"/>
              <a:ext cx="1335484" cy="25391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050" b="1" dirty="0" err="1">
                  <a:solidFill>
                    <a:schemeClr val="tx1"/>
                  </a:solidFill>
                </a:rPr>
                <a:t>Sim</a:t>
              </a:r>
              <a:r>
                <a:rPr lang="en-US" sz="1050" b="1" dirty="0">
                  <a:solidFill>
                    <a:schemeClr val="tx1"/>
                  </a:solidFill>
                </a:rPr>
                <a:t> A - Provider 1</a:t>
              </a:r>
            </a:p>
          </p:txBody>
        </p:sp>
      </p:grpSp>
      <p:grpSp>
        <p:nvGrpSpPr>
          <p:cNvPr id="89" name="Groupe 88"/>
          <p:cNvGrpSpPr/>
          <p:nvPr/>
        </p:nvGrpSpPr>
        <p:grpSpPr>
          <a:xfrm>
            <a:off x="4995097" y="5100409"/>
            <a:ext cx="1476897" cy="900174"/>
            <a:chOff x="2803360" y="1428807"/>
            <a:chExt cx="1476897" cy="900174"/>
          </a:xfrm>
        </p:grpSpPr>
        <p:pic>
          <p:nvPicPr>
            <p:cNvPr id="90" name="Picture 1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098048" y="1678581"/>
              <a:ext cx="854710" cy="65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1" name="Text Box 78"/>
            <p:cNvSpPr txBox="1">
              <a:spLocks noChangeArrowheads="1"/>
            </p:cNvSpPr>
            <p:nvPr/>
          </p:nvSpPr>
          <p:spPr bwMode="auto">
            <a:xfrm>
              <a:off x="2803360" y="1428807"/>
              <a:ext cx="1476897" cy="25391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050" b="1" dirty="0" err="1">
                  <a:solidFill>
                    <a:schemeClr val="tx1"/>
                  </a:solidFill>
                </a:rPr>
                <a:t>Sim</a:t>
              </a:r>
              <a:r>
                <a:rPr lang="en-US" sz="1050" b="1" dirty="0">
                  <a:solidFill>
                    <a:schemeClr val="tx1"/>
                  </a:solidFill>
                </a:rPr>
                <a:t> C – Provider 3</a:t>
              </a:r>
            </a:p>
          </p:txBody>
        </p:sp>
      </p:grpSp>
      <p:sp>
        <p:nvSpPr>
          <p:cNvPr id="46" name="Ellipse 45"/>
          <p:cNvSpPr/>
          <p:nvPr/>
        </p:nvSpPr>
        <p:spPr bwMode="auto">
          <a:xfrm>
            <a:off x="2982153" y="1195102"/>
            <a:ext cx="944880" cy="5242560"/>
          </a:xfrm>
          <a:prstGeom prst="ellipse">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p:txBody>
      </p:sp>
      <p:sp>
        <p:nvSpPr>
          <p:cNvPr id="96" name="Text Box 78"/>
          <p:cNvSpPr txBox="1">
            <a:spLocks noChangeArrowheads="1"/>
          </p:cNvSpPr>
          <p:nvPr/>
        </p:nvSpPr>
        <p:spPr bwMode="auto">
          <a:xfrm>
            <a:off x="238449" y="1710262"/>
            <a:ext cx="1677494" cy="900246"/>
          </a:xfrm>
          <a:prstGeom prst="borderCallout1">
            <a:avLst>
              <a:gd name="adj1" fmla="val 21924"/>
              <a:gd name="adj2" fmla="val 100504"/>
              <a:gd name="adj3" fmla="val 153220"/>
              <a:gd name="adj4" fmla="val 172299"/>
            </a:avLst>
          </a:prstGeom>
          <a:noFill/>
          <a:ln w="9525" algn="ctr">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050" b="1" dirty="0">
                <a:solidFill>
                  <a:srgbClr val="FF0000"/>
                </a:solidFill>
              </a:rPr>
              <a:t>Duplication of efforts</a:t>
            </a:r>
          </a:p>
          <a:p>
            <a:pPr algn="l"/>
            <a:endParaRPr lang="fr-FR" sz="1050" b="1" dirty="0">
              <a:solidFill>
                <a:srgbClr val="FF0000"/>
              </a:solidFill>
            </a:endParaRPr>
          </a:p>
          <a:p>
            <a:pPr algn="l"/>
            <a:r>
              <a:rPr lang="fr-FR" sz="1050" b="1" dirty="0">
                <a:solidFill>
                  <a:srgbClr val="FF0000"/>
                </a:solidFill>
              </a:rPr>
              <a:t>Duplication of </a:t>
            </a:r>
            <a:r>
              <a:rPr lang="fr-FR" sz="1050" b="1" dirty="0" err="1">
                <a:solidFill>
                  <a:srgbClr val="FF0000"/>
                </a:solidFill>
              </a:rPr>
              <a:t>Cost</a:t>
            </a:r>
            <a:endParaRPr lang="fr-FR" sz="1050" b="1" dirty="0">
              <a:solidFill>
                <a:srgbClr val="FF0000"/>
              </a:solidFill>
            </a:endParaRPr>
          </a:p>
          <a:p>
            <a:pPr algn="l"/>
            <a:endParaRPr lang="fr-FR" sz="1050" b="1" dirty="0">
              <a:solidFill>
                <a:srgbClr val="FF0000"/>
              </a:solidFill>
            </a:endParaRPr>
          </a:p>
          <a:p>
            <a:pPr algn="l"/>
            <a:r>
              <a:rPr lang="fr-FR" sz="1050" b="1" dirty="0">
                <a:solidFill>
                  <a:srgbClr val="FF0000"/>
                </a:solidFill>
              </a:rPr>
              <a:t>Time to </a:t>
            </a:r>
            <a:r>
              <a:rPr lang="fr-FR" sz="1050" b="1" dirty="0" err="1">
                <a:solidFill>
                  <a:srgbClr val="FF0000"/>
                </a:solidFill>
              </a:rPr>
              <a:t>market</a:t>
            </a:r>
            <a:endParaRPr lang="fr-FR" sz="1050" b="1" dirty="0">
              <a:solidFill>
                <a:srgbClr val="FF0000"/>
              </a:solidFill>
            </a:endParaRPr>
          </a:p>
        </p:txBody>
      </p:sp>
      <p:cxnSp>
        <p:nvCxnSpPr>
          <p:cNvPr id="85" name="Connecteur en angle 84"/>
          <p:cNvCxnSpPr>
            <a:stCxn id="47" idx="3"/>
            <a:endCxn id="38" idx="3"/>
          </p:cNvCxnSpPr>
          <p:nvPr/>
        </p:nvCxnSpPr>
        <p:spPr bwMode="auto">
          <a:xfrm>
            <a:off x="5927513" y="2014031"/>
            <a:ext cx="220604" cy="1899415"/>
          </a:xfrm>
          <a:prstGeom prst="bentConnector3">
            <a:avLst>
              <a:gd name="adj1" fmla="val 203625"/>
            </a:avLst>
          </a:prstGeom>
          <a:solidFill>
            <a:schemeClr val="accent1"/>
          </a:solidFill>
          <a:ln w="28575" cap="flat" cmpd="sng" algn="ctr">
            <a:solidFill>
              <a:schemeClr val="tx1"/>
            </a:solidFill>
            <a:prstDash val="solid"/>
            <a:round/>
            <a:headEnd type="arrow"/>
            <a:tailEnd type="arrow"/>
          </a:ln>
          <a:effectLst/>
        </p:spPr>
      </p:cxnSp>
      <p:cxnSp>
        <p:nvCxnSpPr>
          <p:cNvPr id="99" name="Connecteur en angle 98"/>
          <p:cNvCxnSpPr>
            <a:stCxn id="38" idx="3"/>
            <a:endCxn id="90" idx="3"/>
          </p:cNvCxnSpPr>
          <p:nvPr/>
        </p:nvCxnSpPr>
        <p:spPr bwMode="auto">
          <a:xfrm flipH="1">
            <a:off x="6144495" y="3913446"/>
            <a:ext cx="3622" cy="1761937"/>
          </a:xfrm>
          <a:prstGeom prst="bentConnector3">
            <a:avLst>
              <a:gd name="adj1" fmla="val -6311430"/>
            </a:avLst>
          </a:prstGeom>
          <a:solidFill>
            <a:schemeClr val="accent1"/>
          </a:solidFill>
          <a:ln w="28575" cap="flat" cmpd="sng" algn="ctr">
            <a:solidFill>
              <a:schemeClr val="tx1"/>
            </a:solidFill>
            <a:prstDash val="solid"/>
            <a:round/>
            <a:headEnd type="arrow"/>
            <a:tailEnd type="arrow"/>
          </a:ln>
          <a:effectLst/>
        </p:spPr>
      </p:cxnSp>
      <p:sp>
        <p:nvSpPr>
          <p:cNvPr id="105" name="Ellipse 104"/>
          <p:cNvSpPr/>
          <p:nvPr/>
        </p:nvSpPr>
        <p:spPr bwMode="auto">
          <a:xfrm>
            <a:off x="6036027" y="1195102"/>
            <a:ext cx="621030" cy="5242560"/>
          </a:xfrm>
          <a:prstGeom prst="ellipse">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p:txBody>
      </p:sp>
      <p:sp>
        <p:nvSpPr>
          <p:cNvPr id="106" name="Text Box 78"/>
          <p:cNvSpPr txBox="1">
            <a:spLocks noChangeArrowheads="1"/>
          </p:cNvSpPr>
          <p:nvPr/>
        </p:nvSpPr>
        <p:spPr bwMode="auto">
          <a:xfrm>
            <a:off x="7099747" y="1820947"/>
            <a:ext cx="1470660" cy="646331"/>
          </a:xfrm>
          <a:prstGeom prst="borderCallout1">
            <a:avLst>
              <a:gd name="adj1" fmla="val 62702"/>
              <a:gd name="adj2" fmla="val -14"/>
              <a:gd name="adj3" fmla="val 102279"/>
              <a:gd name="adj4" fmla="val -34511"/>
            </a:avLst>
          </a:prstGeom>
          <a:noFill/>
          <a:ln w="9525" algn="ctr">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b="1" dirty="0" err="1">
                <a:solidFill>
                  <a:srgbClr val="FF0000"/>
                </a:solidFill>
              </a:rPr>
              <a:t>Consistency</a:t>
            </a:r>
            <a:r>
              <a:rPr lang="fr-FR" b="1" dirty="0">
                <a:solidFill>
                  <a:srgbClr val="FF0000"/>
                </a:solidFill>
              </a:rPr>
              <a:t> ?</a:t>
            </a:r>
          </a:p>
          <a:p>
            <a:pPr algn="l"/>
            <a:endParaRPr lang="fr-FR" b="1" dirty="0">
              <a:solidFill>
                <a:srgbClr val="FF0000"/>
              </a:solidFill>
            </a:endParaRPr>
          </a:p>
          <a:p>
            <a:pPr algn="l"/>
            <a:r>
              <a:rPr lang="fr-FR" b="1" dirty="0">
                <a:solidFill>
                  <a:srgbClr val="FF0000"/>
                </a:solidFill>
              </a:rPr>
              <a:t>Schedule ?</a:t>
            </a:r>
          </a:p>
        </p:txBody>
      </p:sp>
      <p:pic>
        <p:nvPicPr>
          <p:cNvPr id="107" name="Picture 7" descr="\\SSOG-NETAPP02\partagecifs\jlgougeat\Data\Pictures\Bibliothèque multimédia Microsoft\j0438068.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66557" y="3385314"/>
            <a:ext cx="835344" cy="835343"/>
          </a:xfrm>
          <a:prstGeom prst="rect">
            <a:avLst/>
          </a:prstGeom>
          <a:noFill/>
          <a:extLst>
            <a:ext uri="{909E8E84-426E-40dd-AFC4-6F175D3DCCD1}">
              <a14:hiddenFill xmlns="" xmlns:a14="http://schemas.microsoft.com/office/drawing/2010/main">
                <a:solidFill>
                  <a:srgbClr val="FFFFFF"/>
                </a:solidFill>
              </a14:hiddenFill>
            </a:ext>
          </a:extLst>
        </p:spPr>
      </p:pic>
      <p:pic>
        <p:nvPicPr>
          <p:cNvPr id="108" name="Picture 2" descr="\\SSOG-NETAPP02\partagecifs\jlgougeat\Data\Pictures\Bibliothèque multimédia Microsoft\00178291.gif"/>
          <p:cNvPicPr>
            <a:picLocks noChangeAspect="1" noChangeArrowheads="1" noCrop="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91459" y="3890326"/>
            <a:ext cx="458939" cy="458939"/>
          </a:xfrm>
          <a:prstGeom prst="rect">
            <a:avLst/>
          </a:prstGeom>
          <a:noFill/>
          <a:extLst>
            <a:ext uri="{909E8E84-426E-40dd-AFC4-6F175D3DCCD1}">
              <a14:hiddenFill xmlns="" xmlns:a14="http://schemas.microsoft.com/office/drawing/2010/main">
                <a:solidFill>
                  <a:srgbClr val="FFFFFF"/>
                </a:solidFill>
              </a14:hiddenFill>
            </a:ext>
          </a:extLst>
        </p:spPr>
      </p:pic>
      <p:pic>
        <p:nvPicPr>
          <p:cNvPr id="109" name="Picture 4" descr="\\SSOG-NETAPP02\partagecifs\jlgougeat\Data\Pictures\Bibliothèque multimédia Microsoft\00178249.gif"/>
          <p:cNvPicPr>
            <a:picLocks noChangeAspect="1" noChangeArrowheads="1" noCrop="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75539" y="3245665"/>
            <a:ext cx="432888" cy="432888"/>
          </a:xfrm>
          <a:prstGeom prst="rect">
            <a:avLst/>
          </a:prstGeom>
          <a:noFill/>
          <a:extLst>
            <a:ext uri="{909E8E84-426E-40dd-AFC4-6F175D3DCCD1}">
              <a14:hiddenFill xmlns="" xmlns:a14="http://schemas.microsoft.com/office/drawing/2010/main">
                <a:solidFill>
                  <a:srgbClr val="FFFFFF"/>
                </a:solidFill>
              </a14:hiddenFill>
            </a:ext>
          </a:extLst>
        </p:spPr>
      </p:pic>
      <p:pic>
        <p:nvPicPr>
          <p:cNvPr id="110" name="Picture 5" descr="\\SSOG-NETAPP02\partagecifs\jlgougeat\Data\Pictures\Bibliothèque multimédia Microsoft\00178290.gif"/>
          <p:cNvPicPr>
            <a:picLocks noChangeAspect="1" noChangeArrowheads="1" noCrop="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06181" y="3204269"/>
            <a:ext cx="515679" cy="515679"/>
          </a:xfrm>
          <a:prstGeom prst="rect">
            <a:avLst/>
          </a:prstGeom>
          <a:noFill/>
          <a:extLst>
            <a:ext uri="{909E8E84-426E-40dd-AFC4-6F175D3DCCD1}">
              <a14:hiddenFill xmlns="" xmlns:a14="http://schemas.microsoft.com/office/drawing/2010/main">
                <a:solidFill>
                  <a:srgbClr val="FFFFFF"/>
                </a:solidFill>
              </a14:hiddenFill>
            </a:ext>
          </a:extLst>
        </p:spPr>
      </p:pic>
      <p:pic>
        <p:nvPicPr>
          <p:cNvPr id="111" name="Picture 6" descr="\\SSOG-NETAPP02\partagecifs\jlgougeat\Data\Pictures\Bibliothèque multimédia Microsoft\00178261.gif"/>
          <p:cNvPicPr>
            <a:picLocks noChangeAspect="1" noChangeArrowheads="1" noCrop="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01901" y="3904030"/>
            <a:ext cx="445236" cy="445235"/>
          </a:xfrm>
          <a:prstGeom prst="rect">
            <a:avLst/>
          </a:prstGeom>
          <a:noFill/>
          <a:extLst>
            <a:ext uri="{909E8E84-426E-40dd-AFC4-6F175D3DCCD1}">
              <a14:hiddenFill xmlns="" xmlns:a14="http://schemas.microsoft.com/office/drawing/2010/main">
                <a:solidFill>
                  <a:srgbClr val="FFFFFF"/>
                </a:solidFill>
              </a14:hiddenFill>
            </a:ext>
          </a:extLst>
        </p:spPr>
      </p:pic>
      <p:pic>
        <p:nvPicPr>
          <p:cNvPr id="112" name="Picture 8" descr="\\SSOG-NETAPP02\partagecifs\jlgougeat\Data\Pictures\Bibliothèque multimédia Microsoft\00178248.gif"/>
          <p:cNvPicPr>
            <a:picLocks noChangeAspect="1" noChangeArrowheads="1" noCrop="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82914" y="4170515"/>
            <a:ext cx="533739" cy="533738"/>
          </a:xfrm>
          <a:prstGeom prst="rect">
            <a:avLst/>
          </a:prstGeom>
          <a:noFill/>
          <a:extLst>
            <a:ext uri="{909E8E84-426E-40dd-AFC4-6F175D3DCCD1}">
              <a14:hiddenFill xmlns="" xmlns:a14="http://schemas.microsoft.com/office/drawing/2010/main">
                <a:solidFill>
                  <a:srgbClr val="FFFFFF"/>
                </a:solidFill>
              </a14:hiddenFill>
            </a:ext>
          </a:extLst>
        </p:spPr>
      </p:pic>
      <p:sp>
        <p:nvSpPr>
          <p:cNvPr id="113" name="Ellipse 112"/>
          <p:cNvSpPr/>
          <p:nvPr/>
        </p:nvSpPr>
        <p:spPr bwMode="auto">
          <a:xfrm>
            <a:off x="7320605" y="3146998"/>
            <a:ext cx="1327249" cy="1311974"/>
          </a:xfrm>
          <a:prstGeom prst="ellipse">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114" name="ecx1C4165A0-6CB3-43BE-8294-A75E895055B6" descr="1C4165A0-6CB3-43BE-8294-A75E895055B6"/>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7828513" y="2932241"/>
            <a:ext cx="477333" cy="350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e 8"/>
          <p:cNvGrpSpPr/>
          <p:nvPr/>
        </p:nvGrpSpPr>
        <p:grpSpPr>
          <a:xfrm>
            <a:off x="4976460" y="3370669"/>
            <a:ext cx="1571737" cy="853577"/>
            <a:chOff x="4617333" y="3370669"/>
            <a:chExt cx="1571737" cy="853577"/>
          </a:xfrm>
        </p:grpSpPr>
        <p:pic>
          <p:nvPicPr>
            <p:cNvPr id="38" name="Picture 5" descr="C:\Users\jlgougeat\Pictures\CSR\BHN_3304.jpg"/>
            <p:cNvPicPr preferRelativeResize="0">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23978" y="3602645"/>
              <a:ext cx="965012" cy="62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42" name="Text Box 78"/>
            <p:cNvSpPr txBox="1">
              <a:spLocks noChangeArrowheads="1"/>
            </p:cNvSpPr>
            <p:nvPr/>
          </p:nvSpPr>
          <p:spPr bwMode="auto">
            <a:xfrm>
              <a:off x="4617333" y="3370669"/>
              <a:ext cx="1571737" cy="25391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1050" b="1" dirty="0">
                  <a:solidFill>
                    <a:schemeClr val="tx1"/>
                  </a:solidFill>
                </a:rPr>
                <a:t>Sim B - Provider 2</a:t>
              </a:r>
              <a:endParaRPr lang="en-US" sz="1050" b="1" dirty="0">
                <a:solidFill>
                  <a:schemeClr val="tx1"/>
                </a:solidFill>
              </a:endParaRPr>
            </a:p>
          </p:txBody>
        </p:sp>
      </p:grpSp>
      <p:sp>
        <p:nvSpPr>
          <p:cNvPr id="48" name="Rectangle 47"/>
          <p:cNvSpPr/>
          <p:nvPr/>
        </p:nvSpPr>
        <p:spPr>
          <a:xfrm>
            <a:off x="238449" y="3732018"/>
            <a:ext cx="1378904" cy="307777"/>
          </a:xfrm>
          <a:prstGeom prst="rect">
            <a:avLst/>
          </a:prstGeom>
          <a:noFill/>
        </p:spPr>
        <p:txBody>
          <a:bodyPr wrap="none" lIns="91440" tIns="45720" rIns="91440" bIns="45720">
            <a:spAutoFit/>
          </a:bodyPr>
          <a:lstStyle/>
          <a:p>
            <a:pPr algn="l"/>
            <a:r>
              <a:rPr lang="fr-FR"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a:t>
            </a:r>
            <a:endPar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0" name="Picture 2" descr="C:\Users\jlgougeat\Pictures\Symboles\Haut Parleur.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3091" y="2857976"/>
            <a:ext cx="550011" cy="800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1" name="Connecteur en angle 50"/>
          <p:cNvCxnSpPr>
            <a:stCxn id="248836" idx="1"/>
            <a:endCxn id="48" idx="3"/>
          </p:cNvCxnSpPr>
          <p:nvPr/>
        </p:nvCxnSpPr>
        <p:spPr bwMode="auto">
          <a:xfrm rot="10800000" flipV="1">
            <a:off x="1617353" y="2102677"/>
            <a:ext cx="469450" cy="1783230"/>
          </a:xfrm>
          <a:prstGeom prst="bentConnector3">
            <a:avLst>
              <a:gd name="adj1" fmla="val 50000"/>
            </a:avLst>
          </a:prstGeom>
          <a:solidFill>
            <a:schemeClr val="accent1"/>
          </a:solidFill>
          <a:ln w="28575" cap="flat" cmpd="sng" algn="ctr">
            <a:solidFill>
              <a:schemeClr val="tx1"/>
            </a:solidFill>
            <a:prstDash val="solid"/>
            <a:round/>
            <a:headEnd type="arrow"/>
            <a:tailEnd type="arrow"/>
          </a:ln>
          <a:effectLst/>
        </p:spPr>
      </p:cxnSp>
      <p:cxnSp>
        <p:nvCxnSpPr>
          <p:cNvPr id="54" name="Connecteur en angle 53"/>
          <p:cNvCxnSpPr>
            <a:stCxn id="48" idx="3"/>
            <a:endCxn id="76" idx="1"/>
          </p:cNvCxnSpPr>
          <p:nvPr/>
        </p:nvCxnSpPr>
        <p:spPr bwMode="auto">
          <a:xfrm>
            <a:off x="1617353" y="3885907"/>
            <a:ext cx="469450" cy="1840302"/>
          </a:xfrm>
          <a:prstGeom prst="bentConnector3">
            <a:avLst>
              <a:gd name="adj1" fmla="val 50000"/>
            </a:avLst>
          </a:prstGeom>
          <a:solidFill>
            <a:schemeClr val="accent1"/>
          </a:solidFill>
          <a:ln w="28575" cap="flat" cmpd="sng" algn="ctr">
            <a:solidFill>
              <a:schemeClr val="tx1"/>
            </a:solidFill>
            <a:prstDash val="solid"/>
            <a:round/>
            <a:headEnd type="arrow"/>
            <a:tailEnd type="arrow"/>
          </a:ln>
          <a:effectLst/>
        </p:spPr>
      </p:cxnSp>
      <p:cxnSp>
        <p:nvCxnSpPr>
          <p:cNvPr id="57" name="Connecteur en angle 56"/>
          <p:cNvCxnSpPr>
            <a:stCxn id="48" idx="3"/>
            <a:endCxn id="75" idx="1"/>
          </p:cNvCxnSpPr>
          <p:nvPr/>
        </p:nvCxnSpPr>
        <p:spPr bwMode="auto">
          <a:xfrm flipV="1">
            <a:off x="1617353" y="3882169"/>
            <a:ext cx="469450" cy="3738"/>
          </a:xfrm>
          <a:prstGeom prst="bentConnector3">
            <a:avLst>
              <a:gd name="adj1" fmla="val 50000"/>
            </a:avLst>
          </a:prstGeom>
          <a:solidFill>
            <a:schemeClr val="accent1"/>
          </a:solidFill>
          <a:ln w="28575" cap="flat" cmpd="sng" algn="ctr">
            <a:solidFill>
              <a:schemeClr val="tx1"/>
            </a:solidFill>
            <a:prstDash val="solid"/>
            <a:round/>
            <a:headEnd type="arrow"/>
            <a:tailEnd type="arrow"/>
          </a:ln>
          <a:effectLst/>
        </p:spPr>
      </p:cxnSp>
      <p:sp>
        <p:nvSpPr>
          <p:cNvPr id="39" name="Text Box 78"/>
          <p:cNvSpPr txBox="1">
            <a:spLocks noChangeArrowheads="1"/>
          </p:cNvSpPr>
          <p:nvPr/>
        </p:nvSpPr>
        <p:spPr bwMode="auto">
          <a:xfrm>
            <a:off x="6890737" y="5030372"/>
            <a:ext cx="2141120" cy="1200329"/>
          </a:xfrm>
          <a:prstGeom prst="borderCallout1">
            <a:avLst>
              <a:gd name="adj1" fmla="val -5054"/>
              <a:gd name="adj2" fmla="val 17975"/>
              <a:gd name="adj3" fmla="val -88817"/>
              <a:gd name="adj4" fmla="val 35530"/>
            </a:avLst>
          </a:prstGeom>
          <a:noFill/>
          <a:ln w="9525" algn="ctr">
            <a:solidFill>
              <a:schemeClr val="accent1">
                <a:lumMod val="60000"/>
                <a:lumOff val="40000"/>
              </a:schemeClr>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a:solidFill>
                  <a:srgbClr val="C00000"/>
                </a:solidFill>
              </a:rPr>
              <a:t>M&amp;S </a:t>
            </a:r>
            <a:r>
              <a:rPr lang="fr-FR" b="1" dirty="0" err="1">
                <a:solidFill>
                  <a:srgbClr val="C00000"/>
                </a:solidFill>
              </a:rPr>
              <a:t>Interoperability</a:t>
            </a:r>
            <a:r>
              <a:rPr lang="fr-FR" b="1" dirty="0">
                <a:solidFill>
                  <a:srgbClr val="C00000"/>
                </a:solidFill>
              </a:rPr>
              <a:t> </a:t>
            </a:r>
            <a:r>
              <a:rPr lang="fr-FR" b="1" dirty="0" err="1">
                <a:solidFill>
                  <a:schemeClr val="accent1">
                    <a:lumMod val="75000"/>
                  </a:schemeClr>
                </a:solidFill>
              </a:rPr>
              <a:t>is</a:t>
            </a:r>
            <a:endParaRPr lang="fr-FR" b="1" dirty="0">
              <a:solidFill>
                <a:schemeClr val="accent1">
                  <a:lumMod val="75000"/>
                </a:schemeClr>
              </a:solidFill>
            </a:endParaRPr>
          </a:p>
          <a:p>
            <a:r>
              <a:rPr lang="fr-FR" b="1" dirty="0" err="1">
                <a:solidFill>
                  <a:schemeClr val="accent1">
                    <a:lumMod val="75000"/>
                  </a:schemeClr>
                </a:solidFill>
              </a:rPr>
              <a:t>even</a:t>
            </a:r>
            <a:r>
              <a:rPr lang="fr-FR" b="1" dirty="0">
                <a:solidFill>
                  <a:schemeClr val="accent1">
                    <a:lumMod val="75000"/>
                  </a:schemeClr>
                </a:solidFill>
              </a:rPr>
              <a:t> more </a:t>
            </a:r>
            <a:r>
              <a:rPr lang="fr-FR" b="1" dirty="0" err="1">
                <a:solidFill>
                  <a:schemeClr val="accent1">
                    <a:lumMod val="75000"/>
                  </a:schemeClr>
                </a:solidFill>
              </a:rPr>
              <a:t>critical</a:t>
            </a:r>
            <a:r>
              <a:rPr lang="fr-FR" b="1" dirty="0">
                <a:solidFill>
                  <a:schemeClr val="accent1">
                    <a:lumMod val="75000"/>
                  </a:schemeClr>
                </a:solidFill>
              </a:rPr>
              <a:t> in the International </a:t>
            </a:r>
            <a:r>
              <a:rPr lang="fr-FR" b="1" dirty="0" err="1">
                <a:solidFill>
                  <a:schemeClr val="accent1">
                    <a:lumMod val="75000"/>
                  </a:schemeClr>
                </a:solidFill>
              </a:rPr>
              <a:t>Arena</a:t>
            </a:r>
            <a:r>
              <a:rPr lang="fr-FR" b="1" dirty="0">
                <a:solidFill>
                  <a:schemeClr val="accent1">
                    <a:lumMod val="75000"/>
                  </a:schemeClr>
                </a:solidFill>
              </a:rPr>
              <a:t> </a:t>
            </a:r>
          </a:p>
          <a:p>
            <a:r>
              <a:rPr lang="fr-FR" b="1" dirty="0" err="1">
                <a:solidFill>
                  <a:schemeClr val="accent1">
                    <a:lumMod val="75000"/>
                  </a:schemeClr>
                </a:solidFill>
              </a:rPr>
              <a:t>with</a:t>
            </a:r>
            <a:endParaRPr lang="fr-FR" b="1" dirty="0">
              <a:solidFill>
                <a:schemeClr val="accent1">
                  <a:lumMod val="75000"/>
                </a:schemeClr>
              </a:solidFill>
            </a:endParaRPr>
          </a:p>
          <a:p>
            <a:r>
              <a:rPr lang="fr-FR" b="1" dirty="0">
                <a:solidFill>
                  <a:srgbClr val="C00000"/>
                </a:solidFill>
              </a:rPr>
              <a:t>Multiple Providers </a:t>
            </a:r>
            <a:r>
              <a:rPr lang="fr-FR" b="1" dirty="0">
                <a:solidFill>
                  <a:schemeClr val="accent1">
                    <a:lumMod val="75000"/>
                  </a:schemeClr>
                </a:solidFill>
              </a:rPr>
              <a:t>and </a:t>
            </a:r>
            <a:r>
              <a:rPr lang="fr-FR" b="1" dirty="0">
                <a:solidFill>
                  <a:srgbClr val="C00000"/>
                </a:solidFill>
              </a:rPr>
              <a:t>Multiple M&amp;S Solutions</a:t>
            </a:r>
          </a:p>
        </p:txBody>
      </p:sp>
    </p:spTree>
    <p:extLst>
      <p:ext uri="{BB962C8B-B14F-4D97-AF65-F5344CB8AC3E}">
        <p14:creationId xmlns:p14="http://schemas.microsoft.com/office/powerpoint/2010/main" val="2533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right)">
                                      <p:cBhvr>
                                        <p:cTn id="26" dur="500"/>
                                        <p:tgtEl>
                                          <p:spTgt spid="85"/>
                                        </p:tgtEl>
                                      </p:cBhvr>
                                    </p:animEffect>
                                  </p:childTnLst>
                                </p:cTn>
                              </p:par>
                              <p:par>
                                <p:cTn id="27" presetID="22" presetClass="entr" presetSubtype="2"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right)">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8836"/>
                                        </p:tgtEl>
                                        <p:attrNameLst>
                                          <p:attrName>style.visibility</p:attrName>
                                        </p:attrNameLst>
                                      </p:cBhvr>
                                      <p:to>
                                        <p:strVal val="visible"/>
                                      </p:to>
                                    </p:set>
                                    <p:animEffect transition="in" filter="wipe(left)">
                                      <p:cBhvr>
                                        <p:cTn id="34" dur="500"/>
                                        <p:tgtEl>
                                          <p:spTgt spid="248836"/>
                                        </p:tgtEl>
                                      </p:cBhvr>
                                    </p:animEffect>
                                  </p:childTnLst>
                                </p:cTn>
                              </p:par>
                              <p:par>
                                <p:cTn id="35" presetID="22" presetClass="entr" presetSubtype="8"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22" presetClass="entr" presetSubtype="8"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par>
                                <p:cTn id="49" presetID="22" presetClass="entr" presetSubtype="8"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wipe(left)">
                                      <p:cBhvr>
                                        <p:cTn id="59" dur="500"/>
                                        <p:tgtEl>
                                          <p:spTgt spid="96"/>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wipe(down)">
                                      <p:cBhvr>
                                        <p:cTn id="63" dur="500"/>
                                        <p:tgtEl>
                                          <p:spTgt spid="10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wipe(down)">
                                      <p:cBhvr>
                                        <p:cTn id="66" dur="500"/>
                                        <p:tgtEl>
                                          <p:spTgt spid="10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fill="hold"/>
                                        <p:tgtEl>
                                          <p:spTgt spid="107"/>
                                        </p:tgtEl>
                                        <p:attrNameLst>
                                          <p:attrName>ppt_x</p:attrName>
                                        </p:attrNameLst>
                                      </p:cBhvr>
                                      <p:tavLst>
                                        <p:tav tm="0">
                                          <p:val>
                                            <p:strVal val="1+#ppt_w/2"/>
                                          </p:val>
                                        </p:tav>
                                        <p:tav tm="100000">
                                          <p:val>
                                            <p:strVal val="#ppt_x"/>
                                          </p:val>
                                        </p:tav>
                                      </p:tavLst>
                                    </p:anim>
                                    <p:anim calcmode="lin" valueType="num">
                                      <p:cBhvr additive="base">
                                        <p:cTn id="72" dur="500" fill="hold"/>
                                        <p:tgtEl>
                                          <p:spTgt spid="107"/>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1+#ppt_w/2"/>
                                          </p:val>
                                        </p:tav>
                                        <p:tav tm="100000">
                                          <p:val>
                                            <p:strVal val="#ppt_x"/>
                                          </p:val>
                                        </p:tav>
                                      </p:tavLst>
                                    </p:anim>
                                    <p:anim calcmode="lin" valueType="num">
                                      <p:cBhvr additive="base">
                                        <p:cTn id="76" dur="500" fill="hold"/>
                                        <p:tgtEl>
                                          <p:spTgt spid="108"/>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1+#ppt_w/2"/>
                                          </p:val>
                                        </p:tav>
                                        <p:tav tm="100000">
                                          <p:val>
                                            <p:strVal val="#ppt_x"/>
                                          </p:val>
                                        </p:tav>
                                      </p:tavLst>
                                    </p:anim>
                                    <p:anim calcmode="lin" valueType="num">
                                      <p:cBhvr additive="base">
                                        <p:cTn id="80" dur="500" fill="hold"/>
                                        <p:tgtEl>
                                          <p:spTgt spid="10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1+#ppt_w/2"/>
                                          </p:val>
                                        </p:tav>
                                        <p:tav tm="100000">
                                          <p:val>
                                            <p:strVal val="#ppt_x"/>
                                          </p:val>
                                        </p:tav>
                                      </p:tavLst>
                                    </p:anim>
                                    <p:anim calcmode="lin" valueType="num">
                                      <p:cBhvr additive="base">
                                        <p:cTn id="84" dur="500" fill="hold"/>
                                        <p:tgtEl>
                                          <p:spTgt spid="110"/>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1+#ppt_w/2"/>
                                          </p:val>
                                        </p:tav>
                                        <p:tav tm="100000">
                                          <p:val>
                                            <p:strVal val="#ppt_x"/>
                                          </p:val>
                                        </p:tav>
                                      </p:tavLst>
                                    </p:anim>
                                    <p:anim calcmode="lin" valueType="num">
                                      <p:cBhvr additive="base">
                                        <p:cTn id="88" dur="500" fill="hold"/>
                                        <p:tgtEl>
                                          <p:spTgt spid="111"/>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1+#ppt_w/2"/>
                                          </p:val>
                                        </p:tav>
                                        <p:tav tm="100000">
                                          <p:val>
                                            <p:strVal val="#ppt_x"/>
                                          </p:val>
                                        </p:tav>
                                      </p:tavLst>
                                    </p:anim>
                                    <p:anim calcmode="lin" valueType="num">
                                      <p:cBhvr additive="base">
                                        <p:cTn id="96" dur="500" fill="hold"/>
                                        <p:tgtEl>
                                          <p:spTgt spid="113"/>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1+#ppt_w/2"/>
                                          </p:val>
                                        </p:tav>
                                        <p:tav tm="100000">
                                          <p:val>
                                            <p:strVal val="#ppt_x"/>
                                          </p:val>
                                        </p:tav>
                                      </p:tavLst>
                                    </p:anim>
                                    <p:anim calcmode="lin" valueType="num">
                                      <p:cBhvr additive="base">
                                        <p:cTn id="100" dur="500" fill="hold"/>
                                        <p:tgtEl>
                                          <p:spTgt spid="114"/>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22" presetClass="entr" presetSubtype="4"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6" grpId="0" animBg="1"/>
      <p:bldP spid="105" grpId="0" animBg="1"/>
      <p:bldP spid="106" grpId="0" animBg="1"/>
      <p:bldP spid="113" grpId="0" animBg="1"/>
      <p:bldP spid="48" grpId="0"/>
      <p:bldP spid="39" grpId="0" animBg="1"/>
    </p:bldLst>
  </p:timing>
</p:sld>
</file>

<file path=ppt/theme/theme1.xml><?xml version="1.0" encoding="utf-8"?>
<a:theme xmlns:a="http://schemas.openxmlformats.org/drawingml/2006/main" name="BCS Proposal Template-Blue-Landscape">
  <a:themeElements>
    <a:clrScheme name="BCS Proposal Template-Blue-Landscape 9">
      <a:dk1>
        <a:srgbClr val="000000"/>
      </a:dk1>
      <a:lt1>
        <a:srgbClr val="FFFFFF"/>
      </a:lt1>
      <a:dk2>
        <a:srgbClr val="5378B3"/>
      </a:dk2>
      <a:lt2>
        <a:srgbClr val="999999"/>
      </a:lt2>
      <a:accent1>
        <a:srgbClr val="061DC8"/>
      </a:accent1>
      <a:accent2>
        <a:srgbClr val="C7CDFD"/>
      </a:accent2>
      <a:accent3>
        <a:srgbClr val="FFFFFF"/>
      </a:accent3>
      <a:accent4>
        <a:srgbClr val="000000"/>
      </a:accent4>
      <a:accent5>
        <a:srgbClr val="AAABE0"/>
      </a:accent5>
      <a:accent6>
        <a:srgbClr val="B4BAE5"/>
      </a:accent6>
      <a:hlink>
        <a:srgbClr val="669900"/>
      </a:hlink>
      <a:folHlink>
        <a:srgbClr val="8CC800"/>
      </a:folHlink>
    </a:clrScheme>
    <a:fontScheme name="BCS Proposal Template-Blue-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200" b="0" i="0" u="none" strike="noStrike" cap="none" normalizeH="0" baseline="0" smtClean="0">
            <a:ln>
              <a:noFill/>
            </a:ln>
            <a:solidFill>
              <a:schemeClr val="tx2"/>
            </a:solidFill>
            <a:effectLst/>
            <a:latin typeface="Arial" charset="0"/>
          </a:defRPr>
        </a:defPPr>
      </a:lstStyle>
    </a:lnDef>
  </a:objectDefaults>
  <a:extraClrSchemeLst>
    <a:extraClrScheme>
      <a:clrScheme name="BCS Proposal Template-Blue-Landscap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CS Proposal Template-Blue-Landscap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CS Proposal Template-Blue-Landscap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S Proposal Template-Blue-Landscap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CS Proposal Template-Blue-Landscap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CS Proposal Template-Blue-Landscap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CS Proposal Template-Blue-Landscap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CS Proposal Template-Blue-Landscape 8">
        <a:dk1>
          <a:srgbClr val="000000"/>
        </a:dk1>
        <a:lt1>
          <a:srgbClr val="FFFFFF"/>
        </a:lt1>
        <a:dk2>
          <a:srgbClr val="5378B3"/>
        </a:dk2>
        <a:lt2>
          <a:srgbClr val="999999"/>
        </a:lt2>
        <a:accent1>
          <a:srgbClr val="061DC8"/>
        </a:accent1>
        <a:accent2>
          <a:srgbClr val="C7CDFD"/>
        </a:accent2>
        <a:accent3>
          <a:srgbClr val="FFFFFF"/>
        </a:accent3>
        <a:accent4>
          <a:srgbClr val="000000"/>
        </a:accent4>
        <a:accent5>
          <a:srgbClr val="AAABE0"/>
        </a:accent5>
        <a:accent6>
          <a:srgbClr val="B4BAE5"/>
        </a:accent6>
        <a:hlink>
          <a:srgbClr val="669900"/>
        </a:hlink>
        <a:folHlink>
          <a:srgbClr val="669999"/>
        </a:folHlink>
      </a:clrScheme>
      <a:clrMap bg1="lt1" tx1="dk1" bg2="lt2" tx2="dk2" accent1="accent1" accent2="accent2" accent3="accent3" accent4="accent4" accent5="accent5" accent6="accent6" hlink="hlink" folHlink="folHlink"/>
    </a:extraClrScheme>
    <a:extraClrScheme>
      <a:clrScheme name="BCS Proposal Template-Blue-Landscape 9">
        <a:dk1>
          <a:srgbClr val="000000"/>
        </a:dk1>
        <a:lt1>
          <a:srgbClr val="FFFFFF"/>
        </a:lt1>
        <a:dk2>
          <a:srgbClr val="5378B3"/>
        </a:dk2>
        <a:lt2>
          <a:srgbClr val="999999"/>
        </a:lt2>
        <a:accent1>
          <a:srgbClr val="061DC8"/>
        </a:accent1>
        <a:accent2>
          <a:srgbClr val="C7CDFD"/>
        </a:accent2>
        <a:accent3>
          <a:srgbClr val="FFFFFF"/>
        </a:accent3>
        <a:accent4>
          <a:srgbClr val="000000"/>
        </a:accent4>
        <a:accent5>
          <a:srgbClr val="AAABE0"/>
        </a:accent5>
        <a:accent6>
          <a:srgbClr val="B4BAE5"/>
        </a:accent6>
        <a:hlink>
          <a:srgbClr val="669900"/>
        </a:hlink>
        <a:folHlink>
          <a:srgbClr val="8C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BCS Proposal Template-Blue-Landscape</Template>
  <TotalTime>2965</TotalTime>
  <Words>1816</Words>
  <Application>Microsoft Office PowerPoint</Application>
  <PresentationFormat>Affichage à l'écran (4:3)</PresentationFormat>
  <Paragraphs>559</Paragraphs>
  <Slides>27</Slides>
  <Notes>8</Notes>
  <HiddenSlides>1</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7" baseType="lpstr">
      <vt:lpstr>Arial</vt:lpstr>
      <vt:lpstr>Arial Narrow</vt:lpstr>
      <vt:lpstr>Calibri</vt:lpstr>
      <vt:lpstr>Helvetica</vt:lpstr>
      <vt:lpstr>Impact</vt:lpstr>
      <vt:lpstr>Times New Roman</vt:lpstr>
      <vt:lpstr>Webdings</vt:lpstr>
      <vt:lpstr>Wingdings</vt:lpstr>
      <vt:lpstr>BCS Proposal Template-Blue-Landscape</vt:lpstr>
      <vt:lpstr>Clip</vt:lpstr>
      <vt:lpstr>Présentation PowerPoint</vt:lpstr>
      <vt:lpstr> “The Elephant observed by the Blinds”</vt:lpstr>
      <vt:lpstr>Agenda</vt:lpstr>
      <vt:lpstr>Sogitec at a glance</vt:lpstr>
      <vt:lpstr>Environment Requirements for an Aircraft Simulator</vt:lpstr>
      <vt:lpstr>Typical Terrain Requirements (e.g. France NH90 FFS)</vt:lpstr>
      <vt:lpstr>Towards more Fidelity in the Environment</vt:lpstr>
      <vt:lpstr>Building the Simulator Database</vt:lpstr>
      <vt:lpstr>Main issues for Distributed Simulation  Reuse – Correlation – Interoperability ….</vt:lpstr>
      <vt:lpstr>M&amp;S Interoperability</vt:lpstr>
      <vt:lpstr>Appropriate Standards</vt:lpstr>
      <vt:lpstr>Appropriate standards – Environmental Data: RIEDP</vt:lpstr>
      <vt:lpstr>Data Transformation Process – Two main phases</vt:lpstr>
      <vt:lpstr>Data Transformation Process – Improvement through RIEDP </vt:lpstr>
      <vt:lpstr>Overview of International Standardization Efforts</vt:lpstr>
      <vt:lpstr>Scope of the SISO RIEDP Product Development Group</vt:lpstr>
      <vt:lpstr>Status of RIEDP Products at mid 2016</vt:lpstr>
      <vt:lpstr>Latest Draft of the RIEDP Reference Process Model Process Flow</vt:lpstr>
      <vt:lpstr>Enhanced Intermediate Level - Sharing data with the highest possible added value </vt:lpstr>
      <vt:lpstr>Latest Draft of the RIEDP Reference Process Model Data Flow</vt:lpstr>
      <vt:lpstr>RIEDP Reference Abstract Data Model</vt:lpstr>
      <vt:lpstr>RIEDP Data Organization (extracted example)</vt:lpstr>
      <vt:lpstr>RIEDP Profiles</vt:lpstr>
      <vt:lpstr>RIEDP and SEDRIS</vt:lpstr>
      <vt:lpstr>RIEDP PDG – Get Involved</vt:lpstr>
      <vt:lpstr>Participants in the Product Development Effort</vt:lpstr>
      <vt:lpstr>Conclusion</vt:lpstr>
    </vt:vector>
  </TitlesOfParts>
  <Company>SOGITEC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Reuse and Interoperation of Environmental Data &amp; Processes  for Aircrew Training &amp; Mission Rehearsal  Study Group (RIEDP-SG)</dc:title>
  <dc:creator>GOUGEAT, Jean-Louis</dc:creator>
  <dc:description>Planches pour la présentation de 10 minutes du premier jour</dc:description>
  <cp:lastModifiedBy>Jean-louis</cp:lastModifiedBy>
  <cp:revision>783</cp:revision>
  <cp:lastPrinted>2016-08-22T08:15:36Z</cp:lastPrinted>
  <dcterms:created xsi:type="dcterms:W3CDTF">2004-03-03T16:43:47Z</dcterms:created>
  <dcterms:modified xsi:type="dcterms:W3CDTF">2016-08-23T05:14:49Z</dcterms:modified>
</cp:coreProperties>
</file>