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slides/slide33.xml" ContentType="application/vnd.openxmlformats-officedocument.presentationml.slide+xml"/>
  <Default Extension="bin" ContentType="application/vnd.openxmlformats-officedocument.presentationml.printerSettings"/>
  <Default Extension="wmf" ContentType="image/x-wmf"/>
  <Override PartName="/ppt/notesSlides/notesSlide13.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commentAuthors.xml" ContentType="application/vnd.openxmlformats-officedocument.presentationml.commentAuthors+xml"/>
  <Override PartName="/ppt/slides/slide56.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Default Extension="gif" ContentType="image/gif"/>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Default Extension="tiff" ContentType="image/tiff"/>
  <Override PartName="/ppt/notesSlides/notesSlide8.xml" ContentType="application/vnd.openxmlformats-officedocument.presentationml.notesSlide+xml"/>
  <Override PartName="/ppt/embeddings/oleObject2.bin" ContentType="application/vnd.openxmlformats-officedocument.oleObject"/>
  <Override PartName="/ppt/slides/slide46.xml" ContentType="application/vnd.openxmlformats-officedocument.presentationml.slide+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slides/slide34.xml" ContentType="application/vnd.openxmlformats-officedocument.presentationml.slide+xml"/>
  <Override PartName="/ppt/slides/slide53.xml" ContentType="application/vnd.openxmlformats-officedocument.presentationml.slide+xml"/>
  <Override PartName="/ppt/slides/slide15.xml" ContentType="application/vnd.openxmlformats-officedocument.presentationml.slide+xml"/>
  <Override PartName="/ppt/slides/slide6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theme/theme2.xml" ContentType="application/vnd.openxmlformats-officedocument.theme+xml"/>
  <Override PartName="/ppt/handoutMasters/handoutMaster1.xml" ContentType="application/vnd.openxmlformats-officedocument.presentationml.handoutMaster+xml"/>
  <Override PartName="/ppt/slideLayouts/slideLayout11.xml" ContentType="application/vnd.openxmlformats-officedocument.presentationml.slideLayout+xml"/>
  <Override PartName="/docProps/core.xml" ContentType="application/vnd.openxmlformats-package.core-properties+xml"/>
  <Override PartName="/ppt/notesSlides/notesSlide7.xml" ContentType="application/vnd.openxmlformats-officedocument.presentationml.notesSlide+xml"/>
  <Default Extension="jpeg" ContentType="image/jpeg"/>
  <Default Extension="vml" ContentType="application/vnd.openxmlformats-officedocument.vmlDrawing"/>
  <Override PartName="/ppt/slides/slide8.xml" ContentType="application/vnd.openxmlformats-officedocument.presentationml.slide+xml"/>
  <Override PartName="/ppt/slides/slide12.xml" ContentType="application/vnd.openxmlformats-officedocument.presentationml.slide+xml"/>
  <Override PartName="/ppt/slideLayouts/slideLayout6.xml" ContentType="application/vnd.openxmlformats-officedocument.presentationml.slideLayout+xml"/>
  <Override PartName="/ppt/slides/slide28.xml" ContentType="application/vnd.openxmlformats-officedocument.presentationml.slide+xml"/>
  <Override PartName="/ppt/slides/slide50.xml" ContentType="application/vnd.openxmlformats-officedocument.presentationml.slide+xml"/>
  <Override PartName="/ppt/slides/slide66.xml" ContentType="application/vnd.openxmlformats-officedocument.presentationml.slide+xml"/>
  <Override PartName="/ppt/slides/slide47.xml" ContentType="application/vnd.openxmlformats-officedocument.presentationml.slide+xml"/>
  <Override PartName="/ppt/slides/slide31.xml" ContentType="application/vnd.openxmlformats-officedocument.presentationml.slide+xml"/>
  <Override PartName="/ppt/notesSlides/notesSlide9.xml" ContentType="application/vnd.openxmlformats-officedocument.presentationml.notesSlide+xml"/>
  <Default Extension="wdp" ContentType="image/vnd.ms-photo"/>
  <Override PartName="/ppt/slideLayouts/slideLayout15.xml" ContentType="application/vnd.openxmlformats-officedocument.presentationml.slideLayout+xml"/>
  <Default Extension="emf" ContentType="image/x-emf"/>
  <Override PartName="/ppt/notesSlides/notesSlide11.xml" ContentType="application/vnd.openxmlformats-officedocument.presentationml.notesSlide+xml"/>
  <Default Extension="rels" ContentType="application/vnd.openxmlformats-package.relationships+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40.xml" ContentType="application/vnd.openxmlformats-officedocument.presentationml.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8.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theme/theme3.xml" ContentType="application/vnd.openxmlformats-officedocument.theme+xml"/>
  <Override PartName="/ppt/slides/slide63.xml" ContentType="application/vnd.openxmlformats-officedocument.presentationml.slide+xml"/>
  <Override PartName="/ppt/slideLayouts/slideLayout12.xml" ContentType="application/vnd.openxmlformats-officedocument.presentationml.slideLayout+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51.xml" ContentType="application/vnd.openxmlformats-officedocument.presentationml.slide+xml"/>
  <Override PartName="/ppt/slides/slide67.xml" ContentType="application/vnd.openxmlformats-officedocument.presentationml.slide+xml"/>
  <Override PartName="/ppt/slides/slide48.xml" ContentType="application/vnd.openxmlformats-officedocument.presentationml.slide+xml"/>
  <Override PartName="/ppt/notesSlides/notesSlide10.xml" ContentType="application/vnd.openxmlformats-officedocument.presentationml.notesSlide+xml"/>
  <Override PartName="/ppt/slideLayouts/slideLayout7.xml" ContentType="application/vnd.openxmlformats-officedocument.presentationml.slideLayout+xml"/>
  <Override PartName="/ppt/viewProps.xml" ContentType="application/vnd.openxmlformats-officedocument.presentationml.viewProps+xml"/>
  <Override PartName="/ppt/slides/slide32.xml" ContentType="application/vnd.openxmlformats-officedocument.presentationml.slide+xml"/>
  <Override PartName="/ppt/slides/slide29.xml" ContentType="application/vnd.openxmlformats-officedocument.presentationml.slide+xml"/>
  <Override PartName="/docProps/app.xml" ContentType="application/vnd.openxmlformats-officedocument.extended-properties+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notesSlides/notesSlide5.xml" ContentType="application/vnd.openxmlformats-officedocument.presentationml.notesSlide+xml"/>
  <Override PartName="/ppt/slides/slide59.xml" ContentType="application/vnd.openxmlformats-officedocument.presentationml.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64.xml" ContentType="application/vnd.openxmlformats-officedocument.presentationml.slide+xml"/>
  <Override PartName="/ppt/embeddings/oleObject1.bin" ContentType="application/vnd.openxmlformats-officedocument.oleObject"/>
  <Override PartName="/ppt/slideLayouts/slideLayout13.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71"/>
  </p:notesMasterIdLst>
  <p:handoutMasterIdLst>
    <p:handoutMasterId r:id="rId72"/>
  </p:handoutMasterIdLst>
  <p:sldIdLst>
    <p:sldId id="479" r:id="rId2"/>
    <p:sldId id="509" r:id="rId3"/>
    <p:sldId id="454" r:id="rId4"/>
    <p:sldId id="516" r:id="rId5"/>
    <p:sldId id="499" r:id="rId6"/>
    <p:sldId id="475" r:id="rId7"/>
    <p:sldId id="477" r:id="rId8"/>
    <p:sldId id="478" r:id="rId9"/>
    <p:sldId id="480" r:id="rId10"/>
    <p:sldId id="512" r:id="rId11"/>
    <p:sldId id="513" r:id="rId12"/>
    <p:sldId id="519" r:id="rId13"/>
    <p:sldId id="514" r:id="rId14"/>
    <p:sldId id="515" r:id="rId15"/>
    <p:sldId id="517" r:id="rId16"/>
    <p:sldId id="518" r:id="rId17"/>
    <p:sldId id="500" r:id="rId18"/>
    <p:sldId id="483" r:id="rId19"/>
    <p:sldId id="484" r:id="rId20"/>
    <p:sldId id="432" r:id="rId21"/>
    <p:sldId id="465" r:id="rId22"/>
    <p:sldId id="468" r:id="rId23"/>
    <p:sldId id="469" r:id="rId24"/>
    <p:sldId id="470" r:id="rId25"/>
    <p:sldId id="466" r:id="rId26"/>
    <p:sldId id="467" r:id="rId27"/>
    <p:sldId id="455" r:id="rId28"/>
    <p:sldId id="543" r:id="rId29"/>
    <p:sldId id="501" r:id="rId30"/>
    <p:sldId id="546" r:id="rId31"/>
    <p:sldId id="547" r:id="rId32"/>
    <p:sldId id="354" r:id="rId33"/>
    <p:sldId id="502" r:id="rId34"/>
    <p:sldId id="443" r:id="rId35"/>
    <p:sldId id="452" r:id="rId36"/>
    <p:sldId id="489" r:id="rId37"/>
    <p:sldId id="504" r:id="rId38"/>
    <p:sldId id="450" r:id="rId39"/>
    <p:sldId id="503" r:id="rId40"/>
    <p:sldId id="487" r:id="rId41"/>
    <p:sldId id="505" r:id="rId42"/>
    <p:sldId id="490" r:id="rId43"/>
    <p:sldId id="493" r:id="rId44"/>
    <p:sldId id="491" r:id="rId45"/>
    <p:sldId id="486" r:id="rId46"/>
    <p:sldId id="506" r:id="rId47"/>
    <p:sldId id="507" r:id="rId48"/>
    <p:sldId id="482" r:id="rId49"/>
    <p:sldId id="488" r:id="rId50"/>
    <p:sldId id="460" r:id="rId51"/>
    <p:sldId id="508" r:id="rId52"/>
    <p:sldId id="437" r:id="rId53"/>
    <p:sldId id="539" r:id="rId54"/>
    <p:sldId id="527" r:id="rId55"/>
    <p:sldId id="528" r:id="rId56"/>
    <p:sldId id="529" r:id="rId57"/>
    <p:sldId id="530" r:id="rId58"/>
    <p:sldId id="531" r:id="rId59"/>
    <p:sldId id="532" r:id="rId60"/>
    <p:sldId id="533" r:id="rId61"/>
    <p:sldId id="534" r:id="rId62"/>
    <p:sldId id="535" r:id="rId63"/>
    <p:sldId id="536" r:id="rId64"/>
    <p:sldId id="537" r:id="rId65"/>
    <p:sldId id="540" r:id="rId66"/>
    <p:sldId id="541" r:id="rId67"/>
    <p:sldId id="542" r:id="rId68"/>
    <p:sldId id="538" r:id="rId69"/>
    <p:sldId id="494" r:id="rId70"/>
  </p:sldIdLst>
  <p:sldSz cx="9144000" cy="6858000" type="screen4x3"/>
  <p:notesSz cx="6794500" cy="9931400"/>
  <p:defaultTextStyle>
    <a:defPPr>
      <a:defRPr lang="en-CA"/>
    </a:defPPr>
    <a:lvl1pPr algn="ctr" rtl="0" fontAlgn="base">
      <a:spcBef>
        <a:spcPct val="0"/>
      </a:spcBef>
      <a:spcAft>
        <a:spcPct val="0"/>
      </a:spcAft>
      <a:defRPr sz="1200" kern="1200">
        <a:solidFill>
          <a:schemeClr val="tx2"/>
        </a:solidFill>
        <a:latin typeface="Arial" charset="0"/>
        <a:ea typeface="+mn-ea"/>
        <a:cs typeface="+mn-cs"/>
      </a:defRPr>
    </a:lvl1pPr>
    <a:lvl2pPr marL="457200" algn="ctr" rtl="0" fontAlgn="base">
      <a:spcBef>
        <a:spcPct val="0"/>
      </a:spcBef>
      <a:spcAft>
        <a:spcPct val="0"/>
      </a:spcAft>
      <a:defRPr sz="1200" kern="1200">
        <a:solidFill>
          <a:schemeClr val="tx2"/>
        </a:solidFill>
        <a:latin typeface="Arial" charset="0"/>
        <a:ea typeface="+mn-ea"/>
        <a:cs typeface="+mn-cs"/>
      </a:defRPr>
    </a:lvl2pPr>
    <a:lvl3pPr marL="914400" algn="ctr" rtl="0" fontAlgn="base">
      <a:spcBef>
        <a:spcPct val="0"/>
      </a:spcBef>
      <a:spcAft>
        <a:spcPct val="0"/>
      </a:spcAft>
      <a:defRPr sz="1200" kern="1200">
        <a:solidFill>
          <a:schemeClr val="tx2"/>
        </a:solidFill>
        <a:latin typeface="Arial" charset="0"/>
        <a:ea typeface="+mn-ea"/>
        <a:cs typeface="+mn-cs"/>
      </a:defRPr>
    </a:lvl3pPr>
    <a:lvl4pPr marL="1371600" algn="ctr" rtl="0" fontAlgn="base">
      <a:spcBef>
        <a:spcPct val="0"/>
      </a:spcBef>
      <a:spcAft>
        <a:spcPct val="0"/>
      </a:spcAft>
      <a:defRPr sz="1200" kern="1200">
        <a:solidFill>
          <a:schemeClr val="tx2"/>
        </a:solidFill>
        <a:latin typeface="Arial" charset="0"/>
        <a:ea typeface="+mn-ea"/>
        <a:cs typeface="+mn-cs"/>
      </a:defRPr>
    </a:lvl4pPr>
    <a:lvl5pPr marL="1828800" algn="ctr" rtl="0" fontAlgn="base">
      <a:spcBef>
        <a:spcPct val="0"/>
      </a:spcBef>
      <a:spcAft>
        <a:spcPct val="0"/>
      </a:spcAft>
      <a:defRPr sz="1200" kern="1200">
        <a:solidFill>
          <a:schemeClr val="tx2"/>
        </a:solidFill>
        <a:latin typeface="Arial" charset="0"/>
        <a:ea typeface="+mn-ea"/>
        <a:cs typeface="+mn-cs"/>
      </a:defRPr>
    </a:lvl5pPr>
    <a:lvl6pPr marL="2286000" algn="l" defTabSz="914400" rtl="0" eaLnBrk="1" latinLnBrk="0" hangingPunct="1">
      <a:defRPr sz="1200" kern="1200">
        <a:solidFill>
          <a:schemeClr val="tx2"/>
        </a:solidFill>
        <a:latin typeface="Arial" charset="0"/>
        <a:ea typeface="+mn-ea"/>
        <a:cs typeface="+mn-cs"/>
      </a:defRPr>
    </a:lvl6pPr>
    <a:lvl7pPr marL="2743200" algn="l" defTabSz="914400" rtl="0" eaLnBrk="1" latinLnBrk="0" hangingPunct="1">
      <a:defRPr sz="1200" kern="1200">
        <a:solidFill>
          <a:schemeClr val="tx2"/>
        </a:solidFill>
        <a:latin typeface="Arial" charset="0"/>
        <a:ea typeface="+mn-ea"/>
        <a:cs typeface="+mn-cs"/>
      </a:defRPr>
    </a:lvl7pPr>
    <a:lvl8pPr marL="3200400" algn="l" defTabSz="914400" rtl="0" eaLnBrk="1" latinLnBrk="0" hangingPunct="1">
      <a:defRPr sz="1200" kern="1200">
        <a:solidFill>
          <a:schemeClr val="tx2"/>
        </a:solidFill>
        <a:latin typeface="Arial" charset="0"/>
        <a:ea typeface="+mn-ea"/>
        <a:cs typeface="+mn-cs"/>
      </a:defRPr>
    </a:lvl8pPr>
    <a:lvl9pPr marL="3657600" algn="l" defTabSz="914400" rtl="0" eaLnBrk="1" latinLnBrk="0" hangingPunct="1">
      <a:defRPr sz="1200" kern="1200">
        <a:solidFill>
          <a:schemeClr val="tx2"/>
        </a:solidFill>
        <a:latin typeface="Arial" charset="0"/>
        <a:ea typeface="+mn-ea"/>
        <a:cs typeface="+mn-cs"/>
      </a:defRPr>
    </a:lvl9pPr>
  </p:defaultTextStyle>
  <p:extLst>
    <p:ext uri="{521415D9-36F7-43E2-AB2F-B90AF26B5E84}">
      <p14:sectionLst xmlns:p14="http://schemas.microsoft.com/office/powerpoint/2010/main" xmlns:p="http://schemas.openxmlformats.org/presentationml/2006/main" xmlns:r="http://schemas.openxmlformats.org/officeDocument/2006/relationships" xmlns:a="http://schemas.openxmlformats.org/drawingml/2006/main" xmlns="">
        <p14:section name="Section par défaut" id="{348D537F-FD7E-44D1-91AC-F084B671915D}">
          <p14:sldIdLst>
            <p14:sldId id="479"/>
          </p14:sldIdLst>
        </p14:section>
        <p14:section name="Introduction" id="{C6E393DC-7D00-4DA7-9851-673903212134}">
          <p14:sldIdLst>
            <p14:sldId id="509"/>
            <p14:sldId id="454"/>
            <p14:sldId id="516"/>
          </p14:sldIdLst>
        </p14:section>
        <p14:section name="Environment Requirements in Distributed Simulation" id="{7441C27A-286D-48D5-A24B-507E304E8926}">
          <p14:sldIdLst>
            <p14:sldId id="499"/>
            <p14:sldId id="475"/>
            <p14:sldId id="477"/>
            <p14:sldId id="478"/>
            <p14:sldId id="480"/>
            <p14:sldId id="512"/>
            <p14:sldId id="513"/>
            <p14:sldId id="519"/>
            <p14:sldId id="514"/>
            <p14:sldId id="515"/>
            <p14:sldId id="517"/>
            <p14:sldId id="518"/>
          </p14:sldIdLst>
        </p14:section>
        <p14:section name="Database Creation Process" id="{5E9DCBAB-6798-4F13-9EFD-CA46D619E226}">
          <p14:sldIdLst>
            <p14:sldId id="500"/>
            <p14:sldId id="483"/>
            <p14:sldId id="484"/>
            <p14:sldId id="432"/>
            <p14:sldId id="465"/>
            <p14:sldId id="468"/>
            <p14:sldId id="469"/>
            <p14:sldId id="470"/>
            <p14:sldId id="466"/>
            <p14:sldId id="467"/>
            <p14:sldId id="455"/>
            <p14:sldId id="543"/>
          </p14:sldIdLst>
        </p14:section>
        <p14:section name="RIEDP-SG results" id="{260F3AFD-F3F0-43A7-A6C3-63B722D2FE52}">
          <p14:sldIdLst>
            <p14:sldId id="501"/>
            <p14:sldId id="546"/>
            <p14:sldId id="547"/>
            <p14:sldId id="354"/>
          </p14:sldIdLst>
        </p14:section>
        <p14:section name="RIEDP PDG" id="{0BE76188-3447-4BE2-B9B4-A41C0977E512}">
          <p14:sldIdLst>
            <p14:sldId id="502"/>
            <p14:sldId id="443"/>
            <p14:sldId id="452"/>
            <p14:sldId id="489"/>
            <p14:sldId id="504"/>
            <p14:sldId id="450"/>
            <p14:sldId id="503"/>
            <p14:sldId id="487"/>
            <p14:sldId id="505"/>
            <p14:sldId id="490"/>
            <p14:sldId id="493"/>
            <p14:sldId id="491"/>
            <p14:sldId id="486"/>
            <p14:sldId id="506"/>
            <p14:sldId id="507"/>
            <p14:sldId id="482"/>
            <p14:sldId id="488"/>
            <p14:sldId id="460"/>
            <p14:sldId id="508"/>
            <p14:sldId id="437"/>
          </p14:sldIdLst>
        </p14:section>
        <p14:section name="RIEDP Vs Others" id="{58FE82D8-280D-4360-9EFA-4C92A5123E2F}">
          <p14:sldIdLst>
            <p14:sldId id="539"/>
            <p14:sldId id="527"/>
            <p14:sldId id="528"/>
            <p14:sldId id="529"/>
            <p14:sldId id="530"/>
            <p14:sldId id="531"/>
            <p14:sldId id="532"/>
            <p14:sldId id="533"/>
            <p14:sldId id="534"/>
            <p14:sldId id="535"/>
            <p14:sldId id="536"/>
          </p14:sldIdLst>
        </p14:section>
        <p14:section name="Conclusion" id="{D3FAE56F-50CB-4E88-8427-DACF972D496E}">
          <p14:sldIdLst>
            <p14:sldId id="537"/>
            <p14:sldId id="540"/>
            <p14:sldId id="541"/>
            <p14:sldId id="542"/>
          </p14:sldIdLst>
        </p14:section>
        <p14:section name="Back Up" id="{44FD0DBF-5A8F-402B-920A-B912679AFE1B}">
          <p14:sldIdLst>
            <p14:sldId id="538"/>
            <p14:sldId id="494"/>
          </p14:sldIdLst>
        </p14:section>
      </p14:sectionLst>
    </p:ext>
    <p:ext uri="{EFAFB233-063F-42B5-8137-9DF3F51BA10A}">
      <p15:sldGuideLst xmlns="" xmlns:p15="http://schemas.microsoft.com/office/powerpoint/2012/main" xmlns:p="http://schemas.openxmlformats.org/presentationml/2006/main" xmlns:r="http://schemas.openxmlformats.org/officeDocument/2006/relationships" xmlns:a="http://schemas.openxmlformats.org/drawingml/2006/main">
        <p15:guide id="1" orient="horz" pos="845" userDrawn="1">
          <p15:clr>
            <a:srgbClr val="A4A3A4"/>
          </p15:clr>
        </p15:guide>
        <p15:guide id="2" pos="399">
          <p15:clr>
            <a:srgbClr val="A4A3A4"/>
          </p15:clr>
        </p15:guide>
        <p15:guide id="3" orient="horz" pos="712">
          <p15:clr>
            <a:srgbClr val="A4A3A4"/>
          </p15:clr>
        </p15:guide>
        <p15:guide id="4" pos="85">
          <p15:clr>
            <a:srgbClr val="A4A3A4"/>
          </p15:clr>
        </p15:guide>
      </p15:sldGuideLst>
    </p:ext>
    <p:ext uri="{2D200454-40CA-4A62-9FC3-DE9A4176ACB9}">
      <p15:notesGuideLst xmlns="" xmlns:p15="http://schemas.microsoft.com/office/powerpoint/2012/main" xmlns:p="http://schemas.openxmlformats.org/presentationml/2006/main" xmlns:r="http://schemas.openxmlformats.org/officeDocument/2006/relationships" xmlns:a="http://schemas.openxmlformats.org/drawingml/2006/main">
        <p15:guide id="1" orient="horz" pos="3129">
          <p15:clr>
            <a:srgbClr val="A4A3A4"/>
          </p15:clr>
        </p15:guide>
        <p15:guide id="2" pos="213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Xavier DISSOUBRAY" initials="" lastIdx="16" clrIdx="0"/>
  <p:cmAuthor id="1" name="Farid" initials="F" lastIdx="5" clrIdx="1"/>
  <p:cmAuthor id="2" name="Jean-louis" initials="J" lastIdx="12" clrIdx="2">
    <p:extLst/>
  </p:cmAuthor>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FF99FF"/>
    <a:srgbClr val="FFCCFF"/>
    <a:srgbClr val="FF9900"/>
    <a:srgbClr val="FF9933"/>
    <a:srgbClr val="007A37"/>
    <a:srgbClr val="33CC33"/>
    <a:srgbClr val="A2D2A7"/>
    <a:srgbClr val="000000"/>
    <a:srgbClr val="F0E884"/>
    <a:srgbClr val="FFFF99"/>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 uri="{FD5EFAAD-0ECE-453E-9831-46B23BE46B34}">
      <p15:chartTrackingRefBased xmlns="" xmlns:p15="http://schemas.microsoft.com/office/powerpoint/2012/main" xmlns:p="http://schemas.openxmlformats.org/presentationml/2006/main" xmlns:r="http://schemas.openxmlformats.org/officeDocument/2006/relationships" xmlns:a="http://schemas.openxmlformats.org/drawingml/2006/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horzBarState="maximized">
    <p:restoredLeft sz="34559" autoAdjust="0"/>
    <p:restoredTop sz="84717" autoAdjust="0"/>
  </p:normalViewPr>
  <p:slideViewPr>
    <p:cSldViewPr snapToGrid="0" showGuides="1">
      <p:cViewPr varScale="1">
        <p:scale>
          <a:sx n="158" d="100"/>
          <a:sy n="158" d="100"/>
        </p:scale>
        <p:origin x="-536" y="-120"/>
      </p:cViewPr>
      <p:guideLst>
        <p:guide orient="horz" pos="845"/>
        <p:guide orient="horz" pos="712"/>
        <p:guide pos="399"/>
        <p:guide pos="85"/>
      </p:guideLst>
    </p:cSldViewPr>
  </p:slideViewPr>
  <p:outlineViewPr>
    <p:cViewPr>
      <p:scale>
        <a:sx n="25" d="100"/>
        <a:sy n="25" d="100"/>
      </p:scale>
      <p:origin x="0" y="-10260"/>
    </p:cViewPr>
  </p:outlineViewPr>
  <p:notesTextViewPr>
    <p:cViewPr>
      <p:scale>
        <a:sx n="100" d="100"/>
        <a:sy n="100" d="100"/>
      </p:scale>
      <p:origin x="0" y="0"/>
    </p:cViewPr>
  </p:notesTextViewPr>
  <p:sorterViewPr>
    <p:cViewPr>
      <p:scale>
        <a:sx n="150" d="100"/>
        <a:sy n="150" d="100"/>
      </p:scale>
      <p:origin x="0" y="0"/>
    </p:cViewPr>
  </p:sorterViewPr>
  <p:notesViewPr>
    <p:cSldViewPr snapToGrid="0" showGuides="1">
      <p:cViewPr varScale="1">
        <p:scale>
          <a:sx n="74" d="100"/>
          <a:sy n="74" d="100"/>
        </p:scale>
        <p:origin x="-2172" y="-114"/>
      </p:cViewPr>
      <p:guideLst>
        <p:guide orient="horz" pos="3129"/>
        <p:guide pos="2139"/>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notesMaster" Target="notesMasters/notesMaster1.xml"/><Relationship Id="rId72" Type="http://schemas.openxmlformats.org/officeDocument/2006/relationships/handoutMaster" Target="handoutMasters/handout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interSettings" Target="printerSettings/printerSettings1.bin"/><Relationship Id="rId74" Type="http://schemas.openxmlformats.org/officeDocument/2006/relationships/commentAuthors" Target="commentAuthors.xml"/><Relationship Id="rId75" Type="http://schemas.openxmlformats.org/officeDocument/2006/relationships/presProps" Target="presProps.xml"/><Relationship Id="rId76" Type="http://schemas.openxmlformats.org/officeDocument/2006/relationships/viewProps" Target="viewProps.xml"/><Relationship Id="rId77" Type="http://schemas.openxmlformats.org/officeDocument/2006/relationships/theme" Target="theme/theme1.xml"/><Relationship Id="rId78"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3225" cy="495300"/>
          </a:xfrm>
          <a:prstGeom prst="rect">
            <a:avLst/>
          </a:prstGeom>
          <a:noFill/>
          <a:ln w="9525">
            <a:noFill/>
            <a:miter lim="800000"/>
            <a:headEnd/>
            <a:tailEnd/>
          </a:ln>
          <a:effectLst/>
        </p:spPr>
        <p:txBody>
          <a:bodyPr vert="horz" wrap="square" lIns="95534" tIns="47766" rIns="95534" bIns="47766" numCol="1" anchor="t" anchorCtr="0" compatLnSpc="1">
            <a:prstTxWarp prst="textNoShape">
              <a:avLst/>
            </a:prstTxWarp>
          </a:bodyPr>
          <a:lstStyle>
            <a:lvl1pPr algn="l" defTabSz="955675">
              <a:defRPr sz="1400" smtClean="0">
                <a:solidFill>
                  <a:schemeClr val="tx1"/>
                </a:solidFill>
                <a:latin typeface="Times New Roman" pitchFamily="18" charset="0"/>
              </a:defRPr>
            </a:lvl1pPr>
          </a:lstStyle>
          <a:p>
            <a:pPr>
              <a:defRPr/>
            </a:pPr>
            <a:endParaRPr lang="en-CA"/>
          </a:p>
        </p:txBody>
      </p:sp>
      <p:sp>
        <p:nvSpPr>
          <p:cNvPr id="5123" name="Rectangle 3"/>
          <p:cNvSpPr>
            <a:spLocks noGrp="1" noChangeArrowheads="1"/>
          </p:cNvSpPr>
          <p:nvPr>
            <p:ph type="dt" sz="quarter" idx="1"/>
          </p:nvPr>
        </p:nvSpPr>
        <p:spPr bwMode="auto">
          <a:xfrm>
            <a:off x="3851275" y="0"/>
            <a:ext cx="2943225" cy="495300"/>
          </a:xfrm>
          <a:prstGeom prst="rect">
            <a:avLst/>
          </a:prstGeom>
          <a:noFill/>
          <a:ln w="9525">
            <a:noFill/>
            <a:miter lim="800000"/>
            <a:headEnd/>
            <a:tailEnd/>
          </a:ln>
          <a:effectLst/>
        </p:spPr>
        <p:txBody>
          <a:bodyPr vert="horz" wrap="square" lIns="95534" tIns="47766" rIns="95534" bIns="47766" numCol="1" anchor="t" anchorCtr="0" compatLnSpc="1">
            <a:prstTxWarp prst="textNoShape">
              <a:avLst/>
            </a:prstTxWarp>
          </a:bodyPr>
          <a:lstStyle>
            <a:lvl1pPr algn="r" defTabSz="955675">
              <a:defRPr sz="1400" smtClean="0">
                <a:solidFill>
                  <a:schemeClr val="tx1"/>
                </a:solidFill>
                <a:latin typeface="Times New Roman" pitchFamily="18" charset="0"/>
              </a:defRPr>
            </a:lvl1pPr>
          </a:lstStyle>
          <a:p>
            <a:pPr>
              <a:defRPr/>
            </a:pPr>
            <a:endParaRPr lang="en-CA"/>
          </a:p>
        </p:txBody>
      </p:sp>
      <p:sp>
        <p:nvSpPr>
          <p:cNvPr id="5124" name="Rectangle 4"/>
          <p:cNvSpPr>
            <a:spLocks noGrp="1" noChangeArrowheads="1"/>
          </p:cNvSpPr>
          <p:nvPr>
            <p:ph type="ftr" sz="quarter" idx="2"/>
          </p:nvPr>
        </p:nvSpPr>
        <p:spPr bwMode="auto">
          <a:xfrm>
            <a:off x="0" y="9436100"/>
            <a:ext cx="2943225" cy="495300"/>
          </a:xfrm>
          <a:prstGeom prst="rect">
            <a:avLst/>
          </a:prstGeom>
          <a:noFill/>
          <a:ln w="9525">
            <a:noFill/>
            <a:miter lim="800000"/>
            <a:headEnd/>
            <a:tailEnd/>
          </a:ln>
          <a:effectLst/>
        </p:spPr>
        <p:txBody>
          <a:bodyPr vert="horz" wrap="square" lIns="95534" tIns="47766" rIns="95534" bIns="47766" numCol="1" anchor="b" anchorCtr="0" compatLnSpc="1">
            <a:prstTxWarp prst="textNoShape">
              <a:avLst/>
            </a:prstTxWarp>
          </a:bodyPr>
          <a:lstStyle>
            <a:lvl1pPr algn="l" defTabSz="955675">
              <a:defRPr sz="1400" smtClean="0">
                <a:solidFill>
                  <a:schemeClr val="tx1"/>
                </a:solidFill>
                <a:latin typeface="Times New Roman" pitchFamily="18" charset="0"/>
              </a:defRPr>
            </a:lvl1pPr>
          </a:lstStyle>
          <a:p>
            <a:pPr>
              <a:defRPr/>
            </a:pPr>
            <a:endParaRPr lang="en-CA"/>
          </a:p>
        </p:txBody>
      </p:sp>
      <p:sp>
        <p:nvSpPr>
          <p:cNvPr id="5125" name="Rectangle 5"/>
          <p:cNvSpPr>
            <a:spLocks noGrp="1" noChangeArrowheads="1"/>
          </p:cNvSpPr>
          <p:nvPr>
            <p:ph type="sldNum" sz="quarter" idx="3"/>
          </p:nvPr>
        </p:nvSpPr>
        <p:spPr bwMode="auto">
          <a:xfrm>
            <a:off x="3851275" y="9436100"/>
            <a:ext cx="2943225" cy="495300"/>
          </a:xfrm>
          <a:prstGeom prst="rect">
            <a:avLst/>
          </a:prstGeom>
          <a:noFill/>
          <a:ln w="9525">
            <a:noFill/>
            <a:miter lim="800000"/>
            <a:headEnd/>
            <a:tailEnd/>
          </a:ln>
          <a:effectLst/>
        </p:spPr>
        <p:txBody>
          <a:bodyPr vert="horz" wrap="square" lIns="95534" tIns="47766" rIns="95534" bIns="47766" numCol="1" anchor="b" anchorCtr="0" compatLnSpc="1">
            <a:prstTxWarp prst="textNoShape">
              <a:avLst/>
            </a:prstTxWarp>
          </a:bodyPr>
          <a:lstStyle>
            <a:lvl1pPr algn="r" defTabSz="955675">
              <a:defRPr sz="1400" smtClean="0">
                <a:solidFill>
                  <a:schemeClr val="tx1"/>
                </a:solidFill>
                <a:latin typeface="Times New Roman" pitchFamily="18" charset="0"/>
              </a:defRPr>
            </a:lvl1pPr>
          </a:lstStyle>
          <a:p>
            <a:pPr>
              <a:defRPr/>
            </a:pPr>
            <a:fld id="{CBDEBF35-2E4A-4D9C-ADD8-8AF706B8DF57}" type="slidenum">
              <a:rPr lang="en-CA"/>
              <a:pPr>
                <a:defRPr/>
              </a:pPr>
              <a:t>‹#›</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925219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6238" cy="481013"/>
          </a:xfrm>
          <a:prstGeom prst="rect">
            <a:avLst/>
          </a:prstGeom>
          <a:noFill/>
          <a:ln w="9525">
            <a:noFill/>
            <a:miter lim="800000"/>
            <a:headEnd/>
            <a:tailEnd/>
          </a:ln>
          <a:effectLst/>
        </p:spPr>
        <p:txBody>
          <a:bodyPr vert="horz" wrap="square" lIns="92472" tIns="46236" rIns="92472" bIns="46236" numCol="1" anchor="t" anchorCtr="0" compatLnSpc="1">
            <a:prstTxWarp prst="textNoShape">
              <a:avLst/>
            </a:prstTxWarp>
          </a:bodyPr>
          <a:lstStyle>
            <a:lvl1pPr algn="l" defTabSz="925513">
              <a:defRPr sz="1400" smtClean="0">
                <a:solidFill>
                  <a:schemeClr val="tx1"/>
                </a:solidFill>
              </a:defRPr>
            </a:lvl1pPr>
          </a:lstStyle>
          <a:p>
            <a:pPr>
              <a:defRPr/>
            </a:pPr>
            <a:endParaRPr lang="en-CA"/>
          </a:p>
        </p:txBody>
      </p:sp>
      <p:sp>
        <p:nvSpPr>
          <p:cNvPr id="8195" name="Rectangle 3"/>
          <p:cNvSpPr>
            <a:spLocks noGrp="1" noChangeArrowheads="1"/>
          </p:cNvSpPr>
          <p:nvPr>
            <p:ph type="dt" idx="1"/>
          </p:nvPr>
        </p:nvSpPr>
        <p:spPr bwMode="auto">
          <a:xfrm>
            <a:off x="3867150" y="0"/>
            <a:ext cx="2916238" cy="481013"/>
          </a:xfrm>
          <a:prstGeom prst="rect">
            <a:avLst/>
          </a:prstGeom>
          <a:noFill/>
          <a:ln w="9525">
            <a:noFill/>
            <a:miter lim="800000"/>
            <a:headEnd/>
            <a:tailEnd/>
          </a:ln>
          <a:effectLst/>
        </p:spPr>
        <p:txBody>
          <a:bodyPr vert="horz" wrap="square" lIns="92472" tIns="46236" rIns="92472" bIns="46236" numCol="1" anchor="t" anchorCtr="0" compatLnSpc="1">
            <a:prstTxWarp prst="textNoShape">
              <a:avLst/>
            </a:prstTxWarp>
          </a:bodyPr>
          <a:lstStyle>
            <a:lvl1pPr algn="r" defTabSz="925513">
              <a:defRPr sz="1400" smtClean="0">
                <a:solidFill>
                  <a:schemeClr val="tx1"/>
                </a:solidFill>
              </a:defRPr>
            </a:lvl1pPr>
          </a:lstStyle>
          <a:p>
            <a:pPr>
              <a:defRPr/>
            </a:pPr>
            <a:endParaRPr lang="en-CA"/>
          </a:p>
        </p:txBody>
      </p:sp>
      <p:sp>
        <p:nvSpPr>
          <p:cNvPr id="40964" name="Rectangle 4"/>
          <p:cNvSpPr>
            <a:spLocks noGrp="1" noRot="1" noChangeAspect="1" noChangeArrowheads="1" noTextEdit="1"/>
          </p:cNvSpPr>
          <p:nvPr>
            <p:ph type="sldImg" idx="2"/>
          </p:nvPr>
        </p:nvSpPr>
        <p:spPr bwMode="auto">
          <a:xfrm>
            <a:off x="917575" y="722313"/>
            <a:ext cx="5024438" cy="3768725"/>
          </a:xfrm>
          <a:prstGeom prst="rect">
            <a:avLst/>
          </a:prstGeom>
          <a:noFill/>
          <a:ln w="9525">
            <a:solidFill>
              <a:srgbClr val="0000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sp>
      <p:sp>
        <p:nvSpPr>
          <p:cNvPr id="8197" name="Rectangle 5"/>
          <p:cNvSpPr>
            <a:spLocks noGrp="1" noChangeArrowheads="1"/>
          </p:cNvSpPr>
          <p:nvPr>
            <p:ph type="body" sz="quarter" idx="3"/>
          </p:nvPr>
        </p:nvSpPr>
        <p:spPr bwMode="auto">
          <a:xfrm>
            <a:off x="876300" y="4732338"/>
            <a:ext cx="5032375" cy="4492625"/>
          </a:xfrm>
          <a:prstGeom prst="rect">
            <a:avLst/>
          </a:prstGeom>
          <a:noFill/>
          <a:ln w="9525">
            <a:noFill/>
            <a:miter lim="800000"/>
            <a:headEnd/>
            <a:tailEnd/>
          </a:ln>
          <a:effectLst/>
        </p:spPr>
        <p:txBody>
          <a:bodyPr vert="horz" wrap="square" lIns="92472" tIns="46236" rIns="92472" bIns="46236" numCol="1" anchor="t" anchorCtr="0" compatLnSpc="1">
            <a:prstTxWarp prst="textNoShape">
              <a:avLst/>
            </a:prstTxWarp>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p>
        </p:txBody>
      </p:sp>
      <p:sp>
        <p:nvSpPr>
          <p:cNvPr id="8198" name="Rectangle 6"/>
          <p:cNvSpPr>
            <a:spLocks noGrp="1" noChangeArrowheads="1"/>
          </p:cNvSpPr>
          <p:nvPr>
            <p:ph type="ftr" sz="quarter" idx="4"/>
          </p:nvPr>
        </p:nvSpPr>
        <p:spPr bwMode="auto">
          <a:xfrm>
            <a:off x="0" y="9464675"/>
            <a:ext cx="2916238" cy="482600"/>
          </a:xfrm>
          <a:prstGeom prst="rect">
            <a:avLst/>
          </a:prstGeom>
          <a:noFill/>
          <a:ln w="9525">
            <a:noFill/>
            <a:miter lim="800000"/>
            <a:headEnd/>
            <a:tailEnd/>
          </a:ln>
          <a:effectLst/>
        </p:spPr>
        <p:txBody>
          <a:bodyPr vert="horz" wrap="square" lIns="92472" tIns="46236" rIns="92472" bIns="46236" numCol="1" anchor="b" anchorCtr="0" compatLnSpc="1">
            <a:prstTxWarp prst="textNoShape">
              <a:avLst/>
            </a:prstTxWarp>
          </a:bodyPr>
          <a:lstStyle>
            <a:lvl1pPr algn="l" defTabSz="925513">
              <a:defRPr sz="1400" smtClean="0">
                <a:solidFill>
                  <a:schemeClr val="tx1"/>
                </a:solidFill>
              </a:defRPr>
            </a:lvl1pPr>
          </a:lstStyle>
          <a:p>
            <a:pPr>
              <a:defRPr/>
            </a:pPr>
            <a:endParaRPr lang="en-CA"/>
          </a:p>
        </p:txBody>
      </p:sp>
      <p:sp>
        <p:nvSpPr>
          <p:cNvPr id="8199" name="Rectangle 7"/>
          <p:cNvSpPr>
            <a:spLocks noGrp="1" noChangeArrowheads="1"/>
          </p:cNvSpPr>
          <p:nvPr>
            <p:ph type="sldNum" sz="quarter" idx="5"/>
          </p:nvPr>
        </p:nvSpPr>
        <p:spPr bwMode="auto">
          <a:xfrm>
            <a:off x="3867150" y="9464675"/>
            <a:ext cx="2916238" cy="482600"/>
          </a:xfrm>
          <a:prstGeom prst="rect">
            <a:avLst/>
          </a:prstGeom>
          <a:noFill/>
          <a:ln w="9525">
            <a:noFill/>
            <a:miter lim="800000"/>
            <a:headEnd/>
            <a:tailEnd/>
          </a:ln>
          <a:effectLst/>
        </p:spPr>
        <p:txBody>
          <a:bodyPr vert="horz" wrap="square" lIns="92472" tIns="46236" rIns="92472" bIns="46236" numCol="1" anchor="b" anchorCtr="0" compatLnSpc="1">
            <a:prstTxWarp prst="textNoShape">
              <a:avLst/>
            </a:prstTxWarp>
          </a:bodyPr>
          <a:lstStyle>
            <a:lvl1pPr algn="r" defTabSz="925513">
              <a:defRPr sz="1400" smtClean="0">
                <a:solidFill>
                  <a:schemeClr val="tx1"/>
                </a:solidFill>
              </a:defRPr>
            </a:lvl1pPr>
          </a:lstStyle>
          <a:p>
            <a:pPr>
              <a:defRPr/>
            </a:pPr>
            <a:fld id="{64EDBEA7-287F-4DE7-830D-9F9046556AD9}" type="slidenum">
              <a:rPr lang="en-CA"/>
              <a:pPr>
                <a:defRPr/>
              </a:pPr>
              <a:t>‹#›</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8127818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 Id="rId3" Type="http://schemas.openxmlformats.org/officeDocument/2006/relationships/hyperlink" Target="http://en.wikipedia.org/wiki/Digital_content_creation"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r>
              <a:rPr lang="en-US" b="1" dirty="0" err="1"/>
              <a:t>Planche</a:t>
            </a:r>
            <a:r>
              <a:rPr lang="en-US" b="1" dirty="0"/>
              <a:t> </a:t>
            </a:r>
            <a:fld id="{6B766ADA-076D-4D14-88FF-395E17894343}" type="slidenum">
              <a:rPr lang="fr-FR" b="1" smtClean="0"/>
              <a:pPr/>
              <a:t>3</a:t>
            </a:fld>
            <a:r>
              <a:rPr lang="fr-FR" b="1" dirty="0"/>
              <a:t> </a:t>
            </a:r>
            <a:r>
              <a:rPr lang="en-US" b="1" dirty="0"/>
              <a:t>: Background - </a:t>
            </a:r>
            <a:r>
              <a:rPr lang="fr-FR" b="1" dirty="0"/>
              <a:t>« The </a:t>
            </a:r>
            <a:r>
              <a:rPr lang="fr-FR" b="1" dirty="0" err="1"/>
              <a:t>Elephant</a:t>
            </a:r>
            <a:r>
              <a:rPr lang="fr-FR" b="1" dirty="0"/>
              <a:t> </a:t>
            </a:r>
            <a:r>
              <a:rPr lang="fr-FR" b="1" dirty="0" err="1"/>
              <a:t>observed</a:t>
            </a:r>
            <a:r>
              <a:rPr lang="fr-FR" b="1" dirty="0"/>
              <a:t> by the Blind»</a:t>
            </a:r>
            <a:endParaRPr lang="en-US" b="1" dirty="0"/>
          </a:p>
          <a:p>
            <a:r>
              <a:rPr lang="en-US" dirty="0"/>
              <a:t>I will use two allegories in my presentation : one at the beginning, one at the end</a:t>
            </a:r>
          </a:p>
          <a:p>
            <a:r>
              <a:rPr lang="en-US" dirty="0"/>
              <a:t>The first one is based on the anonymous fable of the Elephant observed by the Blind : </a:t>
            </a:r>
          </a:p>
          <a:p>
            <a:r>
              <a:rPr lang="en-US" dirty="0"/>
              <a:t>It means that facing a huge problem, everybody believes that what they see is the whole picture.</a:t>
            </a:r>
          </a:p>
          <a:p>
            <a:endParaRPr lang="en-US" dirty="0"/>
          </a:p>
          <a:p>
            <a:r>
              <a:rPr lang="en-US" dirty="0"/>
              <a:t>Not to many elephants in France, as you might know, and we also say “</a:t>
            </a:r>
            <a:r>
              <a:rPr lang="fr-FR" sz="1100" b="1" dirty="0"/>
              <a:t>All the </a:t>
            </a:r>
            <a:r>
              <a:rPr lang="fr-FR" sz="1100" b="1" dirty="0" err="1"/>
              <a:t>hammers</a:t>
            </a:r>
            <a:r>
              <a:rPr lang="fr-FR" sz="1100" b="1" dirty="0"/>
              <a:t> </a:t>
            </a:r>
            <a:r>
              <a:rPr lang="fr-FR" sz="1100" b="1" dirty="0" err="1"/>
              <a:t>see</a:t>
            </a:r>
            <a:r>
              <a:rPr lang="fr-FR" sz="1100" b="1" dirty="0"/>
              <a:t> </a:t>
            </a:r>
            <a:r>
              <a:rPr lang="fr-FR" sz="1100" b="1" dirty="0" err="1"/>
              <a:t>their</a:t>
            </a:r>
            <a:r>
              <a:rPr lang="fr-FR" sz="1100" b="1" dirty="0"/>
              <a:t> </a:t>
            </a:r>
            <a:r>
              <a:rPr lang="fr-FR" sz="1100" b="1" dirty="0" err="1"/>
              <a:t>problem</a:t>
            </a:r>
            <a:r>
              <a:rPr lang="fr-FR" sz="1100" b="1" dirty="0"/>
              <a:t> in the </a:t>
            </a:r>
            <a:r>
              <a:rPr lang="fr-FR" sz="1100" b="1" dirty="0" err="1"/>
              <a:t>form</a:t>
            </a:r>
            <a:r>
              <a:rPr lang="fr-FR" sz="1100" b="1" dirty="0"/>
              <a:t> of a </a:t>
            </a:r>
            <a:r>
              <a:rPr lang="fr-FR" sz="1100" b="1" dirty="0" err="1"/>
              <a:t>nail</a:t>
            </a:r>
            <a:r>
              <a:rPr lang="fr-FR" sz="1100" dirty="0"/>
              <a:t> </a:t>
            </a:r>
            <a:r>
              <a:rPr lang="fr-FR" sz="800" dirty="0"/>
              <a:t>… » </a:t>
            </a:r>
            <a:r>
              <a:rPr lang="en-US" b="1" dirty="0"/>
              <a:t>Click</a:t>
            </a:r>
            <a:endParaRPr lang="en-US" dirty="0"/>
          </a:p>
          <a:p>
            <a:endParaRPr lang="fr-F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6E24DC4A-6A7E-41AF-ABC2-69C6DC346CFA}" type="slidenum">
              <a:rPr lang="fr-FR" smtClean="0"/>
              <a:pPr>
                <a:defRPr/>
              </a:pPr>
              <a:t>32</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51517959"/>
      </p:ext>
    </p:extLst>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00100" y="573088"/>
            <a:ext cx="4967288" cy="3724275"/>
          </a:xfrm>
        </p:spPr>
      </p:sp>
      <p:sp>
        <p:nvSpPr>
          <p:cNvPr id="3" name="Espace réservé des commentaires 2"/>
          <p:cNvSpPr>
            <a:spLocks noGrp="1"/>
          </p:cNvSpPr>
          <p:nvPr>
            <p:ph type="body" idx="1"/>
          </p:nvPr>
        </p:nvSpPr>
        <p:spPr/>
        <p:txBody>
          <a:bodyPr/>
          <a:lstStyle/>
          <a:p>
            <a:pPr marL="800100" lvl="1" indent="-342900">
              <a:buFont typeface="Arial" pitchFamily="34" charset="0"/>
              <a:buChar char="•"/>
            </a:pPr>
            <a:r>
              <a:rPr lang="en-US" sz="1000" dirty="0"/>
              <a:t>The upper part of the </a:t>
            </a:r>
            <a:r>
              <a:rPr lang="en-US" sz="1000" u="sng" dirty="0"/>
              <a:t>RADM</a:t>
            </a:r>
            <a:r>
              <a:rPr lang="en-US" sz="1000" dirty="0"/>
              <a:t> (highlighted in solid purple) means that all initiatives may share (even though the RADM may not cover all cases) a similar view of the high level concepts of a database at the </a:t>
            </a:r>
            <a:r>
              <a:rPr lang="en-US" sz="1000" i="1" dirty="0"/>
              <a:t>integrated level</a:t>
            </a:r>
            <a:r>
              <a:rPr lang="en-US" sz="1000" dirty="0"/>
              <a:t>: </a:t>
            </a:r>
            <a:endParaRPr lang="fr-FR" sz="1000" dirty="0"/>
          </a:p>
          <a:p>
            <a:pPr marL="1085850" lvl="2" indent="-171450">
              <a:buFont typeface="Arial" pitchFamily="34" charset="0"/>
              <a:buChar char="•"/>
            </a:pPr>
            <a:r>
              <a:rPr lang="en-US" sz="1000" dirty="0"/>
              <a:t>The DB is composed of geo-referenced tiles containing a set of layers: elevation, features, object, texture …</a:t>
            </a:r>
            <a:endParaRPr lang="fr-FR" sz="1000" dirty="0"/>
          </a:p>
          <a:p>
            <a:pPr marL="1085850" lvl="2" indent="-171450">
              <a:buFont typeface="Arial" pitchFamily="34" charset="0"/>
              <a:buChar char="•"/>
            </a:pPr>
            <a:r>
              <a:rPr lang="en-US" sz="1000" dirty="0"/>
              <a:t>Feature instances of the real world are attached to tiles, and their rendering characteristics (visual, behavior …) are provided by the objects (and their attributes) from the library to which they are linked.</a:t>
            </a:r>
            <a:endParaRPr lang="fr-FR" sz="1000" dirty="0"/>
          </a:p>
          <a:p>
            <a:pPr marL="800100" lvl="1" indent="-342900">
              <a:buFont typeface="Arial" pitchFamily="34" charset="0"/>
              <a:buChar char="•"/>
            </a:pPr>
            <a:r>
              <a:rPr lang="en-US" sz="1000" dirty="0"/>
              <a:t>The middle part of the RADM (highlighted in dashed purple) may also be shared by all initiatives, as it is supported by their use of common GIS </a:t>
            </a:r>
            <a:r>
              <a:rPr lang="en-US" sz="1000" u="sng" dirty="0"/>
              <a:t>formats</a:t>
            </a:r>
            <a:r>
              <a:rPr lang="en-US" sz="1000" dirty="0"/>
              <a:t>: </a:t>
            </a:r>
            <a:endParaRPr lang="fr-FR" sz="1000" dirty="0"/>
          </a:p>
          <a:p>
            <a:pPr marL="1085850" lvl="2" indent="-171450">
              <a:buFont typeface="Arial" pitchFamily="34" charset="0"/>
              <a:buChar char="•"/>
            </a:pPr>
            <a:r>
              <a:rPr lang="en-US" sz="1000" dirty="0"/>
              <a:t>DTED, </a:t>
            </a:r>
            <a:r>
              <a:rPr lang="en-US" sz="1000" dirty="0" err="1"/>
              <a:t>GeoTIFF</a:t>
            </a:r>
            <a:r>
              <a:rPr lang="en-US" sz="1000" dirty="0"/>
              <a:t>, …  for elevation;</a:t>
            </a:r>
            <a:endParaRPr lang="fr-FR" sz="1000" dirty="0"/>
          </a:p>
          <a:p>
            <a:pPr marL="1085850" lvl="2" indent="-171450">
              <a:buFont typeface="Arial" pitchFamily="34" charset="0"/>
              <a:buChar char="•"/>
            </a:pPr>
            <a:r>
              <a:rPr lang="en-US" sz="1000" dirty="0" err="1"/>
              <a:t>Shapefiles</a:t>
            </a:r>
            <a:r>
              <a:rPr lang="en-US" sz="1000" dirty="0"/>
              <a:t> for features;</a:t>
            </a:r>
            <a:endParaRPr lang="fr-FR" sz="1000" dirty="0"/>
          </a:p>
          <a:p>
            <a:pPr marL="1085850" lvl="2" indent="-171450">
              <a:buFont typeface="Arial" pitchFamily="34" charset="0"/>
              <a:buChar char="•"/>
            </a:pPr>
            <a:r>
              <a:rPr lang="en-US" sz="1000" dirty="0" err="1"/>
              <a:t>OpenFlight</a:t>
            </a:r>
            <a:r>
              <a:rPr lang="en-US" sz="1000" dirty="0"/>
              <a:t> for 3D objects;</a:t>
            </a:r>
            <a:endParaRPr lang="fr-FR" sz="1000" dirty="0"/>
          </a:p>
          <a:p>
            <a:pPr marL="1085850" lvl="2" indent="-171450">
              <a:buFont typeface="Arial" pitchFamily="34" charset="0"/>
              <a:buChar char="•"/>
            </a:pPr>
            <a:r>
              <a:rPr lang="en-US" sz="1000" dirty="0"/>
              <a:t>JPEG2K, </a:t>
            </a:r>
            <a:r>
              <a:rPr lang="en-US" sz="1000" dirty="0" err="1"/>
              <a:t>GeoTIFF</a:t>
            </a:r>
            <a:r>
              <a:rPr lang="en-US" sz="1000" dirty="0"/>
              <a:t>, … for textures.</a:t>
            </a:r>
            <a:endParaRPr lang="fr-FR" sz="1000" dirty="0"/>
          </a:p>
          <a:p>
            <a:pPr marL="800100" lvl="1" indent="-342900">
              <a:buFont typeface="Arial" pitchFamily="34" charset="0"/>
              <a:buChar char="•"/>
            </a:pPr>
            <a:r>
              <a:rPr lang="en-US" sz="1000" dirty="0"/>
              <a:t>The lower part of the RADM (highlighted in yellow) corresponds to the </a:t>
            </a:r>
            <a:r>
              <a:rPr lang="en-US" sz="1000" u="sng" dirty="0"/>
              <a:t>attribution</a:t>
            </a:r>
            <a:r>
              <a:rPr lang="en-US" sz="1000" dirty="0"/>
              <a:t> aspect of </a:t>
            </a:r>
            <a:r>
              <a:rPr lang="en-US" sz="1000" dirty="0" err="1"/>
              <a:t>Shapefiles</a:t>
            </a:r>
            <a:r>
              <a:rPr lang="en-US" sz="1000" dirty="0"/>
              <a:t> which is not constrained by the format. As a consequence, this is an area of divergence between initiatives.</a:t>
            </a:r>
            <a:endParaRPr lang="fr-FR" sz="1000" dirty="0"/>
          </a:p>
          <a:p>
            <a:pPr marL="800100" lvl="1" indent="-342900">
              <a:buFont typeface="Arial" pitchFamily="34" charset="0"/>
              <a:buChar char="•"/>
            </a:pPr>
            <a:r>
              <a:rPr lang="en-US" sz="1000" dirty="0"/>
              <a:t>Miscellaneous: other possible areas of divergence have been identified (yellow areas):</a:t>
            </a:r>
            <a:endParaRPr lang="fr-FR" sz="1000" dirty="0"/>
          </a:p>
          <a:p>
            <a:pPr marL="1085850" lvl="2" indent="-171450">
              <a:buFont typeface="Arial" pitchFamily="34" charset="0"/>
              <a:buChar char="•"/>
            </a:pPr>
            <a:r>
              <a:rPr lang="en-US" sz="1000" dirty="0"/>
              <a:t>The Special areas, including for example airports and urban areas, that may be described either as features not related to tiles, or as </a:t>
            </a:r>
            <a:r>
              <a:rPr lang="en-US" sz="1000" dirty="0" err="1"/>
              <a:t>OpenFlight</a:t>
            </a:r>
            <a:r>
              <a:rPr lang="en-US" sz="1000" dirty="0"/>
              <a:t> objects;</a:t>
            </a:r>
            <a:endParaRPr lang="fr-FR" sz="1000" dirty="0"/>
          </a:p>
          <a:p>
            <a:pPr marL="1085850" lvl="2" indent="-171450">
              <a:buFont typeface="Arial" pitchFamily="34" charset="0"/>
              <a:buChar char="•"/>
            </a:pPr>
            <a:r>
              <a:rPr lang="en-US" sz="1000" dirty="0"/>
              <a:t>The linkage between the objects of the Library and the Features;</a:t>
            </a:r>
            <a:endParaRPr lang="fr-FR" sz="1000" dirty="0"/>
          </a:p>
          <a:p>
            <a:pPr marL="1085850" lvl="2" indent="-171450">
              <a:buFont typeface="Arial" pitchFamily="34" charset="0"/>
              <a:buChar char="•"/>
            </a:pPr>
            <a:r>
              <a:rPr lang="en-US" sz="1000" dirty="0"/>
              <a:t>Metadata associated to the database, which eventually feeds the catalog associated to the repository.</a:t>
            </a:r>
          </a:p>
        </p:txBody>
      </p:sp>
      <p:sp>
        <p:nvSpPr>
          <p:cNvPr id="4" name="Espace réservé du numéro de diapositive 3"/>
          <p:cNvSpPr>
            <a:spLocks noGrp="1"/>
          </p:cNvSpPr>
          <p:nvPr>
            <p:ph type="sldNum" sz="quarter" idx="10"/>
          </p:nvPr>
        </p:nvSpPr>
        <p:spPr/>
        <p:txBody>
          <a:bodyPr/>
          <a:lstStyle/>
          <a:p>
            <a:pPr>
              <a:defRPr/>
            </a:pPr>
            <a:fld id="{6E24DC4A-6A7E-41AF-ABC2-69C6DC346CFA}" type="slidenum">
              <a:rPr lang="fr-FR" smtClean="0"/>
              <a:pPr>
                <a:defRPr/>
              </a:pPr>
              <a:t>38</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70055121"/>
      </p:ext>
    </p:extLst>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00100" y="573088"/>
            <a:ext cx="4967288" cy="3724275"/>
          </a:xfrm>
        </p:spPr>
      </p:sp>
      <p:sp>
        <p:nvSpPr>
          <p:cNvPr id="3" name="Espace réservé des commentaires 2"/>
          <p:cNvSpPr>
            <a:spLocks noGrp="1"/>
          </p:cNvSpPr>
          <p:nvPr>
            <p:ph type="body" idx="1"/>
          </p:nvPr>
        </p:nvSpPr>
        <p:spPr/>
        <p:txBody>
          <a:bodyPr/>
          <a:lstStyle/>
          <a:p>
            <a:pPr marL="800100" lvl="1" indent="-342900">
              <a:buFont typeface="Arial" pitchFamily="34" charset="0"/>
              <a:buChar char="•"/>
            </a:pPr>
            <a:r>
              <a:rPr lang="en-US" sz="1000" dirty="0"/>
              <a:t>The upper part of the </a:t>
            </a:r>
            <a:r>
              <a:rPr lang="en-US" sz="1000" u="sng" dirty="0"/>
              <a:t>RADM</a:t>
            </a:r>
            <a:r>
              <a:rPr lang="en-US" sz="1000" dirty="0"/>
              <a:t> (highlighted in solid purple) means that all initiatives may share (even though the RADM may not cover all cases) a similar view of the high level concepts of a database at the </a:t>
            </a:r>
            <a:r>
              <a:rPr lang="en-US" sz="1000" i="1" dirty="0"/>
              <a:t>integrated level</a:t>
            </a:r>
            <a:r>
              <a:rPr lang="en-US" sz="1000" dirty="0"/>
              <a:t>: </a:t>
            </a:r>
            <a:endParaRPr lang="fr-FR" sz="1000" dirty="0"/>
          </a:p>
          <a:p>
            <a:pPr marL="1085850" lvl="2" indent="-171450">
              <a:buFont typeface="Arial" pitchFamily="34" charset="0"/>
              <a:buChar char="•"/>
            </a:pPr>
            <a:r>
              <a:rPr lang="en-US" sz="1000" dirty="0"/>
              <a:t>The DB is composed of geo-referenced tiles containing a set of layers: elevation, features, object, texture …</a:t>
            </a:r>
            <a:endParaRPr lang="fr-FR" sz="1000" dirty="0"/>
          </a:p>
          <a:p>
            <a:pPr marL="1085850" lvl="2" indent="-171450">
              <a:buFont typeface="Arial" pitchFamily="34" charset="0"/>
              <a:buChar char="•"/>
            </a:pPr>
            <a:r>
              <a:rPr lang="en-US" sz="1000" dirty="0"/>
              <a:t>Feature instances of the real world are attached to tiles, and their rendering characteristics (visual, behavior …) are provided by the objects (and their attributes) from the library to which they are linked.</a:t>
            </a:r>
            <a:endParaRPr lang="fr-FR" sz="1000" dirty="0"/>
          </a:p>
          <a:p>
            <a:pPr marL="800100" lvl="1" indent="-342900">
              <a:buFont typeface="Arial" pitchFamily="34" charset="0"/>
              <a:buChar char="•"/>
            </a:pPr>
            <a:r>
              <a:rPr lang="en-US" sz="1000" dirty="0"/>
              <a:t>The middle part of the RADM (highlighted in dashed purple) may also be shared by all initiatives, as it is supported by their use of common GIS </a:t>
            </a:r>
            <a:r>
              <a:rPr lang="en-US" sz="1000" u="sng" dirty="0"/>
              <a:t>formats</a:t>
            </a:r>
            <a:r>
              <a:rPr lang="en-US" sz="1000" dirty="0"/>
              <a:t>: </a:t>
            </a:r>
            <a:endParaRPr lang="fr-FR" sz="1000" dirty="0"/>
          </a:p>
          <a:p>
            <a:pPr marL="1085850" lvl="2" indent="-171450">
              <a:buFont typeface="Arial" pitchFamily="34" charset="0"/>
              <a:buChar char="•"/>
            </a:pPr>
            <a:r>
              <a:rPr lang="en-US" sz="1000" dirty="0"/>
              <a:t>DTED, </a:t>
            </a:r>
            <a:r>
              <a:rPr lang="en-US" sz="1000" dirty="0" err="1"/>
              <a:t>GeoTIFF</a:t>
            </a:r>
            <a:r>
              <a:rPr lang="en-US" sz="1000" dirty="0"/>
              <a:t>, …  for elevation;</a:t>
            </a:r>
            <a:endParaRPr lang="fr-FR" sz="1000" dirty="0"/>
          </a:p>
          <a:p>
            <a:pPr marL="1085850" lvl="2" indent="-171450">
              <a:buFont typeface="Arial" pitchFamily="34" charset="0"/>
              <a:buChar char="•"/>
            </a:pPr>
            <a:r>
              <a:rPr lang="en-US" sz="1000" dirty="0" err="1"/>
              <a:t>Shapefiles</a:t>
            </a:r>
            <a:r>
              <a:rPr lang="en-US" sz="1000" dirty="0"/>
              <a:t> for features;</a:t>
            </a:r>
            <a:endParaRPr lang="fr-FR" sz="1000" dirty="0"/>
          </a:p>
          <a:p>
            <a:pPr marL="1085850" lvl="2" indent="-171450">
              <a:buFont typeface="Arial" pitchFamily="34" charset="0"/>
              <a:buChar char="•"/>
            </a:pPr>
            <a:r>
              <a:rPr lang="en-US" sz="1000" dirty="0" err="1"/>
              <a:t>OpenFlight</a:t>
            </a:r>
            <a:r>
              <a:rPr lang="en-US" sz="1000" dirty="0"/>
              <a:t> for 3D objects;</a:t>
            </a:r>
            <a:endParaRPr lang="fr-FR" sz="1000" dirty="0"/>
          </a:p>
          <a:p>
            <a:pPr marL="1085850" lvl="2" indent="-171450">
              <a:buFont typeface="Arial" pitchFamily="34" charset="0"/>
              <a:buChar char="•"/>
            </a:pPr>
            <a:r>
              <a:rPr lang="en-US" sz="1000" dirty="0"/>
              <a:t>JPEG2K, </a:t>
            </a:r>
            <a:r>
              <a:rPr lang="en-US" sz="1000" dirty="0" err="1"/>
              <a:t>GeoTIFF</a:t>
            </a:r>
            <a:r>
              <a:rPr lang="en-US" sz="1000" dirty="0"/>
              <a:t>, … for textures.</a:t>
            </a:r>
            <a:endParaRPr lang="fr-FR" sz="1000" dirty="0"/>
          </a:p>
          <a:p>
            <a:pPr marL="800100" lvl="1" indent="-342900">
              <a:buFont typeface="Arial" pitchFamily="34" charset="0"/>
              <a:buChar char="•"/>
            </a:pPr>
            <a:r>
              <a:rPr lang="en-US" sz="1000" dirty="0"/>
              <a:t>The lower part of the RADM (highlighted in yellow) corresponds to the </a:t>
            </a:r>
            <a:r>
              <a:rPr lang="en-US" sz="1000" u="sng" dirty="0"/>
              <a:t>attribution</a:t>
            </a:r>
            <a:r>
              <a:rPr lang="en-US" sz="1000" dirty="0"/>
              <a:t> aspect of </a:t>
            </a:r>
            <a:r>
              <a:rPr lang="en-US" sz="1000" dirty="0" err="1"/>
              <a:t>Shapefiles</a:t>
            </a:r>
            <a:r>
              <a:rPr lang="en-US" sz="1000" dirty="0"/>
              <a:t> which is not constrained by the format. As a consequence, this is an area of divergence between initiatives.</a:t>
            </a:r>
            <a:endParaRPr lang="fr-FR" sz="1000" dirty="0"/>
          </a:p>
          <a:p>
            <a:pPr marL="800100" lvl="1" indent="-342900">
              <a:buFont typeface="Arial" pitchFamily="34" charset="0"/>
              <a:buChar char="•"/>
            </a:pPr>
            <a:r>
              <a:rPr lang="en-US" sz="1000" dirty="0"/>
              <a:t>Miscellaneous: other possible areas of divergence have been identified (yellow areas):</a:t>
            </a:r>
            <a:endParaRPr lang="fr-FR" sz="1000" dirty="0"/>
          </a:p>
          <a:p>
            <a:pPr marL="1085850" lvl="2" indent="-171450">
              <a:buFont typeface="Arial" pitchFamily="34" charset="0"/>
              <a:buChar char="•"/>
            </a:pPr>
            <a:r>
              <a:rPr lang="en-US" sz="1000" dirty="0"/>
              <a:t>The Special areas, including for example airports and urban areas, that may be described either as features not related to tiles, or as </a:t>
            </a:r>
            <a:r>
              <a:rPr lang="en-US" sz="1000" dirty="0" err="1"/>
              <a:t>OpenFlight</a:t>
            </a:r>
            <a:r>
              <a:rPr lang="en-US" sz="1000" dirty="0"/>
              <a:t> objects;</a:t>
            </a:r>
            <a:endParaRPr lang="fr-FR" sz="1000" dirty="0"/>
          </a:p>
          <a:p>
            <a:pPr marL="1085850" lvl="2" indent="-171450">
              <a:buFont typeface="Arial" pitchFamily="34" charset="0"/>
              <a:buChar char="•"/>
            </a:pPr>
            <a:r>
              <a:rPr lang="en-US" sz="1000" dirty="0"/>
              <a:t>The linkage between the objects of the Library and the Features;</a:t>
            </a:r>
            <a:endParaRPr lang="fr-FR" sz="1000" dirty="0"/>
          </a:p>
          <a:p>
            <a:pPr marL="1085850" lvl="2" indent="-171450">
              <a:buFont typeface="Arial" pitchFamily="34" charset="0"/>
              <a:buChar char="•"/>
            </a:pPr>
            <a:r>
              <a:rPr lang="en-US" sz="1000" dirty="0"/>
              <a:t>Metadata associated to the database, which eventually feeds the catalog associated to the repository.</a:t>
            </a:r>
          </a:p>
        </p:txBody>
      </p:sp>
      <p:sp>
        <p:nvSpPr>
          <p:cNvPr id="4" name="Espace réservé du numéro de diapositive 3"/>
          <p:cNvSpPr>
            <a:spLocks noGrp="1"/>
          </p:cNvSpPr>
          <p:nvPr>
            <p:ph type="sldNum" sz="quarter" idx="10"/>
          </p:nvPr>
        </p:nvSpPr>
        <p:spPr/>
        <p:txBody>
          <a:bodyPr/>
          <a:lstStyle/>
          <a:p>
            <a:pPr>
              <a:defRPr/>
            </a:pPr>
            <a:fld id="{6E24DC4A-6A7E-41AF-ABC2-69C6DC346CFA}" type="slidenum">
              <a:rPr lang="fr-FR" smtClean="0"/>
              <a:pPr>
                <a:defRPr/>
              </a:pPr>
              <a:t>39</a:t>
            </a:fld>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70055121"/>
      </p:ext>
    </p:extLst>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0"/>
            <a:r>
              <a:rPr lang="en-US" sz="1200" kern="1200" dirty="0" smtClean="0">
                <a:solidFill>
                  <a:schemeClr val="tx1"/>
                </a:solidFill>
                <a:effectLst/>
                <a:latin typeface="Times New Roman" pitchFamily="18" charset="0"/>
                <a:ea typeface="+mn-ea"/>
                <a:cs typeface="+mn-cs"/>
              </a:rPr>
              <a:t>3DModel_SRF: LOCAL_SPACE_RECTANGULAR_3D SRF</a:t>
            </a:r>
            <a:r>
              <a:rPr lang="en-GB" sz="1200" kern="1200" dirty="0" smtClean="0">
                <a:solidFill>
                  <a:schemeClr val="tx1"/>
                </a:solidFill>
                <a:effectLst/>
                <a:latin typeface="Times New Roman" pitchFamily="18" charset="0"/>
                <a:ea typeface="+mn-ea"/>
                <a:cs typeface="+mn-cs"/>
              </a:rPr>
              <a:t> </a:t>
            </a:r>
            <a:endParaRPr lang="en-US" sz="1200" kern="1200" dirty="0" smtClean="0">
              <a:solidFill>
                <a:schemeClr val="tx1"/>
              </a:solidFill>
              <a:effectLst/>
              <a:latin typeface="Times New Roman" pitchFamily="18" charset="0"/>
              <a:ea typeface="+mn-ea"/>
              <a:cs typeface="+mn-cs"/>
            </a:endParaRPr>
          </a:p>
          <a:p>
            <a:pPr lvl="0"/>
            <a:r>
              <a:rPr lang="en-US" sz="1200" kern="1200" dirty="0" err="1" smtClean="0">
                <a:solidFill>
                  <a:schemeClr val="tx1"/>
                </a:solidFill>
                <a:effectLst/>
                <a:latin typeface="Times New Roman" pitchFamily="18" charset="0"/>
                <a:ea typeface="+mn-ea"/>
                <a:cs typeface="+mn-cs"/>
              </a:rPr>
              <a:t>OrientationVectorSpace_SRF</a:t>
            </a:r>
            <a:r>
              <a:rPr lang="en-US" sz="1200" kern="1200" dirty="0" smtClean="0">
                <a:solidFill>
                  <a:schemeClr val="tx1"/>
                </a:solidFill>
                <a:effectLst/>
                <a:latin typeface="Times New Roman" pitchFamily="18" charset="0"/>
                <a:ea typeface="+mn-ea"/>
                <a:cs typeface="+mn-cs"/>
              </a:rPr>
              <a:t>: LOCAL_TANGENT_SPACE_EUCLIDEAN (x / Long</a:t>
            </a:r>
            <a:r>
              <a:rPr lang="en-US" sz="1200" kern="1200" baseline="0" dirty="0" smtClean="0">
                <a:solidFill>
                  <a:schemeClr val="tx1"/>
                </a:solidFill>
                <a:effectLst/>
                <a:latin typeface="Times New Roman" pitchFamily="18" charset="0"/>
                <a:ea typeface="+mn-ea"/>
                <a:cs typeface="+mn-cs"/>
              </a:rPr>
              <a:t> ; Y / </a:t>
            </a:r>
            <a:r>
              <a:rPr lang="en-US" sz="1200" kern="1200" baseline="0" dirty="0" err="1" smtClean="0">
                <a:solidFill>
                  <a:schemeClr val="tx1"/>
                </a:solidFill>
                <a:effectLst/>
                <a:latin typeface="Times New Roman" pitchFamily="18" charset="0"/>
                <a:ea typeface="+mn-ea"/>
                <a:cs typeface="+mn-cs"/>
              </a:rPr>
              <a:t>Lat</a:t>
            </a:r>
            <a:r>
              <a:rPr lang="en-US" sz="1200" kern="1200" baseline="0" dirty="0" smtClean="0">
                <a:solidFill>
                  <a:schemeClr val="tx1"/>
                </a:solidFill>
                <a:effectLst/>
                <a:latin typeface="Times New Roman" pitchFamily="18" charset="0"/>
                <a:ea typeface="+mn-ea"/>
                <a:cs typeface="+mn-cs"/>
              </a:rPr>
              <a:t> ; Z / </a:t>
            </a:r>
            <a:r>
              <a:rPr lang="en-US" sz="1200" kern="1200" baseline="0" dirty="0" err="1" smtClean="0">
                <a:solidFill>
                  <a:schemeClr val="tx1"/>
                </a:solidFill>
                <a:effectLst/>
                <a:latin typeface="Times New Roman" pitchFamily="18" charset="0"/>
                <a:ea typeface="+mn-ea"/>
                <a:cs typeface="+mn-cs"/>
              </a:rPr>
              <a:t>Elev</a:t>
            </a:r>
            <a:r>
              <a:rPr lang="en-US" sz="1200" kern="1200" baseline="0" dirty="0" smtClean="0">
                <a:solidFill>
                  <a:schemeClr val="tx1"/>
                </a:solidFill>
                <a:effectLst/>
                <a:latin typeface="Times New Roman" pitchFamily="18" charset="0"/>
                <a:ea typeface="+mn-ea"/>
                <a:cs typeface="+mn-cs"/>
              </a:rPr>
              <a:t>)</a:t>
            </a:r>
            <a:endParaRPr lang="en-US" sz="1200" kern="1200" dirty="0" smtClean="0">
              <a:solidFill>
                <a:schemeClr val="tx1"/>
              </a:solidFill>
              <a:effectLst/>
              <a:latin typeface="Times New Roman" pitchFamily="18" charset="0"/>
              <a:ea typeface="+mn-ea"/>
              <a:cs typeface="+mn-cs"/>
            </a:endParaRPr>
          </a:p>
          <a:p>
            <a:pPr lvl="0"/>
            <a:r>
              <a:rPr lang="fr-FR" sz="1200" kern="1200" dirty="0" err="1" smtClean="0">
                <a:solidFill>
                  <a:schemeClr val="tx1"/>
                </a:solidFill>
                <a:effectLst/>
                <a:latin typeface="Times New Roman" pitchFamily="18" charset="0"/>
                <a:ea typeface="+mn-ea"/>
                <a:cs typeface="+mn-cs"/>
              </a:rPr>
              <a:t>Orientation_Values_Convention</a:t>
            </a:r>
            <a:r>
              <a:rPr lang="fr-FR" sz="1200" kern="1200" dirty="0" smtClean="0">
                <a:solidFill>
                  <a:schemeClr val="tx1"/>
                </a:solidFill>
                <a:effectLst/>
                <a:latin typeface="Times New Roman" pitchFamily="18" charset="0"/>
                <a:ea typeface="+mn-ea"/>
                <a:cs typeface="+mn-cs"/>
              </a:rPr>
              <a:t>: </a:t>
            </a:r>
            <a:r>
              <a:rPr lang="fr-FR" sz="1200" b="0" kern="1200" dirty="0" smtClean="0">
                <a:solidFill>
                  <a:schemeClr val="tx1"/>
                </a:solidFill>
                <a:effectLst/>
                <a:latin typeface="Times New Roman" pitchFamily="18" charset="0"/>
                <a:ea typeface="+mn-ea"/>
                <a:cs typeface="+mn-cs"/>
              </a:rPr>
              <a:t>Euler ZXZ</a:t>
            </a:r>
            <a:r>
              <a:rPr lang="en-GB" sz="1200" b="0" kern="1200" dirty="0" smtClean="0">
                <a:solidFill>
                  <a:schemeClr val="tx1"/>
                </a:solidFill>
                <a:effectLst/>
                <a:latin typeface="Times New Roman" pitchFamily="18" charset="0"/>
                <a:ea typeface="+mn-ea"/>
                <a:cs typeface="+mn-cs"/>
              </a:rPr>
              <a:t>  :</a:t>
            </a:r>
            <a:r>
              <a:rPr lang="en-GB" sz="1200" b="0" kern="1200" baseline="0" dirty="0" smtClean="0">
                <a:solidFill>
                  <a:schemeClr val="tx1"/>
                </a:solidFill>
                <a:effectLst/>
                <a:latin typeface="Times New Roman" pitchFamily="18" charset="0"/>
                <a:ea typeface="+mn-ea"/>
                <a:cs typeface="+mn-cs"/>
              </a:rPr>
              <a:t> </a:t>
            </a:r>
            <a:r>
              <a:rPr lang="en-US" altLang="en-US" sz="1200" b="0" dirty="0" smtClean="0">
                <a:solidFill>
                  <a:srgbClr val="FF0000"/>
                </a:solidFill>
              </a:rPr>
              <a:t>yaw (</a:t>
            </a:r>
            <a:r>
              <a:rPr lang="en-US" altLang="en-US" sz="1200" b="0" dirty="0" err="1" smtClean="0">
                <a:solidFill>
                  <a:srgbClr val="FF0000"/>
                </a:solidFill>
              </a:rPr>
              <a:t>lacet</a:t>
            </a:r>
            <a:r>
              <a:rPr lang="en-US" altLang="en-US" sz="1200" b="0" dirty="0" smtClean="0">
                <a:solidFill>
                  <a:srgbClr val="FF0000"/>
                </a:solidFill>
              </a:rPr>
              <a:t>), pitch (</a:t>
            </a:r>
            <a:r>
              <a:rPr lang="en-US" altLang="en-US" sz="1200" b="0" dirty="0" err="1" smtClean="0">
                <a:solidFill>
                  <a:srgbClr val="FF0000"/>
                </a:solidFill>
              </a:rPr>
              <a:t>tangage</a:t>
            </a:r>
            <a:r>
              <a:rPr lang="en-US" altLang="en-US" sz="1200" b="0" dirty="0" smtClean="0">
                <a:solidFill>
                  <a:srgbClr val="FF0000"/>
                </a:solidFill>
              </a:rPr>
              <a:t>) and roll (</a:t>
            </a:r>
            <a:r>
              <a:rPr lang="en-US" altLang="en-US" sz="1200" b="0" dirty="0" err="1" smtClean="0">
                <a:solidFill>
                  <a:srgbClr val="FF0000"/>
                </a:solidFill>
              </a:rPr>
              <a:t>roulis</a:t>
            </a:r>
            <a:r>
              <a:rPr lang="en-US" altLang="en-US" sz="1200" b="0" dirty="0" smtClean="0">
                <a:solidFill>
                  <a:srgbClr val="FF0000"/>
                </a:solidFill>
              </a:rPr>
              <a:t>) angles</a:t>
            </a:r>
            <a:endParaRPr lang="en-US" sz="1200" b="0" kern="1200" dirty="0" smtClean="0">
              <a:solidFill>
                <a:schemeClr val="tx1"/>
              </a:solidFill>
              <a:effectLst/>
              <a:latin typeface="Times New Roman" pitchFamily="18" charset="0"/>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4EDBEA7-287F-4DE7-830D-9F9046556AD9}" type="slidenum">
              <a:rPr lang="en-CA" smtClean="0"/>
              <a:pPr>
                <a:defRPr/>
              </a:pPr>
              <a:t>42</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43520412"/>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64EDBEA7-287F-4DE7-830D-9F9046556AD9}" type="slidenum">
              <a:rPr lang="en-CA" smtClean="0">
                <a:solidFill>
                  <a:srgbClr val="1F497D"/>
                </a:solidFill>
              </a:rPr>
              <a:pPr>
                <a:defRPr/>
              </a:pPr>
              <a:t>13</a:t>
            </a:fld>
            <a:endParaRPr lang="en-CA">
              <a:solidFill>
                <a:srgbClr val="1F497D"/>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26397331"/>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64EDBEA7-287F-4DE7-830D-9F9046556AD9}" type="slidenum">
              <a:rPr lang="en-CA" smtClean="0">
                <a:solidFill>
                  <a:srgbClr val="1F497D"/>
                </a:solidFill>
              </a:rPr>
              <a:pPr>
                <a:defRPr/>
              </a:pPr>
              <a:t>14</a:t>
            </a:fld>
            <a:endParaRPr lang="en-CA">
              <a:solidFill>
                <a:srgbClr val="1F497D"/>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23542050"/>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8114" name="Rectangle 2"/>
          <p:cNvSpPr>
            <a:spLocks noGrp="1" noRot="1" noChangeAspect="1" noChangeArrowheads="1" noTextEdit="1"/>
          </p:cNvSpPr>
          <p:nvPr>
            <p:ph type="sldImg"/>
          </p:nvPr>
        </p:nvSpPr>
        <p:spPr>
          <a:ln/>
        </p:spPr>
      </p:sp>
      <p:sp>
        <p:nvSpPr>
          <p:cNvPr id="218115" name="Rectangle 3"/>
          <p:cNvSpPr>
            <a:spLocks noGrp="1" noChangeArrowheads="1"/>
          </p:cNvSpPr>
          <p:nvPr>
            <p:ph type="body" idx="1"/>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p>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98FC7-CF10-4A85-BC7C-A5D47A024E8F}" type="slidenum">
              <a:rPr lang="en-CA"/>
              <a:pPr/>
              <a:t>19</a:t>
            </a:fld>
            <a:endParaRPr lang="en-CA"/>
          </a:p>
        </p:txBody>
      </p:sp>
      <p:sp>
        <p:nvSpPr>
          <p:cNvPr id="909314" name="Rectangle 2"/>
          <p:cNvSpPr>
            <a:spLocks noGrp="1" noRot="1" noChangeAspect="1" noChangeArrowheads="1" noTextEdit="1"/>
          </p:cNvSpPr>
          <p:nvPr>
            <p:ph type="sldImg"/>
          </p:nvPr>
        </p:nvSpPr>
        <p:spPr>
          <a:ln/>
        </p:spPr>
      </p:sp>
      <p:sp>
        <p:nvSpPr>
          <p:cNvPr id="909315" name="Rectangle 3"/>
          <p:cNvSpPr>
            <a:spLocks noGrp="1" noChangeArrowheads="1"/>
          </p:cNvSpPr>
          <p:nvPr>
            <p:ph type="body" idx="1"/>
          </p:nvPr>
        </p:nvSpPr>
        <p:spPr/>
        <p:txBody>
          <a:bodyPr/>
          <a:lstStyle/>
          <a:p>
            <a:endParaRPr lang="fr-F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25504" eaLnBrk="0" hangingPunct="0">
              <a:defRPr sz="1200">
                <a:solidFill>
                  <a:schemeClr val="tx2"/>
                </a:solidFill>
                <a:latin typeface="Arial" pitchFamily="34" charset="0"/>
              </a:defRPr>
            </a:lvl1pPr>
            <a:lvl2pPr marL="742943" indent="-285748" defTabSz="925504" eaLnBrk="0" hangingPunct="0">
              <a:defRPr sz="1200">
                <a:solidFill>
                  <a:schemeClr val="tx2"/>
                </a:solidFill>
                <a:latin typeface="Arial" pitchFamily="34" charset="0"/>
              </a:defRPr>
            </a:lvl2pPr>
            <a:lvl3pPr marL="1142990" indent="-228598" defTabSz="925504" eaLnBrk="0" hangingPunct="0">
              <a:defRPr sz="1200">
                <a:solidFill>
                  <a:schemeClr val="tx2"/>
                </a:solidFill>
                <a:latin typeface="Arial" pitchFamily="34" charset="0"/>
              </a:defRPr>
            </a:lvl3pPr>
            <a:lvl4pPr marL="1600185" indent="-228598" defTabSz="925504" eaLnBrk="0" hangingPunct="0">
              <a:defRPr sz="1200">
                <a:solidFill>
                  <a:schemeClr val="tx2"/>
                </a:solidFill>
                <a:latin typeface="Arial" pitchFamily="34" charset="0"/>
              </a:defRPr>
            </a:lvl4pPr>
            <a:lvl5pPr marL="2057382" indent="-228598" defTabSz="925504" eaLnBrk="0" hangingPunct="0">
              <a:defRPr sz="1200">
                <a:solidFill>
                  <a:schemeClr val="tx2"/>
                </a:solidFill>
                <a:latin typeface="Arial" pitchFamily="34" charset="0"/>
              </a:defRPr>
            </a:lvl5pPr>
            <a:lvl6pPr marL="2514577" indent="-228598" algn="ctr" defTabSz="925504" eaLnBrk="0" fontAlgn="base" hangingPunct="0">
              <a:spcBef>
                <a:spcPct val="0"/>
              </a:spcBef>
              <a:spcAft>
                <a:spcPct val="0"/>
              </a:spcAft>
              <a:defRPr sz="1200">
                <a:solidFill>
                  <a:schemeClr val="tx2"/>
                </a:solidFill>
                <a:latin typeface="Arial" pitchFamily="34" charset="0"/>
              </a:defRPr>
            </a:lvl6pPr>
            <a:lvl7pPr marL="2971774" indent="-228598" algn="ctr" defTabSz="925504" eaLnBrk="0" fontAlgn="base" hangingPunct="0">
              <a:spcBef>
                <a:spcPct val="0"/>
              </a:spcBef>
              <a:spcAft>
                <a:spcPct val="0"/>
              </a:spcAft>
              <a:defRPr sz="1200">
                <a:solidFill>
                  <a:schemeClr val="tx2"/>
                </a:solidFill>
                <a:latin typeface="Arial" pitchFamily="34" charset="0"/>
              </a:defRPr>
            </a:lvl7pPr>
            <a:lvl8pPr marL="3428969" indent="-228598" algn="ctr" defTabSz="925504" eaLnBrk="0" fontAlgn="base" hangingPunct="0">
              <a:spcBef>
                <a:spcPct val="0"/>
              </a:spcBef>
              <a:spcAft>
                <a:spcPct val="0"/>
              </a:spcAft>
              <a:defRPr sz="1200">
                <a:solidFill>
                  <a:schemeClr val="tx2"/>
                </a:solidFill>
                <a:latin typeface="Arial" pitchFamily="34" charset="0"/>
              </a:defRPr>
            </a:lvl8pPr>
            <a:lvl9pPr marL="3886165" indent="-228598" algn="ctr" defTabSz="925504" eaLnBrk="0" fontAlgn="base" hangingPunct="0">
              <a:spcBef>
                <a:spcPct val="0"/>
              </a:spcBef>
              <a:spcAft>
                <a:spcPct val="0"/>
              </a:spcAft>
              <a:defRPr sz="1200">
                <a:solidFill>
                  <a:schemeClr val="tx2"/>
                </a:solidFill>
                <a:latin typeface="Arial" pitchFamily="34" charset="0"/>
              </a:defRPr>
            </a:lvl9pPr>
          </a:lstStyle>
          <a:p>
            <a:pPr eaLnBrk="1" hangingPunct="1"/>
            <a:fld id="{907718A4-059A-4269-AC5B-22D32320D565}" type="slidenum">
              <a:rPr lang="en-CA" sz="1400">
                <a:solidFill>
                  <a:prstClr val="black"/>
                </a:solidFill>
              </a:rPr>
              <a:pPr eaLnBrk="1" hangingPunct="1"/>
              <a:t>22</a:t>
            </a:fld>
            <a:endParaRPr lang="en-CA" sz="1400">
              <a:solidFill>
                <a:prstClr val="black"/>
              </a:solidFill>
            </a:endParaRPr>
          </a:p>
        </p:txBody>
      </p:sp>
      <p:sp>
        <p:nvSpPr>
          <p:cNvPr id="48131" name="Espace réservé de l'image des diapositives 1"/>
          <p:cNvSpPr>
            <a:spLocks noGrp="1" noRot="1" noChangeAspect="1" noTextEdit="1"/>
          </p:cNvSpPr>
          <p:nvPr>
            <p:ph type="sldImg"/>
          </p:nvPr>
        </p:nvSpPr>
        <p:spPr>
          <a:xfrm>
            <a:off x="914400" y="744538"/>
            <a:ext cx="4965700" cy="3724275"/>
          </a:xfrm>
          <a:ln/>
        </p:spPr>
      </p:sp>
      <p:sp>
        <p:nvSpPr>
          <p:cNvPr id="48132" name="Espace réservé des commentaires 2"/>
          <p:cNvSpPr>
            <a:spLocks noGrp="1"/>
          </p:cNvSpPr>
          <p:nvPr>
            <p:ph type="body" idx="1"/>
          </p:nvPr>
        </p:nvSpPr>
        <p:spPr>
          <a:xfrm>
            <a:off x="679133" y="4717138"/>
            <a:ext cx="5436234" cy="4469368"/>
          </a:xfrm>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91439" tIns="45720" rIns="91439" bIns="45720"/>
          <a:lstStyle/>
          <a:p>
            <a:pPr marL="342897" indent="-342897"/>
            <a:r>
              <a:rPr lang="fr-FR" sz="1500" b="1"/>
              <a:t>Planche </a:t>
            </a:r>
            <a:fld id="{771B4BCA-FC89-48C5-9AAC-E91D5CFF2B10}" type="slidenum">
              <a:rPr lang="fr-FR" b="1" smtClean="0"/>
              <a:pPr marL="342897" indent="-342897"/>
              <a:t>22</a:t>
            </a:fld>
            <a:r>
              <a:rPr lang="fr-FR" sz="1500" b="1"/>
              <a:t> - </a:t>
            </a:r>
            <a:r>
              <a:rPr lang="en-US" b="1"/>
              <a:t>Source Data - Geographic Formats</a:t>
            </a:r>
            <a:endParaRPr lang="fr-FR" sz="1500" b="1"/>
          </a:p>
          <a:p>
            <a:pPr marL="342897" indent="-342897"/>
            <a:r>
              <a:rPr lang="en-US"/>
              <a:t>I won’t go to much into detail, but you can see there are many Geographic formats, military or commercial, old and new.</a:t>
            </a:r>
          </a:p>
          <a:p>
            <a:pPr marL="342897" indent="-342897"/>
            <a:r>
              <a:rPr lang="en-US"/>
              <a:t>The application to simulation is to give altimetry information (as DTED), Planimetry information (as DFAD ou VMAP) (for roads, rivers and building positions), Geo-referenced satellite imagery (GeoTiff). some formats giving multiple information.</a:t>
            </a:r>
          </a:p>
          <a:p>
            <a:pPr marL="342897" indent="-342897"/>
            <a:r>
              <a:rPr lang="en-US"/>
              <a:t>Data according to these formats are fed into simulators and contribute to consistency between the various targets (visual systems, sensors, SAF, …).</a:t>
            </a:r>
          </a:p>
          <a:p>
            <a:pPr marL="342897" indent="-342897"/>
            <a:r>
              <a:rPr lang="fr-FR" b="1"/>
              <a:t>Click</a:t>
            </a:r>
          </a:p>
        </p:txBody>
      </p:sp>
      <p:sp>
        <p:nvSpPr>
          <p:cNvPr id="4" name="Espace réservé du numéro de diapositive 3"/>
          <p:cNvSpPr txBox="1">
            <a:spLocks noGrp="1"/>
          </p:cNvSpPr>
          <p:nvPr/>
        </p:nvSpPr>
        <p:spPr>
          <a:xfrm>
            <a:off x="3847890" y="9432687"/>
            <a:ext cx="2945023" cy="497125"/>
          </a:xfrm>
          <a:prstGeom prst="rect">
            <a:avLst/>
          </a:prstGeom>
          <a:noFill/>
        </p:spPr>
        <p:txBody>
          <a:bodyPr lIns="91439" tIns="45720" rIns="91439" bIns="45720" anchor="b"/>
          <a:lstStyle/>
          <a:p>
            <a:pPr algn="r" fontAlgn="auto">
              <a:spcBef>
                <a:spcPts val="0"/>
              </a:spcBef>
              <a:spcAft>
                <a:spcPts val="0"/>
              </a:spcAft>
              <a:defRPr/>
            </a:pPr>
            <a:fld id="{92C69CEB-0D23-4227-93BD-E3C1C01CAA35}" type="slidenum">
              <a:rPr lang="en-US">
                <a:solidFill>
                  <a:prstClr val="black"/>
                </a:solidFill>
                <a:latin typeface="Calibri"/>
              </a:rPr>
              <a:pPr algn="r" fontAlgn="auto">
                <a:spcBef>
                  <a:spcPts val="0"/>
                </a:spcBef>
                <a:spcAft>
                  <a:spcPts val="0"/>
                </a:spcAft>
                <a:defRPr/>
              </a:pPr>
              <a:t>22</a:t>
            </a:fld>
            <a:endParaRPr lang="en-US">
              <a:solidFill>
                <a:prstClr val="black"/>
              </a:solidFill>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25504" eaLnBrk="0" hangingPunct="0">
              <a:defRPr sz="1200">
                <a:solidFill>
                  <a:schemeClr val="tx2"/>
                </a:solidFill>
                <a:latin typeface="Arial" pitchFamily="34" charset="0"/>
              </a:defRPr>
            </a:lvl1pPr>
            <a:lvl2pPr marL="742943" indent="-285748" defTabSz="925504" eaLnBrk="0" hangingPunct="0">
              <a:defRPr sz="1200">
                <a:solidFill>
                  <a:schemeClr val="tx2"/>
                </a:solidFill>
                <a:latin typeface="Arial" pitchFamily="34" charset="0"/>
              </a:defRPr>
            </a:lvl2pPr>
            <a:lvl3pPr marL="1142990" indent="-228598" defTabSz="925504" eaLnBrk="0" hangingPunct="0">
              <a:defRPr sz="1200">
                <a:solidFill>
                  <a:schemeClr val="tx2"/>
                </a:solidFill>
                <a:latin typeface="Arial" pitchFamily="34" charset="0"/>
              </a:defRPr>
            </a:lvl3pPr>
            <a:lvl4pPr marL="1600185" indent="-228598" defTabSz="925504" eaLnBrk="0" hangingPunct="0">
              <a:defRPr sz="1200">
                <a:solidFill>
                  <a:schemeClr val="tx2"/>
                </a:solidFill>
                <a:latin typeface="Arial" pitchFamily="34" charset="0"/>
              </a:defRPr>
            </a:lvl4pPr>
            <a:lvl5pPr marL="2057382" indent="-228598" defTabSz="925504" eaLnBrk="0" hangingPunct="0">
              <a:defRPr sz="1200">
                <a:solidFill>
                  <a:schemeClr val="tx2"/>
                </a:solidFill>
                <a:latin typeface="Arial" pitchFamily="34" charset="0"/>
              </a:defRPr>
            </a:lvl5pPr>
            <a:lvl6pPr marL="2514577" indent="-228598" algn="ctr" defTabSz="925504" eaLnBrk="0" fontAlgn="base" hangingPunct="0">
              <a:spcBef>
                <a:spcPct val="0"/>
              </a:spcBef>
              <a:spcAft>
                <a:spcPct val="0"/>
              </a:spcAft>
              <a:defRPr sz="1200">
                <a:solidFill>
                  <a:schemeClr val="tx2"/>
                </a:solidFill>
                <a:latin typeface="Arial" pitchFamily="34" charset="0"/>
              </a:defRPr>
            </a:lvl6pPr>
            <a:lvl7pPr marL="2971774" indent="-228598" algn="ctr" defTabSz="925504" eaLnBrk="0" fontAlgn="base" hangingPunct="0">
              <a:spcBef>
                <a:spcPct val="0"/>
              </a:spcBef>
              <a:spcAft>
                <a:spcPct val="0"/>
              </a:spcAft>
              <a:defRPr sz="1200">
                <a:solidFill>
                  <a:schemeClr val="tx2"/>
                </a:solidFill>
                <a:latin typeface="Arial" pitchFamily="34" charset="0"/>
              </a:defRPr>
            </a:lvl7pPr>
            <a:lvl8pPr marL="3428969" indent="-228598" algn="ctr" defTabSz="925504" eaLnBrk="0" fontAlgn="base" hangingPunct="0">
              <a:spcBef>
                <a:spcPct val="0"/>
              </a:spcBef>
              <a:spcAft>
                <a:spcPct val="0"/>
              </a:spcAft>
              <a:defRPr sz="1200">
                <a:solidFill>
                  <a:schemeClr val="tx2"/>
                </a:solidFill>
                <a:latin typeface="Arial" pitchFamily="34" charset="0"/>
              </a:defRPr>
            </a:lvl8pPr>
            <a:lvl9pPr marL="3886165" indent="-228598" algn="ctr" defTabSz="925504" eaLnBrk="0" fontAlgn="base" hangingPunct="0">
              <a:spcBef>
                <a:spcPct val="0"/>
              </a:spcBef>
              <a:spcAft>
                <a:spcPct val="0"/>
              </a:spcAft>
              <a:defRPr sz="1200">
                <a:solidFill>
                  <a:schemeClr val="tx2"/>
                </a:solidFill>
                <a:latin typeface="Arial" pitchFamily="34" charset="0"/>
              </a:defRPr>
            </a:lvl9pPr>
          </a:lstStyle>
          <a:p>
            <a:pPr eaLnBrk="1" hangingPunct="1"/>
            <a:fld id="{DC520CCD-68FB-4340-BEEC-90143D952659}" type="slidenum">
              <a:rPr lang="en-CA" sz="1400">
                <a:solidFill>
                  <a:prstClr val="black"/>
                </a:solidFill>
              </a:rPr>
              <a:pPr eaLnBrk="1" hangingPunct="1"/>
              <a:t>23</a:t>
            </a:fld>
            <a:endParaRPr lang="en-CA" sz="1400">
              <a:solidFill>
                <a:prstClr val="black"/>
              </a:solidFill>
            </a:endParaRPr>
          </a:p>
        </p:txBody>
      </p:sp>
      <p:sp>
        <p:nvSpPr>
          <p:cNvPr id="49155" name="Espace réservé de l'image des diapositives 1"/>
          <p:cNvSpPr>
            <a:spLocks noGrp="1" noRot="1" noChangeAspect="1" noTextEdit="1"/>
          </p:cNvSpPr>
          <p:nvPr>
            <p:ph type="sldImg"/>
          </p:nvPr>
        </p:nvSpPr>
        <p:spPr>
          <a:xfrm>
            <a:off x="914400" y="744538"/>
            <a:ext cx="4965700" cy="3724275"/>
          </a:xfrm>
          <a:ln/>
        </p:spPr>
      </p:sp>
      <p:sp>
        <p:nvSpPr>
          <p:cNvPr id="49156" name="Espace réservé des commentaires 2"/>
          <p:cNvSpPr>
            <a:spLocks noGrp="1"/>
          </p:cNvSpPr>
          <p:nvPr>
            <p:ph type="body" idx="1"/>
          </p:nvPr>
        </p:nvSpPr>
        <p:spPr>
          <a:xfrm>
            <a:off x="679133" y="4717138"/>
            <a:ext cx="5436234" cy="4469368"/>
          </a:xfrm>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91439" tIns="45720" rIns="91439" bIns="45720"/>
          <a:lstStyle/>
          <a:p>
            <a:pPr eaLnBrk="1" hangingPunct="1"/>
            <a:r>
              <a:rPr lang="fr-FR" b="1"/>
              <a:t>Planche </a:t>
            </a:r>
            <a:fld id="{BB9FA0DA-F3E2-4216-BDA9-BD56048C7B14}" type="slidenum">
              <a:rPr lang="fr-FR" b="1" smtClean="0"/>
              <a:pPr eaLnBrk="1" hangingPunct="1"/>
              <a:t>23</a:t>
            </a:fld>
            <a:endParaRPr lang="fr-FR" b="1"/>
          </a:p>
          <a:p>
            <a:pPr eaLnBrk="1" hangingPunct="1"/>
            <a:r>
              <a:rPr lang="en-US"/>
              <a:t>Many formats in the Imagery Category as well, well know because of their applications in the world of photography.</a:t>
            </a:r>
          </a:p>
          <a:p>
            <a:pPr eaLnBrk="1" hangingPunct="1"/>
            <a:r>
              <a:rPr lang="en-US"/>
              <a:t>Data according to Imagery Formats are used in Simulation as Texture for Terrain or objects to add visual realism, without complex geometric models</a:t>
            </a:r>
          </a:p>
          <a:p>
            <a:pPr eaLnBrk="1" hangingPunct="1"/>
            <a:r>
              <a:rPr lang="fr-FR" sz="1500" b="1"/>
              <a:t>Click</a:t>
            </a:r>
          </a:p>
          <a:p>
            <a:pPr eaLnBrk="1" hangingPunct="1"/>
            <a:endParaRPr lang="fr-FR"/>
          </a:p>
        </p:txBody>
      </p:sp>
      <p:sp>
        <p:nvSpPr>
          <p:cNvPr id="4" name="Espace réservé du numéro de diapositive 3"/>
          <p:cNvSpPr txBox="1">
            <a:spLocks noGrp="1"/>
          </p:cNvSpPr>
          <p:nvPr/>
        </p:nvSpPr>
        <p:spPr>
          <a:xfrm>
            <a:off x="3847890" y="9432687"/>
            <a:ext cx="2945023" cy="497125"/>
          </a:xfrm>
          <a:prstGeom prst="rect">
            <a:avLst/>
          </a:prstGeom>
          <a:noFill/>
        </p:spPr>
        <p:txBody>
          <a:bodyPr lIns="91439" tIns="45720" rIns="91439" bIns="45720" anchor="b"/>
          <a:lstStyle/>
          <a:p>
            <a:pPr algn="r" fontAlgn="auto">
              <a:spcBef>
                <a:spcPts val="0"/>
              </a:spcBef>
              <a:spcAft>
                <a:spcPts val="0"/>
              </a:spcAft>
              <a:defRPr/>
            </a:pPr>
            <a:fld id="{D8FCDCDC-1233-4BB7-A701-FA799CD2D08C}" type="slidenum">
              <a:rPr lang="en-US">
                <a:solidFill>
                  <a:prstClr val="black"/>
                </a:solidFill>
                <a:latin typeface="Calibri"/>
              </a:rPr>
              <a:pPr algn="r" fontAlgn="auto">
                <a:spcBef>
                  <a:spcPts val="0"/>
                </a:spcBef>
                <a:spcAft>
                  <a:spcPts val="0"/>
                </a:spcAft>
                <a:defRPr/>
              </a:pPr>
              <a:t>23</a:t>
            </a:fld>
            <a:endParaRPr lang="en-US">
              <a:solidFill>
                <a:prstClr val="black"/>
              </a:solidFill>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a:lstStyle>
            <a:lvl1pPr defTabSz="925504" eaLnBrk="0" hangingPunct="0">
              <a:defRPr sz="1200">
                <a:solidFill>
                  <a:schemeClr val="tx2"/>
                </a:solidFill>
                <a:latin typeface="Arial" pitchFamily="34" charset="0"/>
              </a:defRPr>
            </a:lvl1pPr>
            <a:lvl2pPr marL="742943" indent="-285748" defTabSz="925504" eaLnBrk="0" hangingPunct="0">
              <a:defRPr sz="1200">
                <a:solidFill>
                  <a:schemeClr val="tx2"/>
                </a:solidFill>
                <a:latin typeface="Arial" pitchFamily="34" charset="0"/>
              </a:defRPr>
            </a:lvl2pPr>
            <a:lvl3pPr marL="1142990" indent="-228598" defTabSz="925504" eaLnBrk="0" hangingPunct="0">
              <a:defRPr sz="1200">
                <a:solidFill>
                  <a:schemeClr val="tx2"/>
                </a:solidFill>
                <a:latin typeface="Arial" pitchFamily="34" charset="0"/>
              </a:defRPr>
            </a:lvl3pPr>
            <a:lvl4pPr marL="1600185" indent="-228598" defTabSz="925504" eaLnBrk="0" hangingPunct="0">
              <a:defRPr sz="1200">
                <a:solidFill>
                  <a:schemeClr val="tx2"/>
                </a:solidFill>
                <a:latin typeface="Arial" pitchFamily="34" charset="0"/>
              </a:defRPr>
            </a:lvl4pPr>
            <a:lvl5pPr marL="2057382" indent="-228598" defTabSz="925504" eaLnBrk="0" hangingPunct="0">
              <a:defRPr sz="1200">
                <a:solidFill>
                  <a:schemeClr val="tx2"/>
                </a:solidFill>
                <a:latin typeface="Arial" pitchFamily="34" charset="0"/>
              </a:defRPr>
            </a:lvl5pPr>
            <a:lvl6pPr marL="2514577" indent="-228598" algn="ctr" defTabSz="925504" eaLnBrk="0" fontAlgn="base" hangingPunct="0">
              <a:spcBef>
                <a:spcPct val="0"/>
              </a:spcBef>
              <a:spcAft>
                <a:spcPct val="0"/>
              </a:spcAft>
              <a:defRPr sz="1200">
                <a:solidFill>
                  <a:schemeClr val="tx2"/>
                </a:solidFill>
                <a:latin typeface="Arial" pitchFamily="34" charset="0"/>
              </a:defRPr>
            </a:lvl6pPr>
            <a:lvl7pPr marL="2971774" indent="-228598" algn="ctr" defTabSz="925504" eaLnBrk="0" fontAlgn="base" hangingPunct="0">
              <a:spcBef>
                <a:spcPct val="0"/>
              </a:spcBef>
              <a:spcAft>
                <a:spcPct val="0"/>
              </a:spcAft>
              <a:defRPr sz="1200">
                <a:solidFill>
                  <a:schemeClr val="tx2"/>
                </a:solidFill>
                <a:latin typeface="Arial" pitchFamily="34" charset="0"/>
              </a:defRPr>
            </a:lvl7pPr>
            <a:lvl8pPr marL="3428969" indent="-228598" algn="ctr" defTabSz="925504" eaLnBrk="0" fontAlgn="base" hangingPunct="0">
              <a:spcBef>
                <a:spcPct val="0"/>
              </a:spcBef>
              <a:spcAft>
                <a:spcPct val="0"/>
              </a:spcAft>
              <a:defRPr sz="1200">
                <a:solidFill>
                  <a:schemeClr val="tx2"/>
                </a:solidFill>
                <a:latin typeface="Arial" pitchFamily="34" charset="0"/>
              </a:defRPr>
            </a:lvl8pPr>
            <a:lvl9pPr marL="3886165" indent="-228598" algn="ctr" defTabSz="925504" eaLnBrk="0" fontAlgn="base" hangingPunct="0">
              <a:spcBef>
                <a:spcPct val="0"/>
              </a:spcBef>
              <a:spcAft>
                <a:spcPct val="0"/>
              </a:spcAft>
              <a:defRPr sz="1200">
                <a:solidFill>
                  <a:schemeClr val="tx2"/>
                </a:solidFill>
                <a:latin typeface="Arial" pitchFamily="34" charset="0"/>
              </a:defRPr>
            </a:lvl9pPr>
          </a:lstStyle>
          <a:p>
            <a:pPr eaLnBrk="1" hangingPunct="1"/>
            <a:fld id="{8E844E75-7186-4BC3-B1FD-1175BCC98A23}" type="slidenum">
              <a:rPr lang="en-CA" sz="1400">
                <a:solidFill>
                  <a:prstClr val="black"/>
                </a:solidFill>
              </a:rPr>
              <a:pPr eaLnBrk="1" hangingPunct="1"/>
              <a:t>24</a:t>
            </a:fld>
            <a:endParaRPr lang="en-CA" sz="1400">
              <a:solidFill>
                <a:prstClr val="black"/>
              </a:solidFill>
            </a:endParaRPr>
          </a:p>
        </p:txBody>
      </p:sp>
      <p:sp>
        <p:nvSpPr>
          <p:cNvPr id="50179" name="Espace réservé de l'image des diapositives 1"/>
          <p:cNvSpPr>
            <a:spLocks noGrp="1" noRot="1" noChangeAspect="1" noTextEdit="1"/>
          </p:cNvSpPr>
          <p:nvPr>
            <p:ph type="sldImg"/>
          </p:nvPr>
        </p:nvSpPr>
        <p:spPr>
          <a:xfrm>
            <a:off x="914400" y="744538"/>
            <a:ext cx="4965700" cy="3724275"/>
          </a:xfrm>
          <a:ln/>
        </p:spPr>
      </p:sp>
      <p:sp>
        <p:nvSpPr>
          <p:cNvPr id="50180" name="Espace réservé des commentaires 2"/>
          <p:cNvSpPr>
            <a:spLocks noGrp="1"/>
          </p:cNvSpPr>
          <p:nvPr>
            <p:ph type="body" idx="1"/>
          </p:nvPr>
        </p:nvSpPr>
        <p:spPr>
          <a:xfrm>
            <a:off x="679133" y="4717138"/>
            <a:ext cx="5436234" cy="4469368"/>
          </a:xfrm>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91439" tIns="45720" rIns="91439" bIns="45720"/>
          <a:lstStyle/>
          <a:p>
            <a:pPr eaLnBrk="1" hangingPunct="1"/>
            <a:r>
              <a:rPr lang="fr-FR" sz="1500" b="1"/>
              <a:t>Planche </a:t>
            </a:r>
            <a:fld id="{86780306-6053-4C7F-9666-5FEE6CDF4BF1}" type="slidenum">
              <a:rPr lang="fr-FR" b="1" smtClean="0"/>
              <a:pPr eaLnBrk="1" hangingPunct="1"/>
              <a:t>24</a:t>
            </a:fld>
            <a:r>
              <a:rPr lang="fr-FR" sz="1500" b="1"/>
              <a:t> - </a:t>
            </a:r>
            <a:r>
              <a:rPr lang="en-US" b="1"/>
              <a:t>Source Data 3D Models</a:t>
            </a:r>
            <a:endParaRPr lang="fr-FR" sz="1500" b="1"/>
          </a:p>
          <a:p>
            <a:pPr eaLnBrk="1" hangingPunct="1"/>
            <a:r>
              <a:rPr lang="en-US"/>
              <a:t>In the 3D Category, formats also known for their applications to the design community as well as the game community</a:t>
            </a:r>
          </a:p>
          <a:p>
            <a:pPr eaLnBrk="1" hangingPunct="1"/>
            <a:r>
              <a:rPr lang="en-US"/>
              <a:t>They are the Formats from 3D modelers, as 3DS ™, Maya ™, ACRON ™, Creator ™, ... </a:t>
            </a:r>
          </a:p>
          <a:p>
            <a:pPr eaLnBrk="1" hangingPunct="1"/>
            <a:r>
              <a:rPr lang="en-US"/>
              <a:t>They are dedicated to 3D Objects modeling (buildings, vehicles, cultural) for visual Systems.</a:t>
            </a:r>
          </a:p>
          <a:p>
            <a:pPr eaLnBrk="1" hangingPunct="1"/>
            <a:r>
              <a:rPr lang="fr-FR" b="1"/>
              <a:t>Click</a:t>
            </a:r>
          </a:p>
          <a:p>
            <a:pPr eaLnBrk="1" hangingPunct="1"/>
            <a:endParaRPr lang="fr-FR" b="1"/>
          </a:p>
          <a:p>
            <a:pPr eaLnBrk="1" hangingPunct="1"/>
            <a:r>
              <a:rPr lang="fr-FR" b="1" i="1"/>
              <a:t>COLLA</a:t>
            </a:r>
            <a:r>
              <a:rPr lang="fr-FR" i="1"/>
              <a:t>borative </a:t>
            </a:r>
            <a:r>
              <a:rPr lang="fr-FR" b="1" i="1"/>
              <a:t>D</a:t>
            </a:r>
            <a:r>
              <a:rPr lang="fr-FR" i="1"/>
              <a:t>esign </a:t>
            </a:r>
            <a:r>
              <a:rPr lang="fr-FR" b="1" i="1"/>
              <a:t>A</a:t>
            </a:r>
            <a:r>
              <a:rPr lang="fr-FR" i="1"/>
              <a:t>ctivity  </a:t>
            </a:r>
          </a:p>
          <a:p>
            <a:pPr eaLnBrk="1" hangingPunct="1"/>
            <a:r>
              <a:rPr lang="fr-FR" i="1"/>
              <a:t>COLLADA was intended originally by SONY as an intermediate format for transporting data from one </a:t>
            </a:r>
            <a:r>
              <a:rPr lang="fr-FR" i="1">
                <a:hlinkClick r:id="rId3" tooltip="Digital content creation"/>
              </a:rPr>
              <a:t>digital content creation</a:t>
            </a:r>
            <a:r>
              <a:rPr lang="fr-FR" i="1"/>
              <a:t> (DCC) tool to another </a:t>
            </a:r>
          </a:p>
          <a:p>
            <a:pPr eaLnBrk="1" hangingPunct="1"/>
            <a:r>
              <a:rPr lang="fr-FR" i="1"/>
              <a:t>However, some applications have adopted COLLADA as their native format or as one variety of native input rather than simply using it as an intermediate format </a:t>
            </a:r>
          </a:p>
        </p:txBody>
      </p:sp>
      <p:sp>
        <p:nvSpPr>
          <p:cNvPr id="4" name="Espace réservé du numéro de diapositive 3"/>
          <p:cNvSpPr txBox="1">
            <a:spLocks noGrp="1"/>
          </p:cNvSpPr>
          <p:nvPr/>
        </p:nvSpPr>
        <p:spPr>
          <a:xfrm>
            <a:off x="3847890" y="9432687"/>
            <a:ext cx="2945023" cy="497125"/>
          </a:xfrm>
          <a:prstGeom prst="rect">
            <a:avLst/>
          </a:prstGeom>
          <a:noFill/>
        </p:spPr>
        <p:txBody>
          <a:bodyPr lIns="91439" tIns="45720" rIns="91439" bIns="45720" anchor="b"/>
          <a:lstStyle/>
          <a:p>
            <a:pPr algn="r" fontAlgn="auto">
              <a:spcBef>
                <a:spcPts val="0"/>
              </a:spcBef>
              <a:spcAft>
                <a:spcPts val="0"/>
              </a:spcAft>
              <a:defRPr/>
            </a:pPr>
            <a:fld id="{571031BA-BECE-4CA9-A246-4249F13C6C8D}" type="slidenum">
              <a:rPr lang="en-US">
                <a:solidFill>
                  <a:prstClr val="black"/>
                </a:solidFill>
                <a:latin typeface="Calibri"/>
              </a:rPr>
              <a:pPr algn="r" fontAlgn="auto">
                <a:spcBef>
                  <a:spcPts val="0"/>
                </a:spcBef>
                <a:spcAft>
                  <a:spcPts val="0"/>
                </a:spcAft>
                <a:defRPr/>
              </a:pPr>
              <a:t>24</a:t>
            </a:fld>
            <a:endParaRPr lang="en-US">
              <a:solidFill>
                <a:prstClr val="black"/>
              </a:solidFill>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64EDBEA7-287F-4DE7-830D-9F9046556AD9}" type="slidenum">
              <a:rPr lang="en-CA" smtClean="0"/>
              <a:pPr>
                <a:defRPr/>
              </a:pPr>
              <a:t>27</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56872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Diapositive de titre">
    <p:spTree>
      <p:nvGrpSpPr>
        <p:cNvPr id="1" name=""/>
        <p:cNvGrpSpPr/>
        <p:nvPr/>
      </p:nvGrpSpPr>
      <p:grpSpPr>
        <a:xfrm>
          <a:off x="0" y="0"/>
          <a:ext cx="0" cy="0"/>
          <a:chOff x="0" y="0"/>
          <a:chExt cx="0" cy="0"/>
        </a:xfrm>
      </p:grpSpPr>
      <p:pic>
        <p:nvPicPr>
          <p:cNvPr id="4" name="Picture 62" descr="dv802156"/>
          <p:cNvPicPr>
            <a:picLocks noChangeAspect="1" noChangeArrowheads="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0" y="3444875"/>
            <a:ext cx="9144000" cy="156686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5" name="Line 91"/>
          <p:cNvSpPr>
            <a:spLocks noChangeShapeType="1"/>
          </p:cNvSpPr>
          <p:nvPr userDrawn="1"/>
        </p:nvSpPr>
        <p:spPr bwMode="auto">
          <a:xfrm>
            <a:off x="2312988" y="19050"/>
            <a:ext cx="0" cy="1801813"/>
          </a:xfrm>
          <a:prstGeom prst="line">
            <a:avLst/>
          </a:prstGeom>
          <a:noFill/>
          <a:ln w="25400">
            <a:solidFill>
              <a:schemeClr val="bg1"/>
            </a:solidFill>
            <a:round/>
            <a:headEnd/>
            <a:tailEnd/>
          </a:ln>
          <a:effectLst/>
        </p:spPr>
        <p:txBody>
          <a:bodyPr/>
          <a:lstStyle/>
          <a:p>
            <a:pPr>
              <a:defRPr/>
            </a:pPr>
            <a:endParaRPr lang="fr-FR"/>
          </a:p>
        </p:txBody>
      </p:sp>
      <p:sp>
        <p:nvSpPr>
          <p:cNvPr id="6" name="Line 95"/>
          <p:cNvSpPr>
            <a:spLocks noChangeShapeType="1"/>
          </p:cNvSpPr>
          <p:nvPr userDrawn="1"/>
        </p:nvSpPr>
        <p:spPr bwMode="auto">
          <a:xfrm flipH="1">
            <a:off x="3763963" y="5186363"/>
            <a:ext cx="5380037" cy="0"/>
          </a:xfrm>
          <a:prstGeom prst="line">
            <a:avLst/>
          </a:prstGeom>
          <a:noFill/>
          <a:ln w="25400">
            <a:solidFill>
              <a:schemeClr val="tx2"/>
            </a:solidFill>
            <a:round/>
            <a:headEnd/>
            <a:tailEnd/>
          </a:ln>
          <a:effectLst/>
        </p:spPr>
        <p:txBody>
          <a:bodyPr/>
          <a:lstStyle/>
          <a:p>
            <a:pPr>
              <a:defRPr/>
            </a:pPr>
            <a:endParaRPr lang="fr-FR"/>
          </a:p>
        </p:txBody>
      </p:sp>
      <p:sp>
        <p:nvSpPr>
          <p:cNvPr id="7" name="Line 94"/>
          <p:cNvSpPr>
            <a:spLocks noChangeShapeType="1"/>
          </p:cNvSpPr>
          <p:nvPr userDrawn="1"/>
        </p:nvSpPr>
        <p:spPr bwMode="auto">
          <a:xfrm>
            <a:off x="1828800" y="5233988"/>
            <a:ext cx="0" cy="1624012"/>
          </a:xfrm>
          <a:prstGeom prst="line">
            <a:avLst/>
          </a:prstGeom>
          <a:noFill/>
          <a:ln w="25400">
            <a:solidFill>
              <a:schemeClr val="bg1"/>
            </a:solidFill>
            <a:round/>
            <a:headEnd/>
            <a:tailEnd/>
          </a:ln>
          <a:effectLst/>
        </p:spPr>
        <p:txBody>
          <a:bodyPr/>
          <a:lstStyle/>
          <a:p>
            <a:pPr>
              <a:defRPr/>
            </a:pPr>
            <a:endParaRPr lang="fr-FR"/>
          </a:p>
        </p:txBody>
      </p:sp>
      <p:sp>
        <p:nvSpPr>
          <p:cNvPr id="8" name="Line 64"/>
          <p:cNvSpPr>
            <a:spLocks noChangeShapeType="1"/>
          </p:cNvSpPr>
          <p:nvPr userDrawn="1"/>
        </p:nvSpPr>
        <p:spPr bwMode="auto">
          <a:xfrm>
            <a:off x="5549900" y="3370263"/>
            <a:ext cx="0" cy="1671637"/>
          </a:xfrm>
          <a:prstGeom prst="line">
            <a:avLst/>
          </a:prstGeom>
          <a:noFill/>
          <a:ln w="25400">
            <a:solidFill>
              <a:schemeClr val="bg1"/>
            </a:solidFill>
            <a:round/>
            <a:headEnd/>
            <a:tailEnd/>
          </a:ln>
          <a:effectLst/>
        </p:spPr>
        <p:txBody>
          <a:bodyPr/>
          <a:lstStyle/>
          <a:p>
            <a:pPr>
              <a:defRPr/>
            </a:pPr>
            <a:endParaRPr lang="fr-FR"/>
          </a:p>
        </p:txBody>
      </p:sp>
      <p:sp>
        <p:nvSpPr>
          <p:cNvPr id="9" name="Line 65"/>
          <p:cNvSpPr>
            <a:spLocks noChangeShapeType="1"/>
          </p:cNvSpPr>
          <p:nvPr userDrawn="1"/>
        </p:nvSpPr>
        <p:spPr bwMode="auto">
          <a:xfrm>
            <a:off x="7353300" y="3387725"/>
            <a:ext cx="0" cy="1633538"/>
          </a:xfrm>
          <a:prstGeom prst="line">
            <a:avLst/>
          </a:prstGeom>
          <a:noFill/>
          <a:ln w="25400">
            <a:solidFill>
              <a:schemeClr val="bg1"/>
            </a:solidFill>
            <a:round/>
            <a:headEnd/>
            <a:tailEnd/>
          </a:ln>
          <a:effectLst/>
        </p:spPr>
        <p:txBody>
          <a:bodyPr/>
          <a:lstStyle/>
          <a:p>
            <a:pPr>
              <a:defRPr/>
            </a:pPr>
            <a:endParaRPr lang="fr-FR"/>
          </a:p>
        </p:txBody>
      </p:sp>
      <p:sp>
        <p:nvSpPr>
          <p:cNvPr id="10" name="Line 63"/>
          <p:cNvSpPr>
            <a:spLocks noChangeShapeType="1"/>
          </p:cNvSpPr>
          <p:nvPr userDrawn="1"/>
        </p:nvSpPr>
        <p:spPr bwMode="auto">
          <a:xfrm>
            <a:off x="3763963" y="3387725"/>
            <a:ext cx="0" cy="1654175"/>
          </a:xfrm>
          <a:prstGeom prst="line">
            <a:avLst/>
          </a:prstGeom>
          <a:noFill/>
          <a:ln w="25400">
            <a:solidFill>
              <a:schemeClr val="bg1"/>
            </a:solidFill>
            <a:round/>
            <a:headEnd/>
            <a:tailEnd/>
          </a:ln>
          <a:effectLst/>
        </p:spPr>
        <p:txBody>
          <a:bodyPr/>
          <a:lstStyle/>
          <a:p>
            <a:pPr>
              <a:defRPr/>
            </a:pPr>
            <a:endParaRPr lang="fr-FR"/>
          </a:p>
        </p:txBody>
      </p:sp>
      <p:sp>
        <p:nvSpPr>
          <p:cNvPr id="11" name="Line 66"/>
          <p:cNvSpPr>
            <a:spLocks noChangeShapeType="1"/>
          </p:cNvSpPr>
          <p:nvPr userDrawn="1"/>
        </p:nvSpPr>
        <p:spPr bwMode="auto">
          <a:xfrm>
            <a:off x="1828800" y="3395663"/>
            <a:ext cx="0" cy="1616075"/>
          </a:xfrm>
          <a:prstGeom prst="line">
            <a:avLst/>
          </a:prstGeom>
          <a:noFill/>
          <a:ln w="25400">
            <a:solidFill>
              <a:schemeClr val="bg1"/>
            </a:solidFill>
            <a:round/>
            <a:headEnd/>
            <a:tailEnd/>
          </a:ln>
          <a:effectLst/>
        </p:spPr>
        <p:txBody>
          <a:bodyPr/>
          <a:lstStyle/>
          <a:p>
            <a:pPr>
              <a:defRPr/>
            </a:pPr>
            <a:endParaRPr lang="fr-FR"/>
          </a:p>
        </p:txBody>
      </p:sp>
      <p:sp>
        <p:nvSpPr>
          <p:cNvPr id="3177" name="Rectangle 105"/>
          <p:cNvSpPr>
            <a:spLocks noGrp="1" noChangeArrowheads="1"/>
          </p:cNvSpPr>
          <p:nvPr>
            <p:ph type="ctrTitle" sz="quarter"/>
          </p:nvPr>
        </p:nvSpPr>
        <p:spPr>
          <a:xfrm>
            <a:off x="685800" y="1285876"/>
            <a:ext cx="7772400" cy="1470025"/>
          </a:xfrm>
        </p:spPr>
        <p:txBody>
          <a:bodyPr/>
          <a:lstStyle>
            <a:lvl1pPr algn="ctr">
              <a:defRPr sz="3000"/>
            </a:lvl1pPr>
          </a:lstStyle>
          <a:p>
            <a:r>
              <a:rPr lang="fr-FR" dirty="0"/>
              <a:t>Cliquez pour modifier le style du titre</a:t>
            </a:r>
          </a:p>
        </p:txBody>
      </p:sp>
      <p:sp>
        <p:nvSpPr>
          <p:cNvPr id="3178" name="Rectangle 106"/>
          <p:cNvSpPr>
            <a:spLocks noGrp="1" noChangeArrowheads="1"/>
          </p:cNvSpPr>
          <p:nvPr>
            <p:ph type="subTitle" sz="quarter" idx="1"/>
          </p:nvPr>
        </p:nvSpPr>
        <p:spPr>
          <a:xfrm>
            <a:off x="1371600" y="5264150"/>
            <a:ext cx="6400800" cy="1349375"/>
          </a:xfrm>
        </p:spPr>
        <p:txBody>
          <a:bodyPr/>
          <a:lstStyle>
            <a:lvl1pPr>
              <a:defRPr sz="2600"/>
            </a:lvl1pPr>
          </a:lstStyle>
          <a:p>
            <a:r>
              <a:rPr lang="fr-FR"/>
              <a:t>Cliquez pour modifier le style des sous-titres du masque</a:t>
            </a:r>
          </a:p>
        </p:txBody>
      </p:sp>
      <p:sp>
        <p:nvSpPr>
          <p:cNvPr id="16"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93628143"/>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xmlns:p="http://schemas.openxmlformats.org/presentationml/2006/main" xmlns:r="http://schemas.openxmlformats.org/officeDocument/2006/relationships" xmlns:a="http://schemas.openxmlformats.org/drawingml/2006/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20"/>
          <p:cNvSpPr>
            <a:spLocks noGrp="1" noChangeArrowheads="1"/>
          </p:cNvSpPr>
          <p:nvPr>
            <p:ph type="sldNum" sz="quarter" idx="10"/>
          </p:nvPr>
        </p:nvSpPr>
        <p:spPr>
          <a:ln/>
        </p:spPr>
        <p:txBody>
          <a:bodyPr/>
          <a:lstStyle>
            <a:lvl1pPr>
              <a:defRPr/>
            </a:lvl1pPr>
          </a:lstStyle>
          <a:p>
            <a:pPr>
              <a:defRPr/>
            </a:pPr>
            <a:fld id="{1C7CD3F8-5585-4B7E-BB0D-FFAEB5DF2659}" type="slidenum">
              <a:rPr lang="en-CA"/>
              <a:pPr>
                <a:defRPr/>
              </a:pPr>
              <a:t>‹#›</a:t>
            </a:fld>
            <a:endParaRPr lang="en-CA"/>
          </a:p>
        </p:txBody>
      </p:sp>
      <p:sp>
        <p:nvSpPr>
          <p:cNvPr id="7"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91336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611188"/>
            <a:ext cx="2057400" cy="551497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611188"/>
            <a:ext cx="6019800" cy="551497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20"/>
          <p:cNvSpPr>
            <a:spLocks noGrp="1" noChangeArrowheads="1"/>
          </p:cNvSpPr>
          <p:nvPr>
            <p:ph type="sldNum" sz="quarter" idx="10"/>
          </p:nvPr>
        </p:nvSpPr>
        <p:spPr>
          <a:ln/>
        </p:spPr>
        <p:txBody>
          <a:bodyPr/>
          <a:lstStyle>
            <a:lvl1pPr>
              <a:defRPr/>
            </a:lvl1pPr>
          </a:lstStyle>
          <a:p>
            <a:pPr>
              <a:defRPr/>
            </a:pPr>
            <a:fld id="{BA70E31F-5F5B-4D09-A4DB-51774EA8C4D9}" type="slidenum">
              <a:rPr lang="en-CA"/>
              <a:pPr>
                <a:defRPr/>
              </a:pPr>
              <a:t>‹#›</a:t>
            </a:fld>
            <a:endParaRPr lang="en-CA"/>
          </a:p>
        </p:txBody>
      </p:sp>
      <p:sp>
        <p:nvSpPr>
          <p:cNvPr id="7"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61537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611188"/>
            <a:ext cx="8229600" cy="654050"/>
          </a:xfrm>
        </p:spPr>
        <p:txBody>
          <a:bodyPr/>
          <a:lstStyle/>
          <a:p>
            <a:r>
              <a:rPr lang="fr-FR"/>
              <a:t>Cliquez pour modifier le style du titre</a:t>
            </a:r>
          </a:p>
        </p:txBody>
      </p:sp>
      <p:sp>
        <p:nvSpPr>
          <p:cNvPr id="3" name="Espace réservé du texte 2"/>
          <p:cNvSpPr>
            <a:spLocks noGrp="1"/>
          </p:cNvSpPr>
          <p:nvPr>
            <p:ph type="body" sz="half" idx="1"/>
          </p:nvPr>
        </p:nvSpPr>
        <p:spPr>
          <a:xfrm>
            <a:off x="457200" y="1600200"/>
            <a:ext cx="4038600" cy="452596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20"/>
          <p:cNvSpPr>
            <a:spLocks noGrp="1" noChangeArrowheads="1"/>
          </p:cNvSpPr>
          <p:nvPr>
            <p:ph type="sldNum" sz="quarter" idx="10"/>
          </p:nvPr>
        </p:nvSpPr>
        <p:spPr>
          <a:ln/>
        </p:spPr>
        <p:txBody>
          <a:bodyPr/>
          <a:lstStyle>
            <a:lvl1pPr>
              <a:defRPr/>
            </a:lvl1pPr>
          </a:lstStyle>
          <a:p>
            <a:pPr>
              <a:defRPr/>
            </a:pPr>
            <a:fld id="{97013E8B-BDFD-4C1D-80C0-82FADB6A8E1A}" type="slidenum">
              <a:rPr lang="en-CA"/>
              <a:pPr>
                <a:defRPr/>
              </a:pPr>
              <a:t>‹#›</a:t>
            </a:fld>
            <a:endParaRPr lang="en-CA"/>
          </a:p>
        </p:txBody>
      </p:sp>
      <p:sp>
        <p:nvSpPr>
          <p:cNvPr id="8"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72588827"/>
      </p:ext>
    </p:extLst>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1_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Modifiez le style des sous-titres du masque</a:t>
            </a:r>
          </a:p>
        </p:txBody>
      </p:sp>
      <p:sp>
        <p:nvSpPr>
          <p:cNvPr id="4" name="Espace réservé du numéro de diapositive 3"/>
          <p:cNvSpPr>
            <a:spLocks noGrp="1"/>
          </p:cNvSpPr>
          <p:nvPr>
            <p:ph type="sldNum" sz="quarter" idx="10"/>
          </p:nvPr>
        </p:nvSpPr>
        <p:spPr>
          <a:xfrm>
            <a:off x="0" y="6464300"/>
            <a:ext cx="442913" cy="387350"/>
          </a:xfrm>
        </p:spPr>
        <p:txBody>
          <a:bodyPr/>
          <a:lstStyle>
            <a:lvl1pPr>
              <a:defRPr/>
            </a:lvl1pPr>
          </a:lstStyle>
          <a:p>
            <a:pPr>
              <a:defRPr/>
            </a:pPr>
            <a:fld id="{C8C4A270-89FD-40E4-9CF7-7B4DF80DBD61}" type="slidenum">
              <a:rPr lang="en-CA"/>
              <a:pPr>
                <a:defRPr/>
              </a:pPr>
              <a:t>‹#›</a:t>
            </a:fld>
            <a:endParaRPr lang="en-CA"/>
          </a:p>
        </p:txBody>
      </p:sp>
      <p:sp>
        <p:nvSpPr>
          <p:cNvPr id="7"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65475852"/>
      </p:ext>
    </p:extLst>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lstStyle>
            <a:lvl1pPr>
              <a:defRPr sz="2800" i="1">
                <a:solidFill>
                  <a:srgbClr val="0070C0"/>
                </a:solidFill>
              </a:defRPr>
            </a:lvl1pPr>
          </a:lstStyle>
          <a:p>
            <a:r>
              <a:rPr lang="en-US" dirty="0"/>
              <a:t>Click to edit Master title style</a:t>
            </a:r>
          </a:p>
        </p:txBody>
      </p:sp>
      <p:sp>
        <p:nvSpPr>
          <p:cNvPr id="3" name="Content Placeholder 2"/>
          <p:cNvSpPr>
            <a:spLocks noGrp="1"/>
          </p:cNvSpPr>
          <p:nvPr>
            <p:ph idx="1"/>
          </p:nvPr>
        </p:nvSpPr>
        <p:spPr>
          <a:xfrm>
            <a:off x="457200" y="1052736"/>
            <a:ext cx="8229600" cy="5256584"/>
          </a:xfrm>
        </p:spPr>
        <p:txBody>
          <a:bodyPr/>
          <a:lstStyle>
            <a:lvl1pPr>
              <a:defRPr b="1"/>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1"/>
          </p:nvPr>
        </p:nvSpPr>
        <p:spPr>
          <a:xfrm>
            <a:off x="6553200" y="6453336"/>
            <a:ext cx="2133600" cy="365125"/>
          </a:xfrm>
        </p:spPr>
        <p:txBody>
          <a:bodyPr/>
          <a:lstStyle>
            <a:lvl1pPr>
              <a:defRPr smtClean="0"/>
            </a:lvl1pPr>
          </a:lstStyle>
          <a:p>
            <a:pPr>
              <a:defRPr/>
            </a:pPr>
            <a:fld id="{3A8F65C7-A534-4FF7-B95C-4F87548FFE5B}" type="slidenum">
              <a:rPr lang="en-US" altLang="en-US"/>
              <a:pPr>
                <a:defRPr/>
              </a:pPr>
              <a:t>‹#›</a:t>
            </a:fld>
            <a:endParaRPr lang="en-US" altLang="en-US"/>
          </a:p>
        </p:txBody>
      </p:sp>
      <p:sp>
        <p:nvSpPr>
          <p:cNvPr id="8" name="ZoneTexte 7"/>
          <p:cNvSpPr txBox="1"/>
          <p:nvPr userDrawn="1"/>
        </p:nvSpPr>
        <p:spPr>
          <a:xfrm>
            <a:off x="6477000" y="2209800"/>
            <a:ext cx="914400" cy="914400"/>
          </a:xfrm>
          <a:prstGeom prst="rect">
            <a:avLst/>
          </a:prstGeom>
          <a:noFill/>
        </p:spPr>
        <p:txBody>
          <a:bodyPr wrap="none" rtlCol="0">
            <a:noAutofit/>
          </a:bodyPr>
          <a:lstStyle/>
          <a:p>
            <a:endParaRPr lang="en-US" dirty="0" err="1"/>
          </a:p>
        </p:txBody>
      </p:sp>
      <p:pic>
        <p:nvPicPr>
          <p:cNvPr id="9" name="Picture 10"/>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8028384" y="188640"/>
            <a:ext cx="980193" cy="43263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11"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48493035"/>
      </p:ext>
    </p:extLst>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ext &amp;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FR" dirty="0"/>
          </a:p>
        </p:txBody>
      </p:sp>
      <p:sp>
        <p:nvSpPr>
          <p:cNvPr id="4" name="Espace réservé du contenu 3"/>
          <p:cNvSpPr>
            <a:spLocks noGrp="1"/>
          </p:cNvSpPr>
          <p:nvPr>
            <p:ph sz="quarter" idx="10"/>
          </p:nvPr>
        </p:nvSpPr>
        <p:spPr>
          <a:xfrm>
            <a:off x="467896" y="1296737"/>
            <a:ext cx="8272424" cy="4840946"/>
          </a:xfrm>
        </p:spPr>
        <p:txBody>
          <a:bodyPr/>
          <a:lstStyle>
            <a:lvl1pPr>
              <a:lnSpc>
                <a:spcPct val="150000"/>
              </a:lnSpc>
              <a:defRPr/>
            </a:lvl1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08114358"/>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20"/>
          <p:cNvSpPr>
            <a:spLocks noGrp="1" noChangeArrowheads="1"/>
          </p:cNvSpPr>
          <p:nvPr>
            <p:ph type="sldNum" sz="quarter" idx="10"/>
          </p:nvPr>
        </p:nvSpPr>
        <p:spPr>
          <a:ln/>
        </p:spPr>
        <p:txBody>
          <a:bodyPr/>
          <a:lstStyle>
            <a:lvl1pPr>
              <a:defRPr/>
            </a:lvl1pPr>
          </a:lstStyle>
          <a:p>
            <a:pPr>
              <a:defRPr/>
            </a:pPr>
            <a:fld id="{9BF02599-D7B5-4902-9649-17D8AB17353F}" type="slidenum">
              <a:rPr lang="en-CA"/>
              <a:pPr>
                <a:defRPr/>
              </a:pPr>
              <a:t>‹#›</a:t>
            </a:fld>
            <a:endParaRPr lang="en-CA"/>
          </a:p>
        </p:txBody>
      </p:sp>
      <p:sp>
        <p:nvSpPr>
          <p:cNvPr id="6" name="Espace réservé de la date 1"/>
          <p:cNvSpPr>
            <a:spLocks noGrp="1"/>
          </p:cNvSpPr>
          <p:nvPr>
            <p:ph type="dt" sz="half" idx="2"/>
          </p:nvPr>
        </p:nvSpPr>
        <p:spPr>
          <a:xfrm>
            <a:off x="7400924" y="6572250"/>
            <a:ext cx="1743075" cy="285750"/>
          </a:xfrm>
          <a:prstGeom prst="rect">
            <a:avLst/>
          </a:prstGeom>
        </p:spPr>
        <p:txBody>
          <a:bodyPr vert="horz" lIns="91440" tIns="45720" rIns="91440" bIns="45720" rtlCol="0" anchor="ctr"/>
          <a:lstStyle>
            <a:lvl1pPr algn="ctr">
              <a:defRPr lang="en-US" sz="900" kern="1200" dirty="0" smtClean="0">
                <a:solidFill>
                  <a:schemeClr val="tx1"/>
                </a:solidFill>
                <a:latin typeface="Arial" charset="0"/>
                <a:ea typeface="+mn-ea"/>
                <a:cs typeface="+mn-cs"/>
              </a:defRPr>
            </a:lvl1pPr>
          </a:lstStyle>
          <a:p>
            <a:endParaRPr lang="en-US" dirty="0"/>
          </a:p>
        </p:txBody>
      </p:sp>
      <p:sp>
        <p:nvSpPr>
          <p:cNvPr id="8"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25501336"/>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20"/>
          <p:cNvSpPr>
            <a:spLocks noGrp="1" noChangeArrowheads="1"/>
          </p:cNvSpPr>
          <p:nvPr>
            <p:ph type="sldNum" sz="quarter" idx="10"/>
          </p:nvPr>
        </p:nvSpPr>
        <p:spPr>
          <a:ln/>
        </p:spPr>
        <p:txBody>
          <a:bodyPr/>
          <a:lstStyle>
            <a:lvl1pPr>
              <a:defRPr/>
            </a:lvl1pPr>
          </a:lstStyle>
          <a:p>
            <a:pPr>
              <a:defRPr/>
            </a:pPr>
            <a:fld id="{B506B941-E6F3-4F3D-8858-1245E7390D80}" type="slidenum">
              <a:rPr lang="en-CA"/>
              <a:pPr>
                <a:defRPr/>
              </a:pPr>
              <a:t>‹#›</a:t>
            </a:fld>
            <a:endParaRPr lang="en-CA"/>
          </a:p>
        </p:txBody>
      </p:sp>
      <p:sp>
        <p:nvSpPr>
          <p:cNvPr id="7"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617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20"/>
          <p:cNvSpPr>
            <a:spLocks noGrp="1" noChangeArrowheads="1"/>
          </p:cNvSpPr>
          <p:nvPr>
            <p:ph type="sldNum" sz="quarter" idx="10"/>
          </p:nvPr>
        </p:nvSpPr>
        <p:spPr>
          <a:ln/>
        </p:spPr>
        <p:txBody>
          <a:bodyPr/>
          <a:lstStyle>
            <a:lvl1pPr>
              <a:defRPr/>
            </a:lvl1pPr>
          </a:lstStyle>
          <a:p>
            <a:pPr>
              <a:defRPr/>
            </a:pPr>
            <a:fld id="{461B9EC1-5785-4C90-AC89-F516F1DFC1AB}" type="slidenum">
              <a:rPr lang="en-CA"/>
              <a:pPr>
                <a:defRPr/>
              </a:pPr>
              <a:t>‹#›</a:t>
            </a:fld>
            <a:endParaRPr lang="en-CA"/>
          </a:p>
        </p:txBody>
      </p:sp>
      <p:sp>
        <p:nvSpPr>
          <p:cNvPr id="7" name="Espace réservé de la date 1"/>
          <p:cNvSpPr>
            <a:spLocks noGrp="1"/>
          </p:cNvSpPr>
          <p:nvPr>
            <p:ph type="dt" sz="half" idx="12"/>
          </p:nvPr>
        </p:nvSpPr>
        <p:spPr>
          <a:xfrm>
            <a:off x="7400924" y="6572250"/>
            <a:ext cx="1743075" cy="285750"/>
          </a:xfrm>
          <a:prstGeom prst="rect">
            <a:avLst/>
          </a:prstGeom>
        </p:spPr>
        <p:txBody>
          <a:bodyPr vert="horz" lIns="91440" tIns="45720" rIns="91440" bIns="45720" rtlCol="0" anchor="ctr"/>
          <a:lstStyle>
            <a:lvl1pPr algn="ctr">
              <a:defRPr lang="en-US" sz="900" kern="1200" dirty="0" smtClean="0">
                <a:solidFill>
                  <a:schemeClr val="tx1"/>
                </a:solidFill>
                <a:latin typeface="Arial" charset="0"/>
                <a:ea typeface="+mn-ea"/>
                <a:cs typeface="+mn-cs"/>
              </a:defRPr>
            </a:lvl1pPr>
          </a:lstStyle>
          <a:p>
            <a:endParaRPr lang="en-US" dirty="0"/>
          </a:p>
        </p:txBody>
      </p:sp>
      <p:sp>
        <p:nvSpPr>
          <p:cNvPr id="9"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9180868"/>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20"/>
          <p:cNvSpPr>
            <a:spLocks noGrp="1" noChangeArrowheads="1"/>
          </p:cNvSpPr>
          <p:nvPr>
            <p:ph type="sldNum" sz="quarter" idx="10"/>
          </p:nvPr>
        </p:nvSpPr>
        <p:spPr>
          <a:ln/>
        </p:spPr>
        <p:txBody>
          <a:bodyPr/>
          <a:lstStyle>
            <a:lvl1pPr>
              <a:defRPr/>
            </a:lvl1pPr>
          </a:lstStyle>
          <a:p>
            <a:pPr>
              <a:defRPr/>
            </a:pPr>
            <a:fld id="{187F7943-55F9-4124-ACE6-26C88E7D15C3}" type="slidenum">
              <a:rPr lang="en-CA"/>
              <a:pPr>
                <a:defRPr/>
              </a:pPr>
              <a:t>‹#›</a:t>
            </a:fld>
            <a:endParaRPr lang="en-CA"/>
          </a:p>
        </p:txBody>
      </p:sp>
      <p:sp>
        <p:nvSpPr>
          <p:cNvPr id="9" name="Espace réservé de la date 1"/>
          <p:cNvSpPr>
            <a:spLocks noGrp="1"/>
          </p:cNvSpPr>
          <p:nvPr>
            <p:ph type="dt" sz="half" idx="12"/>
          </p:nvPr>
        </p:nvSpPr>
        <p:spPr>
          <a:xfrm>
            <a:off x="7400924" y="6572250"/>
            <a:ext cx="1743075" cy="285750"/>
          </a:xfrm>
          <a:prstGeom prst="rect">
            <a:avLst/>
          </a:prstGeom>
        </p:spPr>
        <p:txBody>
          <a:bodyPr vert="horz" lIns="91440" tIns="45720" rIns="91440" bIns="45720" rtlCol="0" anchor="ctr"/>
          <a:lstStyle>
            <a:lvl1pPr algn="ctr">
              <a:defRPr lang="en-US" sz="900" kern="1200" dirty="0" smtClean="0">
                <a:solidFill>
                  <a:schemeClr val="tx1"/>
                </a:solidFill>
                <a:latin typeface="Arial" charset="0"/>
                <a:ea typeface="+mn-ea"/>
                <a:cs typeface="+mn-cs"/>
              </a:defRPr>
            </a:lvl1pPr>
          </a:lstStyle>
          <a:p>
            <a:endParaRPr lang="en-US" dirty="0"/>
          </a:p>
        </p:txBody>
      </p:sp>
      <p:sp>
        <p:nvSpPr>
          <p:cNvPr id="10" name="Rectangle 129"/>
          <p:cNvSpPr>
            <a:spLocks noGrp="1" noChangeArrowheads="1"/>
          </p:cNvSpPr>
          <p:nvPr>
            <p:ph type="ftr" sz="quarter" idx="13"/>
          </p:nvPr>
        </p:nvSpPr>
        <p:spPr bwMode="auto">
          <a:xfrm>
            <a:off x="2436813" y="6596063"/>
            <a:ext cx="4867275" cy="252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900">
                <a:solidFill>
                  <a:schemeClr val="tx1"/>
                </a:solidFill>
              </a:defRPr>
            </a:lvl1pPr>
          </a:lstStyle>
          <a:p>
            <a:r>
              <a:rPr lang="en-US" smtClean="0"/>
              <a:t>SC 24 Meetings – 7-11 August 2017</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5273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20"/>
          <p:cNvSpPr>
            <a:spLocks noGrp="1" noChangeArrowheads="1"/>
          </p:cNvSpPr>
          <p:nvPr>
            <p:ph type="sldNum" sz="quarter" idx="10"/>
          </p:nvPr>
        </p:nvSpPr>
        <p:spPr>
          <a:ln/>
        </p:spPr>
        <p:txBody>
          <a:bodyPr/>
          <a:lstStyle>
            <a:lvl1pPr>
              <a:defRPr/>
            </a:lvl1pPr>
          </a:lstStyle>
          <a:p>
            <a:pPr>
              <a:defRPr/>
            </a:pPr>
            <a:fld id="{95B117C5-0ECF-40A9-9643-B0EB47379F34}" type="slidenum">
              <a:rPr lang="en-CA"/>
              <a:pPr>
                <a:defRPr/>
              </a:pPr>
              <a:t>‹#›</a:t>
            </a:fld>
            <a:endParaRPr lang="en-CA"/>
          </a:p>
        </p:txBody>
      </p:sp>
      <p:sp>
        <p:nvSpPr>
          <p:cNvPr id="6"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59611039"/>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ide">
    <p:spTree>
      <p:nvGrpSpPr>
        <p:cNvPr id="1" name=""/>
        <p:cNvGrpSpPr/>
        <p:nvPr/>
      </p:nvGrpSpPr>
      <p:grpSpPr>
        <a:xfrm>
          <a:off x="0" y="0"/>
          <a:ext cx="0" cy="0"/>
          <a:chOff x="0" y="0"/>
          <a:chExt cx="0" cy="0"/>
        </a:xfrm>
      </p:grpSpPr>
      <p:sp>
        <p:nvSpPr>
          <p:cNvPr id="2" name="Rectangle 20"/>
          <p:cNvSpPr>
            <a:spLocks noGrp="1" noChangeArrowheads="1"/>
          </p:cNvSpPr>
          <p:nvPr>
            <p:ph type="sldNum" sz="quarter" idx="10"/>
          </p:nvPr>
        </p:nvSpPr>
        <p:spPr>
          <a:ln/>
        </p:spPr>
        <p:txBody>
          <a:bodyPr/>
          <a:lstStyle>
            <a:lvl1pPr>
              <a:defRPr/>
            </a:lvl1pPr>
          </a:lstStyle>
          <a:p>
            <a:pPr>
              <a:defRPr/>
            </a:pPr>
            <a:fld id="{7A7B76DB-0E36-400A-9038-04BD77149427}" type="slidenum">
              <a:rPr lang="en-CA"/>
              <a:pPr>
                <a:defRPr/>
              </a:pPr>
              <a:t>‹#›</a:t>
            </a:fld>
            <a:endParaRPr lang="en-CA"/>
          </a:p>
        </p:txBody>
      </p:sp>
      <p:sp>
        <p:nvSpPr>
          <p:cNvPr id="5"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87869456"/>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20"/>
          <p:cNvSpPr>
            <a:spLocks noGrp="1" noChangeArrowheads="1"/>
          </p:cNvSpPr>
          <p:nvPr>
            <p:ph type="sldNum" sz="quarter" idx="10"/>
          </p:nvPr>
        </p:nvSpPr>
        <p:spPr>
          <a:ln/>
        </p:spPr>
        <p:txBody>
          <a:bodyPr/>
          <a:lstStyle>
            <a:lvl1pPr>
              <a:defRPr/>
            </a:lvl1pPr>
          </a:lstStyle>
          <a:p>
            <a:pPr>
              <a:defRPr/>
            </a:pPr>
            <a:fld id="{FE6D7C28-ECF6-4F5D-A0D1-3483DDF971BE}" type="slidenum">
              <a:rPr lang="en-CA"/>
              <a:pPr>
                <a:defRPr/>
              </a:pPr>
              <a:t>‹#›</a:t>
            </a:fld>
            <a:endParaRPr lang="en-CA"/>
          </a:p>
        </p:txBody>
      </p:sp>
      <p:sp>
        <p:nvSpPr>
          <p:cNvPr id="8"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22975194"/>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20"/>
          <p:cNvSpPr>
            <a:spLocks noGrp="1" noChangeArrowheads="1"/>
          </p:cNvSpPr>
          <p:nvPr>
            <p:ph type="sldNum" sz="quarter" idx="10"/>
          </p:nvPr>
        </p:nvSpPr>
        <p:spPr>
          <a:ln/>
        </p:spPr>
        <p:txBody>
          <a:bodyPr/>
          <a:lstStyle>
            <a:lvl1pPr>
              <a:defRPr/>
            </a:lvl1pPr>
          </a:lstStyle>
          <a:p>
            <a:pPr>
              <a:defRPr/>
            </a:pPr>
            <a:fld id="{5759E4F0-1B31-487C-A283-7A85E2715644}" type="slidenum">
              <a:rPr lang="en-CA"/>
              <a:pPr>
                <a:defRPr/>
              </a:pPr>
              <a:t>‹#›</a:t>
            </a:fld>
            <a:endParaRPr lang="en-CA"/>
          </a:p>
        </p:txBody>
      </p:sp>
      <p:sp>
        <p:nvSpPr>
          <p:cNvPr id="8"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1845377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auto">
          <a:xfrm>
            <a:off x="0" y="6469063"/>
            <a:ext cx="2284413" cy="388937"/>
          </a:xfrm>
          <a:prstGeom prst="rect">
            <a:avLst/>
          </a:prstGeom>
          <a:gradFill rotWithShape="0">
            <a:gsLst>
              <a:gs pos="0">
                <a:schemeClr val="tx2"/>
              </a:gs>
              <a:gs pos="100000">
                <a:schemeClr val="bg1"/>
              </a:gs>
            </a:gsLst>
            <a:lin ang="0" scaled="1"/>
          </a:gradFill>
          <a:ln w="6350">
            <a:noFill/>
            <a:miter lim="800000"/>
            <a:headEnd/>
            <a:tailEnd/>
          </a:ln>
          <a:effectLst/>
        </p:spPr>
        <p:txBody>
          <a:bodyPr wrap="none" anchor="ctr"/>
          <a:lstStyle/>
          <a:p>
            <a:pPr>
              <a:defRPr/>
            </a:pPr>
            <a:endParaRPr lang="fr-FR"/>
          </a:p>
        </p:txBody>
      </p:sp>
      <p:sp>
        <p:nvSpPr>
          <p:cNvPr id="1033" name="Rectangle 9"/>
          <p:cNvSpPr>
            <a:spLocks noChangeArrowheads="1"/>
          </p:cNvSpPr>
          <p:nvPr/>
        </p:nvSpPr>
        <p:spPr bwMode="auto">
          <a:xfrm>
            <a:off x="0" y="0"/>
            <a:ext cx="2284413" cy="388938"/>
          </a:xfrm>
          <a:prstGeom prst="rect">
            <a:avLst/>
          </a:prstGeom>
          <a:gradFill rotWithShape="0">
            <a:gsLst>
              <a:gs pos="0">
                <a:schemeClr val="tx2"/>
              </a:gs>
              <a:gs pos="100000">
                <a:schemeClr val="bg1"/>
              </a:gs>
            </a:gsLst>
            <a:lin ang="0" scaled="1"/>
          </a:gradFill>
          <a:ln w="6350">
            <a:noFill/>
            <a:miter lim="800000"/>
            <a:headEnd/>
            <a:tailEnd/>
          </a:ln>
          <a:effectLst/>
        </p:spPr>
        <p:txBody>
          <a:bodyPr wrap="none" anchor="ctr"/>
          <a:lstStyle/>
          <a:p>
            <a:pPr>
              <a:defRPr/>
            </a:pPr>
            <a:endParaRPr lang="fr-FR"/>
          </a:p>
        </p:txBody>
      </p:sp>
      <p:sp>
        <p:nvSpPr>
          <p:cNvPr id="1034" name="Line 10"/>
          <p:cNvSpPr>
            <a:spLocks noChangeShapeType="1"/>
          </p:cNvSpPr>
          <p:nvPr/>
        </p:nvSpPr>
        <p:spPr bwMode="auto">
          <a:xfrm>
            <a:off x="457200" y="0"/>
            <a:ext cx="0" cy="481013"/>
          </a:xfrm>
          <a:prstGeom prst="line">
            <a:avLst/>
          </a:prstGeom>
          <a:noFill/>
          <a:ln w="25400">
            <a:solidFill>
              <a:schemeClr val="bg1"/>
            </a:solidFill>
            <a:miter lim="800000"/>
            <a:headEnd/>
            <a:tailEnd/>
          </a:ln>
          <a:effectLst/>
        </p:spPr>
        <p:txBody>
          <a:bodyPr anchor="ctr"/>
          <a:lstStyle/>
          <a:p>
            <a:pPr>
              <a:defRPr/>
            </a:pPr>
            <a:endParaRPr lang="fr-FR"/>
          </a:p>
        </p:txBody>
      </p:sp>
      <p:sp>
        <p:nvSpPr>
          <p:cNvPr id="1035" name="Line 11"/>
          <p:cNvSpPr>
            <a:spLocks noChangeShapeType="1"/>
          </p:cNvSpPr>
          <p:nvPr/>
        </p:nvSpPr>
        <p:spPr bwMode="auto">
          <a:xfrm>
            <a:off x="914400" y="0"/>
            <a:ext cx="0" cy="471488"/>
          </a:xfrm>
          <a:prstGeom prst="line">
            <a:avLst/>
          </a:prstGeom>
          <a:noFill/>
          <a:ln w="25400">
            <a:solidFill>
              <a:schemeClr val="bg1"/>
            </a:solidFill>
            <a:miter lim="800000"/>
            <a:headEnd/>
            <a:tailEnd/>
          </a:ln>
          <a:effectLst/>
        </p:spPr>
        <p:txBody>
          <a:bodyPr anchor="ctr"/>
          <a:lstStyle/>
          <a:p>
            <a:pPr>
              <a:defRPr/>
            </a:pPr>
            <a:endParaRPr lang="fr-FR"/>
          </a:p>
        </p:txBody>
      </p:sp>
      <p:sp>
        <p:nvSpPr>
          <p:cNvPr id="1036" name="Line 12"/>
          <p:cNvSpPr>
            <a:spLocks noChangeShapeType="1"/>
          </p:cNvSpPr>
          <p:nvPr/>
        </p:nvSpPr>
        <p:spPr bwMode="auto">
          <a:xfrm>
            <a:off x="1371600" y="0"/>
            <a:ext cx="0" cy="461963"/>
          </a:xfrm>
          <a:prstGeom prst="line">
            <a:avLst/>
          </a:prstGeom>
          <a:noFill/>
          <a:ln w="25400">
            <a:solidFill>
              <a:schemeClr val="bg1"/>
            </a:solidFill>
            <a:miter lim="800000"/>
            <a:headEnd/>
            <a:tailEnd/>
          </a:ln>
          <a:effectLst/>
        </p:spPr>
        <p:txBody>
          <a:bodyPr anchor="ctr"/>
          <a:lstStyle/>
          <a:p>
            <a:pPr>
              <a:defRPr/>
            </a:pPr>
            <a:endParaRPr lang="fr-FR"/>
          </a:p>
        </p:txBody>
      </p:sp>
      <p:sp>
        <p:nvSpPr>
          <p:cNvPr id="1037" name="Line 13"/>
          <p:cNvSpPr>
            <a:spLocks noChangeShapeType="1"/>
          </p:cNvSpPr>
          <p:nvPr/>
        </p:nvSpPr>
        <p:spPr bwMode="auto">
          <a:xfrm>
            <a:off x="1828800" y="0"/>
            <a:ext cx="0" cy="461963"/>
          </a:xfrm>
          <a:prstGeom prst="line">
            <a:avLst/>
          </a:prstGeom>
          <a:noFill/>
          <a:ln w="25400">
            <a:solidFill>
              <a:schemeClr val="bg1"/>
            </a:solidFill>
            <a:miter lim="800000"/>
            <a:headEnd/>
            <a:tailEnd/>
          </a:ln>
          <a:effectLst/>
        </p:spPr>
        <p:txBody>
          <a:bodyPr anchor="ctr"/>
          <a:lstStyle/>
          <a:p>
            <a:pPr>
              <a:defRPr/>
            </a:pPr>
            <a:endParaRPr lang="fr-FR"/>
          </a:p>
        </p:txBody>
      </p:sp>
      <p:sp>
        <p:nvSpPr>
          <p:cNvPr id="1044" name="Rectangle 20"/>
          <p:cNvSpPr>
            <a:spLocks noGrp="1" noChangeArrowheads="1"/>
          </p:cNvSpPr>
          <p:nvPr>
            <p:ph type="sldNum" sz="quarter" idx="4"/>
          </p:nvPr>
        </p:nvSpPr>
        <p:spPr bwMode="auto">
          <a:xfrm>
            <a:off x="0" y="6464300"/>
            <a:ext cx="442913" cy="387350"/>
          </a:xfrm>
          <a:prstGeom prst="rect">
            <a:avLst/>
          </a:prstGeom>
          <a:noFill/>
          <a:ln w="9525">
            <a:noFill/>
            <a:miter lim="800000"/>
            <a:headEnd/>
            <a:tailEnd/>
          </a:ln>
          <a:effectLst/>
        </p:spPr>
        <p:txBody>
          <a:bodyPr vert="horz" wrap="square" lIns="144000" tIns="68400" rIns="91440" bIns="45720" numCol="1" anchor="ctr" anchorCtr="1" compatLnSpc="1">
            <a:prstTxWarp prst="textNoShape">
              <a:avLst/>
            </a:prstTxWarp>
          </a:bodyPr>
          <a:lstStyle>
            <a:lvl1pPr>
              <a:defRPr sz="800" b="1" smtClean="0">
                <a:solidFill>
                  <a:schemeClr val="bg1"/>
                </a:solidFill>
                <a:cs typeface="Arial" charset="0"/>
              </a:defRPr>
            </a:lvl1pPr>
          </a:lstStyle>
          <a:p>
            <a:pPr>
              <a:defRPr/>
            </a:pPr>
            <a:fld id="{0E0021F3-B62B-4FA7-9CEF-78BC7E9F062A}" type="slidenum">
              <a:rPr lang="en-CA"/>
              <a:pPr>
                <a:defRPr/>
              </a:pPr>
              <a:t>‹#›</a:t>
            </a:fld>
            <a:endParaRPr lang="en-CA" dirty="0"/>
          </a:p>
        </p:txBody>
      </p:sp>
      <p:sp>
        <p:nvSpPr>
          <p:cNvPr id="1145" name="Line 121"/>
          <p:cNvSpPr>
            <a:spLocks noChangeShapeType="1"/>
          </p:cNvSpPr>
          <p:nvPr/>
        </p:nvSpPr>
        <p:spPr bwMode="auto">
          <a:xfrm flipH="1" flipV="1">
            <a:off x="457200" y="1090613"/>
            <a:ext cx="8229600" cy="9525"/>
          </a:xfrm>
          <a:prstGeom prst="line">
            <a:avLst/>
          </a:prstGeom>
          <a:noFill/>
          <a:ln w="25400">
            <a:solidFill>
              <a:schemeClr val="tx2"/>
            </a:solidFill>
            <a:round/>
            <a:headEnd/>
            <a:tailEnd/>
          </a:ln>
          <a:effectLst/>
        </p:spPr>
        <p:txBody>
          <a:bodyPr/>
          <a:lstStyle/>
          <a:p>
            <a:pPr>
              <a:defRPr/>
            </a:pPr>
            <a:endParaRPr lang="fr-FR"/>
          </a:p>
        </p:txBody>
      </p:sp>
      <p:sp>
        <p:nvSpPr>
          <p:cNvPr id="3087" name="Rectangle 124"/>
          <p:cNvSpPr>
            <a:spLocks noGrp="1" noChangeArrowheads="1"/>
          </p:cNvSpPr>
          <p:nvPr>
            <p:ph type="title"/>
          </p:nvPr>
        </p:nvSpPr>
        <p:spPr bwMode="auto">
          <a:xfrm>
            <a:off x="457200" y="395288"/>
            <a:ext cx="8229600" cy="6540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Cliquez pour modifier le style du titre</a:t>
            </a:r>
          </a:p>
        </p:txBody>
      </p:sp>
      <p:sp>
        <p:nvSpPr>
          <p:cNvPr id="3088" name="Rectangle 125"/>
          <p:cNvSpPr>
            <a:spLocks noGrp="1" noChangeArrowheads="1"/>
          </p:cNvSpPr>
          <p:nvPr>
            <p:ph type="body" idx="1"/>
          </p:nvPr>
        </p:nvSpPr>
        <p:spPr bwMode="auto">
          <a:xfrm>
            <a:off x="574842" y="1295400"/>
            <a:ext cx="7994316" cy="4987758"/>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Cliquez pour modifier les styles du texte du masque</a:t>
            </a:r>
          </a:p>
          <a:p>
            <a:pPr lvl="1"/>
            <a:r>
              <a:rPr lang="en-US"/>
              <a:t>Deuxième niveau</a:t>
            </a:r>
          </a:p>
          <a:p>
            <a:pPr lvl="2"/>
            <a:r>
              <a:rPr lang="en-US"/>
              <a:t>Troisième niveau</a:t>
            </a:r>
          </a:p>
          <a:p>
            <a:pPr lvl="3"/>
            <a:r>
              <a:rPr lang="en-US"/>
              <a:t>Quatrième niveau</a:t>
            </a:r>
          </a:p>
          <a:p>
            <a:pPr lvl="4"/>
            <a:r>
              <a:rPr lang="en-US"/>
              <a:t>Cinquième niveau</a:t>
            </a:r>
          </a:p>
        </p:txBody>
      </p:sp>
      <p:sp>
        <p:nvSpPr>
          <p:cNvPr id="3" name="Footer Placeholder 2"/>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smtClean="0"/>
              <a:t>SC 24 Meetings – 7-11 August 2017</a:t>
            </a:r>
            <a:endParaRPr lang="en-US" dirty="0" smtClean="0"/>
          </a:p>
        </p:txBody>
      </p:sp>
    </p:spTree>
  </p:cSld>
  <p:clrMap bg1="lt1" tx1="dk1" bg2="lt2" tx2="dk2" accent1="accent1" accent2="accent2" accent3="accent3" accent4="accent4" accent5="accent5" accent6="accent6" hlink="hlink" folHlink="folHlink"/>
  <p:sldLayoutIdLst>
    <p:sldLayoutId id="2147483674"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5" r:id="rId14"/>
    <p:sldLayoutId id="2147483676" r:id="rId15"/>
  </p:sldLayoutIdLst>
  <p:hf hdr="0" ftr="0" dt="0"/>
  <p:txStyles>
    <p:titleStyle>
      <a:lvl1pPr algn="l" rtl="0" eaLnBrk="0" fontAlgn="base" hangingPunct="0">
        <a:spcBef>
          <a:spcPct val="0"/>
        </a:spcBef>
        <a:spcAft>
          <a:spcPct val="0"/>
        </a:spcAft>
        <a:defRPr sz="2000" b="1">
          <a:solidFill>
            <a:schemeClr val="tx2"/>
          </a:solidFill>
          <a:latin typeface="+mj-lt"/>
          <a:ea typeface="+mj-ea"/>
          <a:cs typeface="+mj-cs"/>
        </a:defRPr>
      </a:lvl1pPr>
      <a:lvl2pPr algn="l" rtl="0" eaLnBrk="0" fontAlgn="base" hangingPunct="0">
        <a:spcBef>
          <a:spcPct val="0"/>
        </a:spcBef>
        <a:spcAft>
          <a:spcPct val="0"/>
        </a:spcAft>
        <a:defRPr sz="2600" b="1">
          <a:solidFill>
            <a:schemeClr val="tx2"/>
          </a:solidFill>
          <a:latin typeface="Arial" charset="0"/>
        </a:defRPr>
      </a:lvl2pPr>
      <a:lvl3pPr algn="l" rtl="0" eaLnBrk="0" fontAlgn="base" hangingPunct="0">
        <a:spcBef>
          <a:spcPct val="0"/>
        </a:spcBef>
        <a:spcAft>
          <a:spcPct val="0"/>
        </a:spcAft>
        <a:defRPr sz="2600" b="1">
          <a:solidFill>
            <a:schemeClr val="tx2"/>
          </a:solidFill>
          <a:latin typeface="Arial" charset="0"/>
        </a:defRPr>
      </a:lvl3pPr>
      <a:lvl4pPr algn="l" rtl="0" eaLnBrk="0" fontAlgn="base" hangingPunct="0">
        <a:spcBef>
          <a:spcPct val="0"/>
        </a:spcBef>
        <a:spcAft>
          <a:spcPct val="0"/>
        </a:spcAft>
        <a:defRPr sz="2600" b="1">
          <a:solidFill>
            <a:schemeClr val="tx2"/>
          </a:solidFill>
          <a:latin typeface="Arial" charset="0"/>
        </a:defRPr>
      </a:lvl4pPr>
      <a:lvl5pPr algn="l" rtl="0" eaLnBrk="0" fontAlgn="base" hangingPunct="0">
        <a:spcBef>
          <a:spcPct val="0"/>
        </a:spcBef>
        <a:spcAft>
          <a:spcPct val="0"/>
        </a:spcAft>
        <a:defRPr sz="2600" b="1">
          <a:solidFill>
            <a:schemeClr val="tx2"/>
          </a:solidFill>
          <a:latin typeface="Arial" charset="0"/>
        </a:defRPr>
      </a:lvl5pPr>
      <a:lvl6pPr marL="457200" algn="l" rtl="0" fontAlgn="base">
        <a:spcBef>
          <a:spcPct val="0"/>
        </a:spcBef>
        <a:spcAft>
          <a:spcPct val="0"/>
        </a:spcAft>
        <a:defRPr sz="2600" b="1">
          <a:solidFill>
            <a:schemeClr val="tx2"/>
          </a:solidFill>
          <a:latin typeface="Arial" charset="0"/>
        </a:defRPr>
      </a:lvl6pPr>
      <a:lvl7pPr marL="914400" algn="l" rtl="0" fontAlgn="base">
        <a:spcBef>
          <a:spcPct val="0"/>
        </a:spcBef>
        <a:spcAft>
          <a:spcPct val="0"/>
        </a:spcAft>
        <a:defRPr sz="2600" b="1">
          <a:solidFill>
            <a:schemeClr val="tx2"/>
          </a:solidFill>
          <a:latin typeface="Arial" charset="0"/>
        </a:defRPr>
      </a:lvl7pPr>
      <a:lvl8pPr marL="1371600" algn="l" rtl="0" fontAlgn="base">
        <a:spcBef>
          <a:spcPct val="0"/>
        </a:spcBef>
        <a:spcAft>
          <a:spcPct val="0"/>
        </a:spcAft>
        <a:defRPr sz="2600" b="1">
          <a:solidFill>
            <a:schemeClr val="tx2"/>
          </a:solidFill>
          <a:latin typeface="Arial" charset="0"/>
        </a:defRPr>
      </a:lvl8pPr>
      <a:lvl9pPr marL="1828800" algn="l" rtl="0" fontAlgn="base">
        <a:spcBef>
          <a:spcPct val="0"/>
        </a:spcBef>
        <a:spcAft>
          <a:spcPct val="0"/>
        </a:spcAft>
        <a:defRPr sz="2600" b="1">
          <a:solidFill>
            <a:schemeClr val="tx2"/>
          </a:solidFill>
          <a:latin typeface="Arial" charset="0"/>
        </a:defRPr>
      </a:lvl9pPr>
    </p:titleStyle>
    <p:bodyStyle>
      <a:lvl1pPr marL="342900" indent="-342900" algn="l" rtl="0" eaLnBrk="0" fontAlgn="base" hangingPunct="0">
        <a:spcBef>
          <a:spcPct val="75000"/>
        </a:spcBef>
        <a:spcAft>
          <a:spcPct val="0"/>
        </a:spcAft>
        <a:defRPr sz="2200" b="1">
          <a:solidFill>
            <a:schemeClr val="tx1"/>
          </a:solidFill>
          <a:latin typeface="+mn-lt"/>
          <a:ea typeface="+mn-ea"/>
          <a:cs typeface="+mn-cs"/>
        </a:defRPr>
      </a:lvl1pPr>
      <a:lvl2pPr marL="173038" indent="-171450" algn="l" rtl="0" eaLnBrk="0" fontAlgn="base" hangingPunct="0">
        <a:spcBef>
          <a:spcPct val="55000"/>
        </a:spcBef>
        <a:spcAft>
          <a:spcPct val="0"/>
        </a:spcAft>
        <a:buClr>
          <a:schemeClr val="tx2"/>
        </a:buClr>
        <a:buFont typeface="Wingdings" pitchFamily="2" charset="2"/>
        <a:buChar char="§"/>
        <a:defRPr>
          <a:solidFill>
            <a:schemeClr val="tx1"/>
          </a:solidFill>
          <a:latin typeface="+mn-lt"/>
        </a:defRPr>
      </a:lvl2pPr>
      <a:lvl3pPr marL="419100" indent="-236538" algn="l" rtl="0" eaLnBrk="0" fontAlgn="base" hangingPunct="0">
        <a:spcBef>
          <a:spcPct val="35000"/>
        </a:spcBef>
        <a:spcAft>
          <a:spcPct val="0"/>
        </a:spcAft>
        <a:buClr>
          <a:schemeClr val="tx2"/>
        </a:buClr>
        <a:buFont typeface="Webdings" pitchFamily="18" charset="2"/>
        <a:buChar char="4"/>
        <a:defRPr sz="1600">
          <a:solidFill>
            <a:schemeClr val="tx1"/>
          </a:solidFill>
          <a:latin typeface="+mn-lt"/>
        </a:defRPr>
      </a:lvl3pPr>
      <a:lvl4pPr marL="598488" indent="-177800" algn="l" rtl="0" eaLnBrk="0" fontAlgn="base" hangingPunct="0">
        <a:spcBef>
          <a:spcPct val="20000"/>
        </a:spcBef>
        <a:spcAft>
          <a:spcPct val="0"/>
        </a:spcAft>
        <a:buClr>
          <a:schemeClr val="tx2"/>
        </a:buClr>
        <a:buFont typeface="Wingdings" pitchFamily="2" charset="2"/>
        <a:buChar char="§"/>
        <a:defRPr sz="1400">
          <a:solidFill>
            <a:schemeClr val="tx1"/>
          </a:solidFill>
          <a:latin typeface="+mn-lt"/>
        </a:defRPr>
      </a:lvl4pPr>
      <a:lvl5pPr marL="776288" indent="-176213" algn="l" rtl="0" eaLnBrk="0" fontAlgn="base" hangingPunct="0">
        <a:spcBef>
          <a:spcPct val="20000"/>
        </a:spcBef>
        <a:spcAft>
          <a:spcPct val="0"/>
        </a:spcAft>
        <a:buClr>
          <a:schemeClr val="tx2"/>
        </a:buClr>
        <a:buChar char="–"/>
        <a:defRPr sz="1200">
          <a:solidFill>
            <a:schemeClr val="tx1"/>
          </a:solidFill>
          <a:latin typeface="+mn-lt"/>
        </a:defRPr>
      </a:lvl5pPr>
      <a:lvl6pPr marL="1233488" indent="-176213" algn="l" rtl="0" fontAlgn="base">
        <a:spcBef>
          <a:spcPct val="20000"/>
        </a:spcBef>
        <a:spcAft>
          <a:spcPct val="0"/>
        </a:spcAft>
        <a:buClr>
          <a:schemeClr val="tx2"/>
        </a:buClr>
        <a:buChar char="–"/>
        <a:defRPr sz="1200">
          <a:solidFill>
            <a:schemeClr val="tx1"/>
          </a:solidFill>
          <a:latin typeface="+mn-lt"/>
        </a:defRPr>
      </a:lvl6pPr>
      <a:lvl7pPr marL="1690688" indent="-176213" algn="l" rtl="0" fontAlgn="base">
        <a:spcBef>
          <a:spcPct val="20000"/>
        </a:spcBef>
        <a:spcAft>
          <a:spcPct val="0"/>
        </a:spcAft>
        <a:buClr>
          <a:schemeClr val="tx2"/>
        </a:buClr>
        <a:buChar char="–"/>
        <a:defRPr sz="1200">
          <a:solidFill>
            <a:schemeClr val="tx1"/>
          </a:solidFill>
          <a:latin typeface="+mn-lt"/>
        </a:defRPr>
      </a:lvl7pPr>
      <a:lvl8pPr marL="2147888" indent="-176213" algn="l" rtl="0" fontAlgn="base">
        <a:spcBef>
          <a:spcPct val="20000"/>
        </a:spcBef>
        <a:spcAft>
          <a:spcPct val="0"/>
        </a:spcAft>
        <a:buClr>
          <a:schemeClr val="tx2"/>
        </a:buClr>
        <a:buChar char="–"/>
        <a:defRPr sz="1200">
          <a:solidFill>
            <a:schemeClr val="tx1"/>
          </a:solidFill>
          <a:latin typeface="+mn-lt"/>
        </a:defRPr>
      </a:lvl8pPr>
      <a:lvl9pPr marL="2605088" indent="-176213" algn="l" rtl="0" fontAlgn="base">
        <a:spcBef>
          <a:spcPct val="20000"/>
        </a:spcBef>
        <a:spcAft>
          <a:spcPct val="0"/>
        </a:spcAft>
        <a:buClr>
          <a:schemeClr val="tx2"/>
        </a:buClr>
        <a:buChar char="–"/>
        <a:defRPr sz="12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gcastaner@sogitec.fr" TargetMode="External"/><Relationship Id="rId4" Type="http://schemas.openxmlformats.org/officeDocument/2006/relationships/hyperlink" Target="mailto:farid@sedris.org" TargetMode="External"/><Relationship Id="rId5" Type="http://schemas.openxmlformats.org/officeDocument/2006/relationships/image" Target="../media/image3.png"/><Relationship Id="rId6"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hyperlink" Target="mailto:jlgougeat@sogitec.fr"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eg"/><Relationship Id="rId3"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png"/><Relationship Id="rId5" Type="http://schemas.openxmlformats.org/officeDocument/2006/relationships/image" Target="../media/image42.emf"/><Relationship Id="rId6" Type="http://schemas.openxmlformats.org/officeDocument/2006/relationships/image" Target="../media/image43.png"/><Relationship Id="rId7" Type="http://schemas.openxmlformats.org/officeDocument/2006/relationships/image" Target="../media/image44.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11" Type="http://schemas.openxmlformats.org/officeDocument/2006/relationships/image" Target="../media/image53.gif"/><Relationship Id="rId12" Type="http://schemas.openxmlformats.org/officeDocument/2006/relationships/image" Target="../media/image54.gif"/><Relationship Id="rId13" Type="http://schemas.openxmlformats.org/officeDocument/2006/relationships/image" Target="../media/image55.jpeg"/><Relationship Id="rId14" Type="http://schemas.openxmlformats.org/officeDocument/2006/relationships/image" Target="../media/image44.jpe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5.png"/><Relationship Id="rId4" Type="http://schemas.openxmlformats.org/officeDocument/2006/relationships/image" Target="../media/image46.jpeg"/><Relationship Id="rId5" Type="http://schemas.openxmlformats.org/officeDocument/2006/relationships/image" Target="../media/image47.jpeg"/><Relationship Id="rId6" Type="http://schemas.openxmlformats.org/officeDocument/2006/relationships/image" Target="../media/image48.png"/><Relationship Id="rId7" Type="http://schemas.openxmlformats.org/officeDocument/2006/relationships/image" Target="../media/image49.gif"/><Relationship Id="rId8" Type="http://schemas.openxmlformats.org/officeDocument/2006/relationships/image" Target="../media/image50.gif"/><Relationship Id="rId9" Type="http://schemas.openxmlformats.org/officeDocument/2006/relationships/image" Target="../media/image51.gif"/><Relationship Id="rId10" Type="http://schemas.openxmlformats.org/officeDocument/2006/relationships/image" Target="../media/image52.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2.emf"/><Relationship Id="rId4" Type="http://schemas.openxmlformats.org/officeDocument/2006/relationships/image" Target="../media/image56.wmf"/><Relationship Id="rId5" Type="http://schemas.openxmlformats.org/officeDocument/2006/relationships/image" Target="../media/image57.wmf"/><Relationship Id="rId6" Type="http://schemas.openxmlformats.org/officeDocument/2006/relationships/image" Target="../media/image58.wmf"/><Relationship Id="rId7" Type="http://schemas.openxmlformats.org/officeDocument/2006/relationships/image" Target="../media/image59.png"/><Relationship Id="rId8" Type="http://schemas.openxmlformats.org/officeDocument/2006/relationships/image" Target="../media/image60.jpeg"/><Relationship Id="rId9" Type="http://schemas.openxmlformats.org/officeDocument/2006/relationships/image" Target="../media/image61.wmf"/><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9.xml.rels><?xml version="1.0" encoding="UTF-8" standalone="yes"?>
<Relationships xmlns="http://schemas.openxmlformats.org/package/2006/relationships"><Relationship Id="rId3" Type="http://schemas.openxmlformats.org/officeDocument/2006/relationships/image" Target="../media/image42.emf"/><Relationship Id="rId4" Type="http://schemas.openxmlformats.org/officeDocument/2006/relationships/image" Target="../media/image56.wmf"/><Relationship Id="rId5" Type="http://schemas.openxmlformats.org/officeDocument/2006/relationships/image" Target="../media/image57.wmf"/><Relationship Id="rId6" Type="http://schemas.openxmlformats.org/officeDocument/2006/relationships/image" Target="../media/image58.wmf"/><Relationship Id="rId7" Type="http://schemas.openxmlformats.org/officeDocument/2006/relationships/image" Target="../media/image62.gif"/><Relationship Id="rId8" Type="http://schemas.openxmlformats.org/officeDocument/2006/relationships/image" Target="../media/image59.png"/><Relationship Id="rId9" Type="http://schemas.openxmlformats.org/officeDocument/2006/relationships/image" Target="../media/image60.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emf"/></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65.png"/><Relationship Id="rId5" Type="http://schemas.openxmlformats.org/officeDocument/2006/relationships/image" Target="../media/image66.png"/><Relationship Id="rId6" Type="http://schemas.openxmlformats.org/officeDocument/2006/relationships/image" Target="../media/image67.png"/><Relationship Id="rId7"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jpeg"/><Relationship Id="rId5" Type="http://schemas.openxmlformats.org/officeDocument/2006/relationships/image" Target="../media/image71.tiff"/><Relationship Id="rId6" Type="http://schemas.openxmlformats.org/officeDocument/2006/relationships/image" Target="../media/image72.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3" Type="http://schemas.openxmlformats.org/officeDocument/2006/relationships/image" Target="../media/image73.jpeg"/><Relationship Id="rId4" Type="http://schemas.openxmlformats.org/officeDocument/2006/relationships/image" Target="../media/image74.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4.xml.rels><?xml version="1.0" encoding="UTF-8" standalone="yes"?>
<Relationships xmlns="http://schemas.openxmlformats.org/package/2006/relationships"><Relationship Id="rId3" Type="http://schemas.openxmlformats.org/officeDocument/2006/relationships/image" Target="../media/image75.jpeg"/><Relationship Id="rId4" Type="http://schemas.openxmlformats.org/officeDocument/2006/relationships/image" Target="../media/image76.png"/><Relationship Id="rId5" Type="http://schemas.openxmlformats.org/officeDocument/2006/relationships/image" Target="../media/image77.png"/><Relationship Id="rId6" Type="http://schemas.openxmlformats.org/officeDocument/2006/relationships/image" Target="../media/image78.png"/><Relationship Id="rId7" Type="http://schemas.openxmlformats.org/officeDocument/2006/relationships/image" Target="../media/image7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5" Type="http://schemas.openxmlformats.org/officeDocument/2006/relationships/image" Target="../media/image83.png"/><Relationship Id="rId6" Type="http://schemas.openxmlformats.org/officeDocument/2006/relationships/image" Target="../media/image84.png"/><Relationship Id="rId7" Type="http://schemas.openxmlformats.org/officeDocument/2006/relationships/image" Target="../media/image85.png"/><Relationship Id="rId8" Type="http://schemas.openxmlformats.org/officeDocument/2006/relationships/image" Target="../media/image86.png"/><Relationship Id="rId9" Type="http://schemas.openxmlformats.org/officeDocument/2006/relationships/image" Target="../media/image87.png"/><Relationship Id="rId10" Type="http://schemas.openxmlformats.org/officeDocument/2006/relationships/image" Target="../media/image88.png"/><Relationship Id="rId11"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image" Target="../media/image80.jpeg"/></Relationships>
</file>

<file path=ppt/slides/_rels/slide26.xml.rels><?xml version="1.0" encoding="UTF-8" standalone="yes"?>
<Relationships xmlns="http://schemas.openxmlformats.org/package/2006/relationships"><Relationship Id="rId3" Type="http://schemas.openxmlformats.org/officeDocument/2006/relationships/image" Target="../media/image91.png"/><Relationship Id="rId4" Type="http://schemas.openxmlformats.org/officeDocument/2006/relationships/image" Target="../media/image92.png"/><Relationship Id="rId5" Type="http://schemas.openxmlformats.org/officeDocument/2006/relationships/image" Target="../media/image84.png"/><Relationship Id="rId6" Type="http://schemas.openxmlformats.org/officeDocument/2006/relationships/image" Target="../media/image85.png"/><Relationship Id="rId7" Type="http://schemas.openxmlformats.org/officeDocument/2006/relationships/image" Target="../media/image86.png"/><Relationship Id="rId8" Type="http://schemas.openxmlformats.org/officeDocument/2006/relationships/image" Target="../media/image87.png"/><Relationship Id="rId9" Type="http://schemas.openxmlformats.org/officeDocument/2006/relationships/image" Target="../media/image88.png"/><Relationship Id="rId10"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image" Target="../media/image9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6.jpeg"/><Relationship Id="rId5" Type="http://schemas.openxmlformats.org/officeDocument/2006/relationships/image" Target="../media/image7.wmf"/><Relationship Id="rId6" Type="http://schemas.openxmlformats.org/officeDocument/2006/relationships/oleObject" Target="../embeddings/oleObject1.bin"/><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35.xml.rels><?xml version="1.0" encoding="UTF-8" standalone="yes"?>
<Relationships xmlns="http://schemas.openxmlformats.org/package/2006/relationships"><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oleObject" Target="../embeddings/oleObject2.bin"/></Relationships>
</file>

<file path=ppt/slides/_rels/slide36.xml.rels><?xml version="1.0" encoding="UTF-8" standalone="yes"?>
<Relationships xmlns="http://schemas.openxmlformats.org/package/2006/relationships"><Relationship Id="rId3" Type="http://schemas.openxmlformats.org/officeDocument/2006/relationships/image" Target="../media/image96.png"/><Relationship Id="rId4" Type="http://schemas.openxmlformats.org/officeDocument/2006/relationships/image" Target="../media/image97.png"/><Relationship Id="rId5" Type="http://schemas.openxmlformats.org/officeDocument/2006/relationships/image" Target="../media/image41.png"/><Relationship Id="rId6" Type="http://schemas.openxmlformats.org/officeDocument/2006/relationships/image" Target="../media/image98.png"/><Relationship Id="rId7" Type="http://schemas.openxmlformats.org/officeDocument/2006/relationships/image" Target="../media/image99.jpeg"/><Relationship Id="rId8" Type="http://schemas.microsoft.com/office/2007/relationships/hdphoto" Target="../media/hdphoto1.wdp"/><Relationship Id="rId1" Type="http://schemas.openxmlformats.org/officeDocument/2006/relationships/slideLayout" Target="../slideLayouts/slideLayout6.xml"/><Relationship Id="rId2" Type="http://schemas.openxmlformats.org/officeDocument/2006/relationships/image" Target="../media/image9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0.emf"/></Relationships>
</file>

<file path=ppt/slides/_rels/slide38.xml.rels><?xml version="1.0" encoding="UTF-8" standalone="yes"?>
<Relationships xmlns="http://schemas.openxmlformats.org/package/2006/relationships"><Relationship Id="rId11" Type="http://schemas.openxmlformats.org/officeDocument/2006/relationships/image" Target="../media/image103.png"/><Relationship Id="rId12" Type="http://schemas.openxmlformats.org/officeDocument/2006/relationships/image" Target="../media/image104.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0.emf"/><Relationship Id="rId4" Type="http://schemas.openxmlformats.org/officeDocument/2006/relationships/image" Target="../media/image99.jpeg"/><Relationship Id="rId5" Type="http://schemas.microsoft.com/office/2007/relationships/hdphoto" Target="../media/hdphoto1.wdp"/><Relationship Id="rId6" Type="http://schemas.openxmlformats.org/officeDocument/2006/relationships/image" Target="../media/image96.png"/><Relationship Id="rId7" Type="http://schemas.openxmlformats.org/officeDocument/2006/relationships/image" Target="../media/image97.png"/><Relationship Id="rId8" Type="http://schemas.openxmlformats.org/officeDocument/2006/relationships/image" Target="../media/image95.jpeg"/><Relationship Id="rId9" Type="http://schemas.openxmlformats.org/officeDocument/2006/relationships/image" Target="../media/image101.png"/><Relationship Id="rId10" Type="http://schemas.openxmlformats.org/officeDocument/2006/relationships/image" Target="../media/image10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5.emf"/></Relationships>
</file>

<file path=ppt/slides/_rels/slide4.xml.rels><?xml version="1.0" encoding="UTF-8" standalone="yes"?>
<Relationships xmlns="http://schemas.openxmlformats.org/package/2006/relationships"><Relationship Id="rId11" Type="http://schemas.openxmlformats.org/officeDocument/2006/relationships/image" Target="../media/image17.png"/><Relationship Id="rId12" Type="http://schemas.openxmlformats.org/officeDocument/2006/relationships/image" Target="../media/image18.png"/><Relationship Id="rId13" Type="http://schemas.openxmlformats.org/officeDocument/2006/relationships/image" Target="../media/image19.wmf"/><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5.png"/><Relationship Id="rId10" Type="http://schemas.openxmlformats.org/officeDocument/2006/relationships/image" Target="../media/image1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6.png"/><Relationship Id="rId3" Type="http://schemas.openxmlformats.org/officeDocument/2006/relationships/image" Target="../media/image107.png"/></Relationships>
</file>

<file path=ppt/slides/_rels/slide41.xml.rels><?xml version="1.0" encoding="UTF-8" standalone="yes"?>
<Relationships xmlns="http://schemas.openxmlformats.org/package/2006/relationships"><Relationship Id="rId3" Type="http://schemas.openxmlformats.org/officeDocument/2006/relationships/image" Target="../media/image103.png"/><Relationship Id="rId4" Type="http://schemas.openxmlformats.org/officeDocument/2006/relationships/image" Target="../media/image109.png"/><Relationship Id="rId1" Type="http://schemas.openxmlformats.org/officeDocument/2006/relationships/slideLayout" Target="../slideLayouts/slideLayout2.xml"/><Relationship Id="rId2" Type="http://schemas.openxmlformats.org/officeDocument/2006/relationships/image" Target="../media/image108.emf"/></Relationships>
</file>

<file path=ppt/slides/_rels/slide42.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11.jpeg"/><Relationship Id="rId5" Type="http://schemas.openxmlformats.org/officeDocument/2006/relationships/image" Target="../media/image102.png"/><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3.emf"/><Relationship Id="rId3" Type="http://schemas.openxmlformats.org/officeDocument/2006/relationships/image" Target="../media/image11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 Id="rId3" Type="http://schemas.openxmlformats.org/officeDocument/2006/relationships/image" Target="../media/image114.png"/></Relationships>
</file>

<file path=ppt/slides/_rels/slide47.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07.png"/><Relationship Id="rId1" Type="http://schemas.openxmlformats.org/officeDocument/2006/relationships/slideLayout" Target="../slideLayouts/slideLayout2.xml"/><Relationship Id="rId2" Type="http://schemas.openxmlformats.org/officeDocument/2006/relationships/image" Target="../media/image11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4.png"/><Relationship Id="rId3" Type="http://schemas.openxmlformats.org/officeDocument/2006/relationships/image" Target="../media/image117.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8.png"/><Relationship Id="rId3" Type="http://schemas.openxmlformats.org/officeDocument/2006/relationships/image" Target="../media/image1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21.jpeg"/><Relationship Id="rId4" Type="http://schemas.openxmlformats.org/officeDocument/2006/relationships/image" Target="../media/image93.png"/><Relationship Id="rId5" Type="http://schemas.openxmlformats.org/officeDocument/2006/relationships/image" Target="../media/image122.png"/><Relationship Id="rId1" Type="http://schemas.openxmlformats.org/officeDocument/2006/relationships/slideLayout" Target="../slideLayouts/slideLayout2.xml"/><Relationship Id="rId2" Type="http://schemas.openxmlformats.org/officeDocument/2006/relationships/image" Target="../media/image120.emf"/></Relationships>
</file>

<file path=ppt/slides/_rels/slide51.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24.emf"/><Relationship Id="rId5" Type="http://schemas.openxmlformats.org/officeDocument/2006/relationships/image" Target="../media/image125.png"/><Relationship Id="rId6" Type="http://schemas.openxmlformats.org/officeDocument/2006/relationships/image" Target="../media/image126.png"/><Relationship Id="rId7" Type="http://schemas.openxmlformats.org/officeDocument/2006/relationships/image" Target="../media/image127.png"/><Relationship Id="rId8" Type="http://schemas.openxmlformats.org/officeDocument/2006/relationships/image" Target="../media/image128.png"/><Relationship Id="rId9" Type="http://schemas.openxmlformats.org/officeDocument/2006/relationships/image" Target="../media/image113.emf"/><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5C..%5CTravail%5CSISO-REF-xxx-RIEDP_V201500824_RefCoreTeam.docx"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65.png"/><Relationship Id="rId5" Type="http://schemas.openxmlformats.org/officeDocument/2006/relationships/image" Target="../media/image66.png"/><Relationship Id="rId6" Type="http://schemas.openxmlformats.org/officeDocument/2006/relationships/image" Target="../media/image67.png"/><Relationship Id="rId7" Type="http://schemas.openxmlformats.org/officeDocument/2006/relationships/image" Target="../media/image68.png"/><Relationship Id="rId8" Type="http://schemas.openxmlformats.org/officeDocument/2006/relationships/image" Target="../media/image129.png"/><Relationship Id="rId1" Type="http://schemas.openxmlformats.org/officeDocument/2006/relationships/slideLayout" Target="../slideLayouts/slideLayout15.xml"/><Relationship Id="rId2" Type="http://schemas.openxmlformats.org/officeDocument/2006/relationships/image" Target="../media/image6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0.png"/></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4" Type="http://schemas.openxmlformats.org/officeDocument/2006/relationships/image" Target="../media/image21.emf"/><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1.emf"/><Relationship Id="rId3" Type="http://schemas.openxmlformats.org/officeDocument/2006/relationships/image" Target="../media/image132.e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3.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4.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5.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6.png"/></Relationships>
</file>

<file path=ppt/slides/_rels/slide7.xml.rels><?xml version="1.0" encoding="UTF-8" standalone="yes"?>
<Relationships xmlns="http://schemas.openxmlformats.org/package/2006/relationships"><Relationship Id="rId3" Type="http://schemas.openxmlformats.org/officeDocument/2006/relationships/image" Target="../media/image22.wmf"/><Relationship Id="rId4" Type="http://schemas.openxmlformats.org/officeDocument/2006/relationships/image" Target="../media/image23.wmf"/><Relationship Id="rId5" Type="http://schemas.openxmlformats.org/officeDocument/2006/relationships/image" Target="../media/image24.wmf"/><Relationship Id="rId6" Type="http://schemas.openxmlformats.org/officeDocument/2006/relationships/image" Target="../media/image25.jpeg"/><Relationship Id="rId7" Type="http://schemas.openxmlformats.org/officeDocument/2006/relationships/image" Target="../media/image26.wmf"/><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22.wmf"/><Relationship Id="rId4" Type="http://schemas.openxmlformats.org/officeDocument/2006/relationships/image" Target="../media/image23.wmf"/><Relationship Id="rId5" Type="http://schemas.openxmlformats.org/officeDocument/2006/relationships/image" Target="../media/image25.jpeg"/><Relationship Id="rId6" Type="http://schemas.openxmlformats.org/officeDocument/2006/relationships/image" Target="../media/image26.wmf"/><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re 6"/>
          <p:cNvSpPr>
            <a:spLocks noGrp="1"/>
          </p:cNvSpPr>
          <p:nvPr>
            <p:ph type="ctrTitle" sz="quarter"/>
          </p:nvPr>
        </p:nvSpPr>
        <p:spPr>
          <a:xfrm>
            <a:off x="685800" y="139398"/>
            <a:ext cx="7772400" cy="3330254"/>
          </a:xfrm>
        </p:spPr>
        <p:txBody>
          <a:bodyPr/>
          <a:lstStyle/>
          <a:p>
            <a:r>
              <a:rPr lang="en-US" sz="3200" dirty="0" smtClean="0"/>
              <a:t>Reuse </a:t>
            </a:r>
            <a:r>
              <a:rPr lang="en-US" sz="3200" dirty="0"/>
              <a:t>and Interoperation of Environmental Data and </a:t>
            </a:r>
            <a:r>
              <a:rPr lang="en-US" sz="3200" dirty="0" smtClean="0"/>
              <a:t>Processes</a:t>
            </a:r>
            <a:r>
              <a:rPr lang="en-US" dirty="0" smtClean="0"/>
              <a:t/>
            </a:r>
            <a:br>
              <a:rPr lang="en-US" dirty="0" smtClean="0"/>
            </a:br>
            <a:r>
              <a:rPr lang="en-US" sz="2000" dirty="0"/>
              <a:t>(RIEDP)</a:t>
            </a:r>
            <a:r>
              <a:rPr lang="en-US" sz="3200" dirty="0" smtClean="0"/>
              <a:t/>
            </a:r>
            <a:br>
              <a:rPr lang="en-US" sz="3200" dirty="0" smtClean="0"/>
            </a:br>
            <a:r>
              <a:rPr lang="en-US" sz="1800" dirty="0" smtClean="0"/>
              <a:t>Jean-Louis </a:t>
            </a:r>
            <a:r>
              <a:rPr lang="en-US" sz="1800" dirty="0" err="1" smtClean="0"/>
              <a:t>Gougeat</a:t>
            </a:r>
            <a:r>
              <a:rPr lang="en-US" sz="1800" dirty="0" smtClean="0"/>
              <a:t/>
            </a:r>
            <a:br>
              <a:rPr lang="en-US" sz="1800" dirty="0" smtClean="0"/>
            </a:br>
            <a:r>
              <a:rPr lang="fr-FR" sz="1400" dirty="0">
                <a:hlinkClick r:id="rId2"/>
              </a:rPr>
              <a:t>jlgougeat@</a:t>
            </a:r>
            <a:r>
              <a:rPr lang="fr-FR" sz="1400" dirty="0" smtClean="0">
                <a:hlinkClick r:id="rId2"/>
              </a:rPr>
              <a:t>sogitec.fr</a:t>
            </a:r>
            <a:r>
              <a:rPr lang="fr-FR" sz="1400" dirty="0" smtClean="0"/>
              <a:t/>
            </a:r>
            <a:br>
              <a:rPr lang="fr-FR" sz="1400" dirty="0" smtClean="0"/>
            </a:br>
            <a:r>
              <a:rPr lang="fr-FR" sz="1400" dirty="0" smtClean="0"/>
              <a:t/>
            </a:r>
            <a:br>
              <a:rPr lang="fr-FR" sz="1400" dirty="0" smtClean="0"/>
            </a:br>
            <a:r>
              <a:rPr lang="en-US" sz="1800" dirty="0" smtClean="0"/>
              <a:t>Gilbert </a:t>
            </a:r>
            <a:r>
              <a:rPr lang="en-US" sz="1800" dirty="0" err="1" smtClean="0"/>
              <a:t>Castaner</a:t>
            </a:r>
            <a:r>
              <a:rPr lang="en-US" sz="1800" dirty="0" smtClean="0"/>
              <a:t/>
            </a:r>
            <a:br>
              <a:rPr lang="en-US" sz="1800" dirty="0" smtClean="0"/>
            </a:br>
            <a:r>
              <a:rPr lang="en-US" sz="1400" dirty="0" err="1" smtClean="0">
                <a:hlinkClick r:id="rId3"/>
              </a:rPr>
              <a:t>gcastaner</a:t>
            </a:r>
            <a:r>
              <a:rPr lang="fr-FR" sz="1400" dirty="0" smtClean="0">
                <a:hlinkClick r:id="rId3"/>
              </a:rPr>
              <a:t>@sogitec.fr</a:t>
            </a:r>
            <a:r>
              <a:rPr lang="fr-FR" sz="1400" dirty="0" smtClean="0"/>
              <a:t> </a:t>
            </a:r>
            <a:r>
              <a:rPr lang="fr-FR" sz="1800" dirty="0" smtClean="0"/>
              <a:t/>
            </a:r>
            <a:br>
              <a:rPr lang="fr-FR" sz="1800" dirty="0" smtClean="0"/>
            </a:br>
            <a:r>
              <a:rPr lang="fr-FR" sz="1800" dirty="0" smtClean="0"/>
              <a:t/>
            </a:r>
            <a:br>
              <a:rPr lang="fr-FR" sz="1800" dirty="0" smtClean="0"/>
            </a:br>
            <a:r>
              <a:rPr lang="en-US" sz="1800" dirty="0" smtClean="0"/>
              <a:t>Farid Mamaghani</a:t>
            </a:r>
            <a:br>
              <a:rPr lang="en-US" sz="1800" dirty="0" smtClean="0"/>
            </a:br>
            <a:r>
              <a:rPr lang="en-US" sz="1400" dirty="0" smtClean="0">
                <a:hlinkClick r:id="rId4"/>
              </a:rPr>
              <a:t>farid@sedris.org</a:t>
            </a:r>
            <a:r>
              <a:rPr lang="en-US" sz="1400" dirty="0" smtClean="0"/>
              <a:t> </a:t>
            </a:r>
            <a:endParaRPr lang="en-US" sz="1400" dirty="0"/>
          </a:p>
        </p:txBody>
      </p:sp>
      <p:sp>
        <p:nvSpPr>
          <p:cNvPr id="2" name="Sous-titre 1">
            <a:extLst>
              <a:ext uri="{FF2B5EF4-FFF2-40B4-BE49-F238E27FC236}">
                <a16:creationId xmlns="" xmlns:a16="http://schemas.microsoft.com/office/drawing/2014/main" xmlns:p="http://schemas.openxmlformats.org/presentationml/2006/main" xmlns:r="http://schemas.openxmlformats.org/officeDocument/2006/relationships" xmlns:a="http://schemas.openxmlformats.org/drawingml/2006/main" id="{11C2D2E6-E86F-47D4-9209-88366BE8B319}"/>
              </a:ext>
            </a:extLst>
          </p:cNvPr>
          <p:cNvSpPr>
            <a:spLocks noGrp="1"/>
          </p:cNvSpPr>
          <p:nvPr>
            <p:ph type="subTitle" sz="quarter" idx="1"/>
          </p:nvPr>
        </p:nvSpPr>
        <p:spPr>
          <a:xfrm>
            <a:off x="1309647" y="5349019"/>
            <a:ext cx="6400800" cy="1349375"/>
          </a:xfrm>
        </p:spPr>
        <p:txBody>
          <a:bodyPr/>
          <a:lstStyle/>
          <a:p>
            <a:pPr algn="ctr"/>
            <a:r>
              <a:rPr lang="fr-FR" sz="2000" dirty="0" smtClean="0"/>
              <a:t>SC 24 Meetings</a:t>
            </a:r>
            <a:br>
              <a:rPr lang="fr-FR" sz="2000" dirty="0" smtClean="0"/>
            </a:br>
            <a:r>
              <a:rPr lang="fr-FR" sz="2000" dirty="0" smtClean="0"/>
              <a:t>Arlington, VA</a:t>
            </a:r>
            <a:br>
              <a:rPr lang="fr-FR" sz="2000" dirty="0" smtClean="0"/>
            </a:br>
            <a:r>
              <a:rPr lang="fr-FR" sz="2000" dirty="0" smtClean="0"/>
              <a:t>7 – 11 August 2017</a:t>
            </a:r>
            <a:endParaRPr lang="fr-FR" sz="2000" dirty="0"/>
          </a:p>
        </p:txBody>
      </p:sp>
      <p:sp>
        <p:nvSpPr>
          <p:cNvPr id="4" name="Espace réservé du numéro de diapositive 3"/>
          <p:cNvSpPr>
            <a:spLocks noGrp="1"/>
          </p:cNvSpPr>
          <p:nvPr>
            <p:ph type="sldNum" sz="quarter" idx="4294967295"/>
          </p:nvPr>
        </p:nvSpPr>
        <p:spPr>
          <a:xfrm>
            <a:off x="0" y="6464300"/>
            <a:ext cx="442913" cy="387350"/>
          </a:xfrm>
        </p:spPr>
        <p:txBody>
          <a:bodyPr/>
          <a:lstStyle/>
          <a:p>
            <a:pPr>
              <a:defRPr/>
            </a:pPr>
            <a:fld id="{9BF02599-D7B5-4902-9649-17D8AB17353F}" type="slidenum">
              <a:rPr lang="en-CA" smtClean="0"/>
              <a:pPr>
                <a:defRPr/>
              </a:pPr>
              <a:t>1</a:t>
            </a:fld>
            <a:endParaRPr lang="en-CA"/>
          </a:p>
        </p:txBody>
      </p:sp>
      <p:pic>
        <p:nvPicPr>
          <p:cNvPr id="6" name="Picture 5" descr="header"/>
          <p:cNvPicPr>
            <a:picLocks noChangeAspect="1" noChangeArrowheads="1"/>
          </p:cNvPicPr>
          <p:nvPr/>
        </p:nvPicPr>
        <p:blipFill>
          <a:blip r:embed="rId5"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r="66934" b="48395"/>
          <a:stretch>
            <a:fillRect/>
          </a:stretch>
        </p:blipFill>
        <p:spPr bwMode="auto">
          <a:xfrm>
            <a:off x="1871036" y="2232425"/>
            <a:ext cx="1420812" cy="53498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8" name="Picture 3" descr="Sogh03">
            <a:extLst>
              <a:ext uri="{FF2B5EF4-FFF2-40B4-BE49-F238E27FC236}">
                <a16:creationId xmlns="" xmlns:a16="http://schemas.microsoft.com/office/drawing/2014/main" xmlns:p="http://schemas.openxmlformats.org/presentationml/2006/main" xmlns:r="http://schemas.openxmlformats.org/officeDocument/2006/relationships" xmlns:a="http://schemas.openxmlformats.org/drawingml/2006/main" id="{DE4A785A-1D7D-4CCA-BCF1-67F93564BF97}"/>
              </a:ext>
            </a:extLst>
          </p:cNvPr>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5882490" y="1982189"/>
            <a:ext cx="1275178" cy="373511"/>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06136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Requirements / Large Areas</a:t>
            </a:r>
            <a:endParaRPr lang="en-US" dirty="0"/>
          </a:p>
        </p:txBody>
      </p:sp>
      <p:sp>
        <p:nvSpPr>
          <p:cNvPr id="11" name="Espace réservé du contenu 10"/>
          <p:cNvSpPr>
            <a:spLocks noGrp="1"/>
          </p:cNvSpPr>
          <p:nvPr>
            <p:ph idx="1"/>
          </p:nvPr>
        </p:nvSpPr>
        <p:spPr/>
        <p:txBody>
          <a:bodyPr/>
          <a:lstStyle/>
          <a:p>
            <a:endParaRPr lang="en-US"/>
          </a:p>
        </p:txBody>
      </p:sp>
      <p:sp>
        <p:nvSpPr>
          <p:cNvPr id="6" name="Foliennummernplatzhalter 5"/>
          <p:cNvSpPr>
            <a:spLocks noGrp="1"/>
          </p:cNvSpPr>
          <p:nvPr>
            <p:ph type="sldNum" sz="quarter" idx="10"/>
          </p:nvPr>
        </p:nvSpPr>
        <p:spPr/>
        <p:txBody>
          <a:bodyPr/>
          <a:lstStyle/>
          <a:p>
            <a:fld id="{6C6AE60A-B69C-4790-82F7-3882EDF23186}" type="slidenum">
              <a:rPr lang="de-DE" smtClean="0"/>
              <a:pPr/>
              <a:t>10</a:t>
            </a:fld>
            <a:endParaRPr lang="de-DE"/>
          </a:p>
        </p:txBody>
      </p:sp>
      <p:pic>
        <p:nvPicPr>
          <p:cNvPr id="7" name="Picture 2" descr="image001"/>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95536" y="1412776"/>
            <a:ext cx="4464496" cy="4464496"/>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34477" y="1412777"/>
            <a:ext cx="3864761" cy="3168351"/>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8" name="Textfeld 7"/>
          <p:cNvSpPr txBox="1"/>
          <p:nvPr/>
        </p:nvSpPr>
        <p:spPr>
          <a:xfrm>
            <a:off x="6219382" y="4704117"/>
            <a:ext cx="1694951" cy="461665"/>
          </a:xfrm>
          <a:prstGeom prst="rect">
            <a:avLst/>
          </a:prstGeom>
          <a:noFill/>
        </p:spPr>
        <p:txBody>
          <a:bodyPr wrap="none" rtlCol="0">
            <a:spAutoFit/>
          </a:bodyPr>
          <a:lstStyle/>
          <a:p>
            <a:pPr algn="ctr"/>
            <a:r>
              <a:rPr lang="en-US" b="1" dirty="0" smtClean="0"/>
              <a:t>NATO “</a:t>
            </a:r>
            <a:r>
              <a:rPr lang="en-US" b="1" dirty="0" err="1" smtClean="0"/>
              <a:t>Missionland</a:t>
            </a:r>
            <a:r>
              <a:rPr lang="en-US" b="1" dirty="0"/>
              <a:t>”</a:t>
            </a:r>
          </a:p>
          <a:p>
            <a:pPr algn="ctr"/>
            <a:r>
              <a:rPr lang="en-US" dirty="0"/>
              <a:t>2000x2000 km</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4403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left)">
                                      <p:cBhvr>
                                        <p:cTn id="12" dur="500"/>
                                        <p:tgtEl>
                                          <p:spTgt spid="102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Requirements / Fidelity</a:t>
            </a:r>
          </a:p>
        </p:txBody>
      </p:sp>
      <p:sp>
        <p:nvSpPr>
          <p:cNvPr id="3" name="Content Placeholder 2"/>
          <p:cNvSpPr>
            <a:spLocks noGrp="1"/>
          </p:cNvSpPr>
          <p:nvPr>
            <p:ph idx="1"/>
          </p:nvPr>
        </p:nvSpPr>
        <p:spPr/>
        <p:txBody>
          <a:bodyPr/>
          <a:lstStyle/>
          <a:p>
            <a:endParaRPr lang="en-US"/>
          </a:p>
        </p:txBody>
      </p:sp>
      <p:sp>
        <p:nvSpPr>
          <p:cNvPr id="6" name="Foliennummernplatzhalter 5"/>
          <p:cNvSpPr>
            <a:spLocks noGrp="1"/>
          </p:cNvSpPr>
          <p:nvPr>
            <p:ph type="sldNum" sz="quarter" idx="10"/>
          </p:nvPr>
        </p:nvSpPr>
        <p:spPr/>
        <p:txBody>
          <a:bodyPr/>
          <a:lstStyle/>
          <a:p>
            <a:fld id="{6C6AE60A-B69C-4790-82F7-3882EDF23186}" type="slidenum">
              <a:rPr lang="de-DE" smtClean="0"/>
              <a:pPr/>
              <a:t>11</a:t>
            </a:fld>
            <a:endParaRPr lang="de-DE"/>
          </a:p>
        </p:txBody>
      </p:sp>
      <p:pic>
        <p:nvPicPr>
          <p:cNvPr id="8" name="Picture 4"/>
          <p:cNvPicPr>
            <a:picLocks noChangeAspect="1" noChangeArrowheads="1"/>
          </p:cNvPicPr>
          <p:nvPr/>
        </p:nvPicPr>
        <p:blipFill rotWithShape="1">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b="45943"/>
          <a:stretch/>
        </p:blipFill>
        <p:spPr bwMode="auto">
          <a:xfrm>
            <a:off x="585655" y="1052736"/>
            <a:ext cx="8279998" cy="2866121"/>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 name="Picture 5"/>
          <p:cNvPicPr>
            <a:picLocks noChangeAspect="1" noChangeArrowheads="1"/>
          </p:cNvPicPr>
          <p:nvPr/>
        </p:nvPicPr>
        <p:blipFill rotWithShape="1">
          <a:blip r:embed="rId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b="50000"/>
          <a:stretch/>
        </p:blipFill>
        <p:spPr bwMode="auto">
          <a:xfrm>
            <a:off x="585655" y="3918856"/>
            <a:ext cx="8279998" cy="2651013"/>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0" name="Rectangle 10"/>
          <p:cNvSpPr/>
          <p:nvPr/>
        </p:nvSpPr>
        <p:spPr>
          <a:xfrm>
            <a:off x="6084168" y="1313473"/>
            <a:ext cx="2762296" cy="338554"/>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1"/>
            <a:r>
              <a:rPr lang="fr-FR" sz="16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Elevation</a:t>
            </a:r>
            <a:r>
              <a:rPr lang="fr-FR"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fr-FR" sz="16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Grid</a:t>
            </a:r>
            <a:r>
              <a:rPr lang="fr-FR"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25 m</a:t>
            </a:r>
            <a:endParaRPr lang="fr-FR" sz="1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1" name="Rectangle 11"/>
          <p:cNvSpPr/>
          <p:nvPr/>
        </p:nvSpPr>
        <p:spPr>
          <a:xfrm>
            <a:off x="6204394" y="4149080"/>
            <a:ext cx="2642070" cy="338554"/>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1"/>
            <a:r>
              <a:rPr lang="fr-FR" sz="16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Elevation</a:t>
            </a:r>
            <a:r>
              <a:rPr lang="fr-FR"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fr-FR" sz="16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Grid</a:t>
            </a:r>
            <a:r>
              <a:rPr lang="fr-FR"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1 m</a:t>
            </a:r>
            <a:endParaRPr lang="fr-FR" sz="1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3" name="Textfeld 12"/>
          <p:cNvSpPr txBox="1"/>
          <p:nvPr/>
        </p:nvSpPr>
        <p:spPr>
          <a:xfrm>
            <a:off x="2350553" y="3595690"/>
            <a:ext cx="4514903" cy="707886"/>
          </a:xfrm>
          <a:prstGeom prst="rect">
            <a:avLst/>
          </a:prstGeom>
          <a:solidFill>
            <a:schemeClr val="bg1"/>
          </a:solidFill>
        </p:spPr>
        <p:txBody>
          <a:bodyPr wrap="square" rtlCol="0">
            <a:spAutoFit/>
          </a:bodyPr>
          <a:lstStyle/>
          <a:p>
            <a:pPr algn="ctr"/>
            <a:r>
              <a:rPr lang="en-US" sz="2000" dirty="0"/>
              <a:t>What about different internal models in different simulation systems?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79644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1500"/>
                            </p:stCondLst>
                            <p:childTnLst>
                              <p:par>
                                <p:cTn id="22" presetID="1"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animBg="1"/>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re 2">
            <a:extLst>
              <a:ext uri="{FF2B5EF4-FFF2-40B4-BE49-F238E27FC236}">
                <a16:creationId xmlns="" xmlns:a16="http://schemas.microsoft.com/office/drawing/2014/main" xmlns:p="http://schemas.openxmlformats.org/presentationml/2006/main" xmlns:r="http://schemas.openxmlformats.org/officeDocument/2006/relationships" xmlns:a="http://schemas.openxmlformats.org/drawingml/2006/main" id="{0911A6F2-3F8D-46FB-93FF-BF9641B870DC}"/>
              </a:ext>
            </a:extLst>
          </p:cNvPr>
          <p:cNvSpPr>
            <a:spLocks noGrp="1"/>
          </p:cNvSpPr>
          <p:nvPr>
            <p:ph type="title"/>
          </p:nvPr>
        </p:nvSpPr>
        <p:spPr/>
        <p:txBody>
          <a:bodyPr/>
          <a:lstStyle/>
          <a:p>
            <a:r>
              <a:rPr lang="en-US" dirty="0"/>
              <a:t>Requirements / </a:t>
            </a:r>
            <a:r>
              <a:rPr lang="fr-FR" dirty="0" err="1" smtClean="0"/>
              <a:t>Consistency</a:t>
            </a:r>
            <a:endParaRPr lang="fr-FR" dirty="0"/>
          </a:p>
        </p:txBody>
      </p:sp>
      <p:sp>
        <p:nvSpPr>
          <p:cNvPr id="6" name="Foliennummernplatzhalter 5"/>
          <p:cNvSpPr>
            <a:spLocks noGrp="1"/>
          </p:cNvSpPr>
          <p:nvPr>
            <p:ph type="sldNum" sz="quarter" idx="10"/>
          </p:nvPr>
        </p:nvSpPr>
        <p:spPr/>
        <p:txBody>
          <a:bodyPr/>
          <a:lstStyle/>
          <a:p>
            <a:fld id="{6C6AE60A-B69C-4790-82F7-3882EDF23186}" type="slidenum">
              <a:rPr lang="de-DE" smtClean="0"/>
              <a:pPr/>
              <a:t>12</a:t>
            </a:fld>
            <a:endParaRPr lang="de-DE"/>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r="9054"/>
          <a:stretch/>
        </p:blipFill>
        <p:spPr bwMode="auto">
          <a:xfrm>
            <a:off x="1428210" y="1436453"/>
            <a:ext cx="6262562" cy="468572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blipFill dpi="0" rotWithShape="0">
                  <a:blip/>
                  <a:srcRect/>
                  <a:stretch>
                    <a:fillRect/>
                  </a:stretch>
                </a:blip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rgbClr val="808080"/>
                  </a:outerShdw>
                </a:effectLst>
              </a14:hiddenEffects>
            </a:ext>
          </a:extLst>
        </p:spPr>
      </p:pic>
      <p:sp>
        <p:nvSpPr>
          <p:cNvPr id="9" name="Text Box 4"/>
          <p:cNvSpPr txBox="1">
            <a:spLocks noChangeArrowheads="1"/>
          </p:cNvSpPr>
          <p:nvPr/>
        </p:nvSpPr>
        <p:spPr bwMode="auto">
          <a:xfrm>
            <a:off x="6804248" y="6453336"/>
            <a:ext cx="2182812" cy="283592"/>
          </a:xfrm>
          <a:prstGeom prst="rect">
            <a:avLst/>
          </a:prstGeom>
          <a:noFill/>
          <a:ln w="9525">
            <a:noFill/>
            <a:miter lim="800000"/>
            <a:headEnd/>
            <a:tailEnd/>
          </a:ln>
          <a:effectLst/>
        </p:spPr>
        <p:txBody>
          <a:bodyPr lIns="0" rIns="0"/>
          <a:lstStyle/>
          <a:p>
            <a:pPr algn="l">
              <a:defRPr/>
            </a:pPr>
            <a:r>
              <a:rPr lang="de-DE" sz="1200" b="1" dirty="0">
                <a:solidFill>
                  <a:schemeClr val="bg1"/>
                </a:solidFill>
                <a:latin typeface="+mn-lt"/>
              </a:rPr>
              <a:t>2010, BWB P1.3, TORR Henne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602325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Building the Simulator Database</a:t>
            </a:r>
          </a:p>
        </p:txBody>
      </p:sp>
      <p:sp>
        <p:nvSpPr>
          <p:cNvPr id="4" name="Espace réservé du numéro de diapositive 3"/>
          <p:cNvSpPr>
            <a:spLocks noGrp="1"/>
          </p:cNvSpPr>
          <p:nvPr>
            <p:ph type="sldNum" sz="quarter" idx="12"/>
          </p:nvPr>
        </p:nvSpPr>
        <p:spPr/>
        <p:txBody>
          <a:bodyPr/>
          <a:lstStyle/>
          <a:p>
            <a:fld id="{9BF02599-D7B5-4902-9649-17D8AB17353F}" type="slidenum">
              <a:rPr lang="en-US" smtClean="0"/>
              <a:pPr/>
              <a:t>13</a:t>
            </a:fld>
            <a:endParaRPr lang="en-US" dirty="0"/>
          </a:p>
        </p:txBody>
      </p:sp>
      <p:pic>
        <p:nvPicPr>
          <p:cNvPr id="7" name="Picture 13"/>
          <p:cNvPicPr>
            <a:picLocks noChangeAspect="1" noChangeArrowheads="1"/>
          </p:cNvPicPr>
          <p:nvPr/>
        </p:nvPicPr>
        <p:blipFill rotWithShape="1">
          <a:blip r:embed="rId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p:blipFill>
        <p:spPr bwMode="auto">
          <a:xfrm>
            <a:off x="7517281" y="3158061"/>
            <a:ext cx="1047608" cy="14695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rgbClr val="000000"/>
                </a:solidFill>
                <a:miter lim="800000"/>
                <a:headEnd/>
                <a:tailEnd/>
              </a14:hiddenLine>
            </a:ext>
          </a:extLst>
        </p:spPr>
      </p:pic>
      <p:sp>
        <p:nvSpPr>
          <p:cNvPr id="8" name="Cylindre 7"/>
          <p:cNvSpPr/>
          <p:nvPr/>
        </p:nvSpPr>
        <p:spPr bwMode="auto">
          <a:xfrm>
            <a:off x="1393381" y="3141974"/>
            <a:ext cx="1119679" cy="1567805"/>
          </a:xfrm>
          <a:prstGeom prst="can">
            <a:avLst/>
          </a:prstGeom>
          <a:ln>
            <a:headEnd type="none" w="med" len="med"/>
            <a:tailEnd type="triangle" w="med" len="med"/>
          </a:ln>
          <a:extLst/>
        </p:spPr>
        <p:style>
          <a:lnRef idx="1">
            <a:schemeClr val="accent3"/>
          </a:lnRef>
          <a:fillRef idx="2">
            <a:schemeClr val="accent3"/>
          </a:fillRef>
          <a:effectRef idx="1">
            <a:schemeClr val="accent3"/>
          </a:effectRef>
          <a:fontRef idx="minor">
            <a:schemeClr val="dk1"/>
          </a:fontRef>
        </p:style>
        <p:txBody>
          <a:bodyPr wrap="none" lIns="36000" tIns="46800" rIns="36000" bIns="36000" rtlCol="0" anchor="ctr"/>
          <a:lstStyle/>
          <a:p>
            <a:pPr algn="ctr" fontAlgn="base">
              <a:spcBef>
                <a:spcPct val="0"/>
              </a:spcBef>
              <a:spcAft>
                <a:spcPct val="0"/>
              </a:spcAft>
            </a:pPr>
            <a:r>
              <a:rPr lang="en-US" sz="1400" b="1" dirty="0">
                <a:solidFill>
                  <a:schemeClr val="tx2"/>
                </a:solidFill>
              </a:rPr>
              <a:t>Source</a:t>
            </a:r>
          </a:p>
          <a:p>
            <a:pPr algn="ctr" fontAlgn="base">
              <a:spcBef>
                <a:spcPct val="0"/>
              </a:spcBef>
              <a:spcAft>
                <a:spcPct val="0"/>
              </a:spcAft>
            </a:pPr>
            <a:r>
              <a:rPr lang="en-US" sz="1400" b="1" dirty="0">
                <a:solidFill>
                  <a:schemeClr val="tx2"/>
                </a:solidFill>
              </a:rPr>
              <a:t>Data</a:t>
            </a:r>
          </a:p>
        </p:txBody>
      </p:sp>
      <p:sp>
        <p:nvSpPr>
          <p:cNvPr id="9" name="Rectangle à coins arrondis 8"/>
          <p:cNvSpPr/>
          <p:nvPr/>
        </p:nvSpPr>
        <p:spPr bwMode="auto">
          <a:xfrm>
            <a:off x="3345481" y="3314610"/>
            <a:ext cx="1277907" cy="1456132"/>
          </a:xfrm>
          <a:prstGeom prst="roundRect">
            <a:avLst/>
          </a:prstGeom>
          <a:solidFill>
            <a:srgbClr val="FFCCFF"/>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t" anchorCtr="0">
            <a:noAutofit/>
          </a:bodyPr>
          <a:lstStyle/>
          <a:p>
            <a:pPr algn="ctr" fontAlgn="base">
              <a:spcBef>
                <a:spcPct val="0"/>
              </a:spcBef>
              <a:spcAft>
                <a:spcPct val="0"/>
              </a:spcAft>
            </a:pPr>
            <a:r>
              <a:rPr lang="en-US" sz="1400" b="1" dirty="0">
                <a:solidFill>
                  <a:srgbClr val="5378B3"/>
                </a:solidFill>
              </a:rPr>
              <a:t>Database</a:t>
            </a:r>
          </a:p>
          <a:p>
            <a:pPr algn="ctr" fontAlgn="base">
              <a:spcBef>
                <a:spcPct val="0"/>
              </a:spcBef>
              <a:spcAft>
                <a:spcPct val="0"/>
              </a:spcAft>
            </a:pPr>
            <a:r>
              <a:rPr lang="en-US" sz="1400" b="1" dirty="0">
                <a:solidFill>
                  <a:srgbClr val="5378B3"/>
                </a:solidFill>
              </a:rPr>
              <a:t>Creation</a:t>
            </a:r>
          </a:p>
          <a:p>
            <a:pPr algn="ctr" fontAlgn="base">
              <a:spcBef>
                <a:spcPct val="0"/>
              </a:spcBef>
              <a:spcAft>
                <a:spcPct val="0"/>
              </a:spcAft>
            </a:pPr>
            <a:endParaRPr lang="en-US" sz="1400" b="1" dirty="0">
              <a:solidFill>
                <a:srgbClr val="5378B3"/>
              </a:solidFill>
            </a:endParaRPr>
          </a:p>
          <a:p>
            <a:pPr algn="ctr" fontAlgn="base">
              <a:spcBef>
                <a:spcPct val="0"/>
              </a:spcBef>
              <a:spcAft>
                <a:spcPct val="0"/>
              </a:spcAft>
            </a:pPr>
            <a:endParaRPr lang="en-US" sz="1400" b="1" dirty="0">
              <a:solidFill>
                <a:srgbClr val="5378B3"/>
              </a:solidFill>
            </a:endParaRPr>
          </a:p>
        </p:txBody>
      </p:sp>
      <p:sp>
        <p:nvSpPr>
          <p:cNvPr id="10" name="Cylindre 9"/>
          <p:cNvSpPr/>
          <p:nvPr/>
        </p:nvSpPr>
        <p:spPr bwMode="auto">
          <a:xfrm>
            <a:off x="5493794" y="1683334"/>
            <a:ext cx="1383179" cy="4896544"/>
          </a:xfrm>
          <a:prstGeom prst="can">
            <a:avLst/>
          </a:prstGeom>
          <a:ln>
            <a:headEnd type="none" w="med" len="med"/>
            <a:tailEnd type="triangle" w="med" len="med"/>
          </a:ln>
          <a:extLst/>
        </p:spPr>
        <p:style>
          <a:lnRef idx="1">
            <a:schemeClr val="accent3"/>
          </a:lnRef>
          <a:fillRef idx="2">
            <a:schemeClr val="accent3"/>
          </a:fillRef>
          <a:effectRef idx="1">
            <a:schemeClr val="accent3"/>
          </a:effectRef>
          <a:fontRef idx="minor">
            <a:schemeClr val="dk1"/>
          </a:fontRef>
        </p:style>
        <p:txBody>
          <a:bodyPr wrap="none" lIns="36000" tIns="46800" rIns="36000" bIns="36000" rtlCol="0" anchor="t" anchorCtr="0"/>
          <a:lstStyle/>
          <a:p>
            <a:pPr algn="ctr" fontAlgn="base">
              <a:spcBef>
                <a:spcPct val="0"/>
              </a:spcBef>
              <a:spcAft>
                <a:spcPct val="0"/>
              </a:spcAft>
            </a:pPr>
            <a:r>
              <a:rPr lang="en-US" sz="1400" b="1" dirty="0">
                <a:solidFill>
                  <a:srgbClr val="5378B3"/>
                </a:solidFill>
              </a:rPr>
              <a:t>Target</a:t>
            </a:r>
          </a:p>
          <a:p>
            <a:pPr algn="ctr" fontAlgn="base">
              <a:spcBef>
                <a:spcPct val="0"/>
              </a:spcBef>
              <a:spcAft>
                <a:spcPct val="0"/>
              </a:spcAft>
            </a:pPr>
            <a:r>
              <a:rPr lang="en-US" sz="1400" b="1" dirty="0">
                <a:solidFill>
                  <a:srgbClr val="5378B3"/>
                </a:solidFill>
              </a:rPr>
              <a:t>Databases</a:t>
            </a:r>
          </a:p>
        </p:txBody>
      </p:sp>
      <p:sp>
        <p:nvSpPr>
          <p:cNvPr id="11" name="Rectangle à coins arrondis 10"/>
          <p:cNvSpPr/>
          <p:nvPr/>
        </p:nvSpPr>
        <p:spPr bwMode="auto">
          <a:xfrm>
            <a:off x="5665782" y="2601989"/>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fontAlgn="base">
              <a:spcBef>
                <a:spcPct val="0"/>
              </a:spcBef>
              <a:spcAft>
                <a:spcPct val="0"/>
              </a:spcAft>
            </a:pPr>
            <a:r>
              <a:rPr lang="en-US" sz="1100" b="1" dirty="0">
                <a:solidFill>
                  <a:srgbClr val="5378B3"/>
                </a:solidFill>
              </a:rPr>
              <a:t>Visual DB</a:t>
            </a:r>
          </a:p>
        </p:txBody>
      </p:sp>
      <p:sp>
        <p:nvSpPr>
          <p:cNvPr id="12" name="Rectangle à coins arrondis 11"/>
          <p:cNvSpPr/>
          <p:nvPr/>
        </p:nvSpPr>
        <p:spPr bwMode="auto">
          <a:xfrm>
            <a:off x="5665782" y="3114062"/>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fontAlgn="base">
              <a:spcBef>
                <a:spcPct val="0"/>
              </a:spcBef>
              <a:spcAft>
                <a:spcPct val="0"/>
              </a:spcAft>
            </a:pPr>
            <a:r>
              <a:rPr lang="en-US" sz="1100" b="1" dirty="0">
                <a:solidFill>
                  <a:srgbClr val="5378B3"/>
                </a:solidFill>
              </a:rPr>
              <a:t>Radar DB</a:t>
            </a:r>
          </a:p>
        </p:txBody>
      </p:sp>
      <p:sp>
        <p:nvSpPr>
          <p:cNvPr id="13" name="Rectangle à coins arrondis 12"/>
          <p:cNvSpPr/>
          <p:nvPr/>
        </p:nvSpPr>
        <p:spPr bwMode="auto">
          <a:xfrm>
            <a:off x="5665782" y="3671516"/>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fontAlgn="base">
              <a:spcBef>
                <a:spcPct val="0"/>
              </a:spcBef>
              <a:spcAft>
                <a:spcPct val="0"/>
              </a:spcAft>
            </a:pPr>
            <a:r>
              <a:rPr lang="en-US" sz="1100" b="1" dirty="0">
                <a:solidFill>
                  <a:srgbClr val="5378B3"/>
                </a:solidFill>
              </a:rPr>
              <a:t>IR DB</a:t>
            </a:r>
          </a:p>
        </p:txBody>
      </p:sp>
      <p:sp>
        <p:nvSpPr>
          <p:cNvPr id="14" name="Rectangle à coins arrondis 13"/>
          <p:cNvSpPr/>
          <p:nvPr/>
        </p:nvSpPr>
        <p:spPr bwMode="auto">
          <a:xfrm>
            <a:off x="5665782" y="4247580"/>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fontAlgn="base">
              <a:spcBef>
                <a:spcPct val="0"/>
              </a:spcBef>
              <a:spcAft>
                <a:spcPct val="0"/>
              </a:spcAft>
            </a:pPr>
            <a:r>
              <a:rPr lang="en-US" sz="1100" b="1" dirty="0">
                <a:solidFill>
                  <a:srgbClr val="5378B3"/>
                </a:solidFill>
              </a:rPr>
              <a:t>Other Sensors</a:t>
            </a:r>
          </a:p>
        </p:txBody>
      </p:sp>
      <p:sp>
        <p:nvSpPr>
          <p:cNvPr id="15" name="Rectangle à coins arrondis 14"/>
          <p:cNvSpPr/>
          <p:nvPr/>
        </p:nvSpPr>
        <p:spPr bwMode="auto">
          <a:xfrm>
            <a:off x="5665782" y="5399708"/>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fontAlgn="base">
              <a:spcBef>
                <a:spcPct val="0"/>
              </a:spcBef>
              <a:spcAft>
                <a:spcPct val="0"/>
              </a:spcAft>
            </a:pPr>
            <a:r>
              <a:rPr lang="en-US" sz="1100" b="1" dirty="0">
                <a:solidFill>
                  <a:srgbClr val="5378B3"/>
                </a:solidFill>
              </a:rPr>
              <a:t>Maps</a:t>
            </a:r>
          </a:p>
        </p:txBody>
      </p:sp>
      <p:sp>
        <p:nvSpPr>
          <p:cNvPr id="16" name="Rectangle à coins arrondis 15"/>
          <p:cNvSpPr/>
          <p:nvPr/>
        </p:nvSpPr>
        <p:spPr bwMode="auto">
          <a:xfrm>
            <a:off x="5665782" y="4834237"/>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fontAlgn="base">
              <a:spcBef>
                <a:spcPct val="0"/>
              </a:spcBef>
              <a:spcAft>
                <a:spcPct val="0"/>
              </a:spcAft>
            </a:pPr>
            <a:r>
              <a:rPr lang="en-US" sz="1100" b="1" dirty="0">
                <a:solidFill>
                  <a:srgbClr val="5378B3"/>
                </a:solidFill>
              </a:rPr>
              <a:t>CGF DB</a:t>
            </a:r>
          </a:p>
        </p:txBody>
      </p:sp>
      <p:sp>
        <p:nvSpPr>
          <p:cNvPr id="17" name="Rectangle à coins arrondis 16"/>
          <p:cNvSpPr/>
          <p:nvPr/>
        </p:nvSpPr>
        <p:spPr bwMode="auto">
          <a:xfrm>
            <a:off x="5665782" y="5986365"/>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fontAlgn="base">
              <a:spcBef>
                <a:spcPct val="0"/>
              </a:spcBef>
              <a:spcAft>
                <a:spcPct val="0"/>
              </a:spcAft>
            </a:pPr>
            <a:r>
              <a:rPr lang="en-US" sz="1100" b="1" dirty="0">
                <a:solidFill>
                  <a:srgbClr val="5378B3"/>
                </a:solidFill>
              </a:rPr>
              <a:t>Others</a:t>
            </a:r>
          </a:p>
        </p:txBody>
      </p:sp>
      <p:sp>
        <p:nvSpPr>
          <p:cNvPr id="18" name="Flèche droite rayée 17"/>
          <p:cNvSpPr/>
          <p:nvPr/>
        </p:nvSpPr>
        <p:spPr bwMode="auto">
          <a:xfrm>
            <a:off x="2601717" y="3818836"/>
            <a:ext cx="685800" cy="483317"/>
          </a:xfrm>
          <a:prstGeom prst="striped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1200" dirty="0">
              <a:solidFill>
                <a:srgbClr val="5378B3"/>
              </a:solidFill>
            </a:endParaRPr>
          </a:p>
        </p:txBody>
      </p:sp>
      <p:sp>
        <p:nvSpPr>
          <p:cNvPr id="19" name="Flèche droite rayée 18"/>
          <p:cNvSpPr/>
          <p:nvPr/>
        </p:nvSpPr>
        <p:spPr bwMode="auto">
          <a:xfrm>
            <a:off x="4734216" y="3821380"/>
            <a:ext cx="685800" cy="483317"/>
          </a:xfrm>
          <a:prstGeom prst="striped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1200" dirty="0">
              <a:solidFill>
                <a:srgbClr val="5378B3"/>
              </a:solidFill>
            </a:endParaRPr>
          </a:p>
        </p:txBody>
      </p:sp>
      <p:sp>
        <p:nvSpPr>
          <p:cNvPr id="22" name="Rectangle 21"/>
          <p:cNvSpPr/>
          <p:nvPr/>
        </p:nvSpPr>
        <p:spPr>
          <a:xfrm>
            <a:off x="852180" y="5107320"/>
            <a:ext cx="1594604" cy="584775"/>
          </a:xfrm>
          <a:prstGeom prst="rect">
            <a:avLst/>
          </a:prstGeom>
          <a:noFill/>
        </p:spPr>
        <p:txBody>
          <a:bodyPr wrap="none" lIns="91440" tIns="45720" rIns="91440" bIns="45720">
            <a:spAutoFit/>
          </a:bodyPr>
          <a:lstStyle/>
          <a:p>
            <a:pPr marL="285750" indent="-285750" fontAlgn="base">
              <a:spcBef>
                <a:spcPct val="0"/>
              </a:spcBef>
              <a:spcAft>
                <a:spcPct val="0"/>
              </a:spcAft>
              <a:buFont typeface="Arial" panose="020B0604020202020204" pitchFamily="34" charset="0"/>
              <a:buChar char="•"/>
            </a:pPr>
            <a:r>
              <a:rPr lang="en-US" sz="16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Find the data</a:t>
            </a:r>
          </a:p>
          <a:p>
            <a:pPr marL="285750" indent="-285750" fontAlgn="base">
              <a:spcBef>
                <a:spcPct val="0"/>
              </a:spcBef>
              <a:spcAft>
                <a:spcPct val="0"/>
              </a:spcAft>
              <a:buFont typeface="Arial" panose="020B0604020202020204" pitchFamily="34" charset="0"/>
              <a:buChar char="•"/>
            </a:pPr>
            <a:r>
              <a:rPr lang="en-US" sz="16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Solve IPR</a:t>
            </a:r>
          </a:p>
        </p:txBody>
      </p:sp>
      <p:sp>
        <p:nvSpPr>
          <p:cNvPr id="23" name="Rectangle 22"/>
          <p:cNvSpPr/>
          <p:nvPr/>
        </p:nvSpPr>
        <p:spPr>
          <a:xfrm>
            <a:off x="3105513" y="5099700"/>
            <a:ext cx="2136098" cy="1569660"/>
          </a:xfrm>
          <a:prstGeom prst="rect">
            <a:avLst/>
          </a:prstGeom>
          <a:noFill/>
        </p:spPr>
        <p:txBody>
          <a:bodyPr wrap="none" lIns="91440" tIns="45720" rIns="91440" bIns="45720">
            <a:spAutoFit/>
          </a:bodyPr>
          <a:lstStyle/>
          <a:p>
            <a:pPr marL="285750" indent="-285750" fontAlgn="base">
              <a:spcBef>
                <a:spcPct val="0"/>
              </a:spcBef>
              <a:spcAft>
                <a:spcPct val="0"/>
              </a:spcAft>
              <a:buFont typeface="Arial" panose="020B0604020202020204" pitchFamily="34" charset="0"/>
              <a:buChar char="•"/>
            </a:pPr>
            <a:r>
              <a:rPr lang="en-US" sz="16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Clean the data</a:t>
            </a:r>
          </a:p>
          <a:p>
            <a:pPr marL="285750" indent="-285750" fontAlgn="base">
              <a:spcBef>
                <a:spcPct val="0"/>
              </a:spcBef>
              <a:spcAft>
                <a:spcPct val="0"/>
              </a:spcAft>
              <a:buFont typeface="Arial" panose="020B0604020202020204" pitchFamily="34" charset="0"/>
              <a:buChar char="•"/>
            </a:pPr>
            <a:r>
              <a:rPr lang="en-US" sz="16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Correlate the data</a:t>
            </a:r>
          </a:p>
          <a:p>
            <a:pPr marL="285750" indent="-285750" fontAlgn="base">
              <a:spcBef>
                <a:spcPct val="0"/>
              </a:spcBef>
              <a:spcAft>
                <a:spcPct val="0"/>
              </a:spcAft>
              <a:buFont typeface="Arial" panose="020B0604020202020204" pitchFamily="34" charset="0"/>
              <a:buChar char="•"/>
            </a:pPr>
            <a:r>
              <a:rPr lang="en-US" sz="16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Create missing data</a:t>
            </a:r>
          </a:p>
          <a:p>
            <a:pPr marL="285750" indent="-285750" fontAlgn="base">
              <a:spcBef>
                <a:spcPct val="0"/>
              </a:spcBef>
              <a:spcAft>
                <a:spcPct val="0"/>
              </a:spcAft>
              <a:buFont typeface="Arial" panose="020B0604020202020204" pitchFamily="34" charset="0"/>
              <a:buChar char="•"/>
            </a:pPr>
            <a:r>
              <a:rPr lang="en-US" sz="16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Format  the data</a:t>
            </a:r>
          </a:p>
          <a:p>
            <a:pPr marL="285750" indent="-285750" fontAlgn="base">
              <a:spcBef>
                <a:spcPct val="0"/>
              </a:spcBef>
              <a:spcAft>
                <a:spcPct val="0"/>
              </a:spcAft>
              <a:buFont typeface="Arial" panose="020B0604020202020204" pitchFamily="34" charset="0"/>
              <a:buChar char="•"/>
            </a:pPr>
            <a:r>
              <a:rPr lang="en-US" sz="16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Intensify the data</a:t>
            </a:r>
          </a:p>
          <a:p>
            <a:pPr marL="285750" indent="-285750" fontAlgn="base">
              <a:spcBef>
                <a:spcPct val="0"/>
              </a:spcBef>
              <a:spcAft>
                <a:spcPct val="0"/>
              </a:spcAft>
              <a:buFont typeface="Arial" panose="020B0604020202020204" pitchFamily="34" charset="0"/>
              <a:buChar char="•"/>
            </a:pPr>
            <a:r>
              <a:rPr lang="en-US" sz="16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Specialize the data</a:t>
            </a:r>
          </a:p>
        </p:txBody>
      </p:sp>
      <p:sp>
        <p:nvSpPr>
          <p:cNvPr id="24" name="Rectangle 23"/>
          <p:cNvSpPr/>
          <p:nvPr/>
        </p:nvSpPr>
        <p:spPr>
          <a:xfrm>
            <a:off x="7519369" y="5103027"/>
            <a:ext cx="990079" cy="338554"/>
          </a:xfrm>
          <a:prstGeom prst="rect">
            <a:avLst/>
          </a:prstGeom>
          <a:noFill/>
        </p:spPr>
        <p:txBody>
          <a:bodyPr wrap="none" lIns="91440" tIns="45720" rIns="91440" bIns="45720">
            <a:spAutoFit/>
          </a:bodyPr>
          <a:lstStyle/>
          <a:p>
            <a:pPr fontAlgn="base">
              <a:spcBef>
                <a:spcPct val="0"/>
              </a:spcBef>
              <a:spcAft>
                <a:spcPct val="0"/>
              </a:spcAft>
            </a:pPr>
            <a:r>
              <a:rPr lang="en-US" sz="16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Operate !</a:t>
            </a:r>
          </a:p>
        </p:txBody>
      </p:sp>
      <p:pic>
        <p:nvPicPr>
          <p:cNvPr id="247810" name="Picture 2" descr="C:\Users\jlgougeat\Pictures\Bibliothèque multimédia Microsoft\j0438068.png"/>
          <p:cNvPicPr>
            <a:picLocks noChangeAspect="1" noChangeArrowheads="1"/>
          </p:cNvPicPr>
          <p:nvPr/>
        </p:nvPicPr>
        <p:blipFill>
          <a:blip r:embed="rId4"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1584996" y="1614754"/>
            <a:ext cx="810500" cy="8105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27" name="Flèche droite rayée 26"/>
          <p:cNvSpPr/>
          <p:nvPr/>
        </p:nvSpPr>
        <p:spPr bwMode="auto">
          <a:xfrm rot="5400000">
            <a:off x="1654663" y="2598266"/>
            <a:ext cx="671166" cy="325142"/>
          </a:xfrm>
          <a:prstGeom prst="stripedRightArrow">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1200" dirty="0">
              <a:solidFill>
                <a:srgbClr val="5378B3"/>
              </a:solidFill>
            </a:endParaRPr>
          </a:p>
        </p:txBody>
      </p:sp>
      <p:pic>
        <p:nvPicPr>
          <p:cNvPr id="28" name="Picture 7"/>
          <p:cNvPicPr>
            <a:picLocks noChangeAspect="1" noChangeArrowheads="1"/>
          </p:cNvPicPr>
          <p:nvPr/>
        </p:nvPicPr>
        <p:blipFill>
          <a:blip r:embed="rId5"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3649472" y="3947292"/>
            <a:ext cx="669925" cy="581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29" name="Accolade ouvrante 28"/>
          <p:cNvSpPr/>
          <p:nvPr/>
        </p:nvSpPr>
        <p:spPr bwMode="auto">
          <a:xfrm flipH="1">
            <a:off x="6922693" y="1860700"/>
            <a:ext cx="339870" cy="4511040"/>
          </a:xfrm>
          <a:prstGeom prst="leftBrace">
            <a:avLst>
              <a:gd name="adj1" fmla="val 8333"/>
              <a:gd name="adj2" fmla="val 44378"/>
            </a:avLst>
          </a:prstGeom>
          <a:ln>
            <a:headEnd type="none" w="med" len="med"/>
            <a:tailEnd type="none" w="med" len="med"/>
          </a:ln>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1600" dirty="0">
              <a:solidFill>
                <a:srgbClr val="5378B3"/>
              </a:solidFill>
            </a:endParaRPr>
          </a:p>
        </p:txBody>
      </p:sp>
      <p:sp>
        <p:nvSpPr>
          <p:cNvPr id="35" name="Rectangle 34"/>
          <p:cNvSpPr/>
          <p:nvPr/>
        </p:nvSpPr>
        <p:spPr>
          <a:xfrm>
            <a:off x="3865457" y="1720914"/>
            <a:ext cx="1046193" cy="58477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pPr>
            <a:r>
              <a:rPr lang="en-US" sz="3200" b="1" spc="50" dirty="0">
                <a:ln w="11430"/>
                <a:gradFill>
                  <a:gsLst>
                    <a:gs pos="25000">
                      <a:srgbClr val="C7CDFD">
                        <a:satMod val="155000"/>
                      </a:srgbClr>
                    </a:gs>
                    <a:gs pos="100000">
                      <a:srgbClr val="C7CDFD">
                        <a:shade val="45000"/>
                        <a:satMod val="165000"/>
                      </a:srgbClr>
                    </a:gs>
                  </a:gsLst>
                  <a:lin ang="5400000"/>
                </a:gradFill>
                <a:effectLst>
                  <a:outerShdw blurRad="76200" dist="50800" dir="5400000" algn="tl" rotWithShape="0">
                    <a:srgbClr val="000000">
                      <a:alpha val="65000"/>
                    </a:srgbClr>
                  </a:outerShdw>
                </a:effectLst>
              </a:rPr>
              <a:t>€ / $</a:t>
            </a:r>
          </a:p>
        </p:txBody>
      </p:sp>
      <p:pic>
        <p:nvPicPr>
          <p:cNvPr id="247811" name="Picture 3" descr="C:\Users\jlgougeat\Pictures\Bibliothèque multimédia Microsoft\j0433858.png"/>
          <p:cNvPicPr>
            <a:picLocks noChangeAspect="1" noChangeArrowheads="1"/>
          </p:cNvPicPr>
          <p:nvPr/>
        </p:nvPicPr>
        <p:blipFill>
          <a:blip r:embed="rId6"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3230571" y="1653921"/>
            <a:ext cx="718761" cy="71876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30" name="Rectangle 29"/>
          <p:cNvSpPr/>
          <p:nvPr/>
        </p:nvSpPr>
        <p:spPr>
          <a:xfrm>
            <a:off x="267047" y="2276397"/>
            <a:ext cx="970137" cy="415498"/>
          </a:xfrm>
          <a:prstGeom prst="rect">
            <a:avLst/>
          </a:prstGeom>
          <a:noFill/>
        </p:spPr>
        <p:txBody>
          <a:bodyPr wrap="none" lIns="91440" tIns="45720" rIns="91440" bIns="45720">
            <a:spAutoFit/>
          </a:bodyPr>
          <a:lstStyle/>
          <a:p>
            <a:pPr algn="ctr" fontAlgn="base">
              <a:spcBef>
                <a:spcPct val="0"/>
              </a:spcBef>
              <a:spcAft>
                <a:spcPct val="0"/>
              </a:spcAft>
            </a:pPr>
            <a:r>
              <a:rPr lang="en-US" sz="105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Database</a:t>
            </a:r>
            <a:br>
              <a:rPr lang="en-US" sz="105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br>
            <a:r>
              <a:rPr lang="en-US" sz="105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Requirements</a:t>
            </a:r>
          </a:p>
        </p:txBody>
      </p:sp>
      <p:sp>
        <p:nvSpPr>
          <p:cNvPr id="31" name="Flèche droite rayée 30"/>
          <p:cNvSpPr/>
          <p:nvPr/>
        </p:nvSpPr>
        <p:spPr bwMode="auto">
          <a:xfrm rot="5400000">
            <a:off x="3671687" y="2598266"/>
            <a:ext cx="671166" cy="325142"/>
          </a:xfrm>
          <a:prstGeom prst="stripedRightArrow">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1200" dirty="0">
              <a:solidFill>
                <a:srgbClr val="5378B3"/>
              </a:solidFill>
            </a:endParaRPr>
          </a:p>
        </p:txBody>
      </p:sp>
      <p:sp>
        <p:nvSpPr>
          <p:cNvPr id="3" name="Flèche à angle droit 2"/>
          <p:cNvSpPr/>
          <p:nvPr/>
        </p:nvSpPr>
        <p:spPr bwMode="auto">
          <a:xfrm rot="5400000">
            <a:off x="202081" y="3135807"/>
            <a:ext cx="1553254" cy="668553"/>
          </a:xfrm>
          <a:prstGeom prst="bentUpArrow">
            <a:avLst>
              <a:gd name="adj1" fmla="val 25941"/>
              <a:gd name="adj2" fmla="val 50000"/>
              <a:gd name="adj3" fmla="val 45038"/>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1200" dirty="0">
              <a:solidFill>
                <a:srgbClr val="5378B3"/>
              </a:solidFill>
            </a:endParaRPr>
          </a:p>
        </p:txBody>
      </p:sp>
      <p:pic>
        <p:nvPicPr>
          <p:cNvPr id="250882" name="Picture 2" descr="C:\Users\jlgougeat\Pictures\Symboles\Haut Parleur.JPG"/>
          <p:cNvPicPr>
            <a:picLocks noChangeAspect="1" noChangeArrowheads="1"/>
          </p:cNvPicPr>
          <p:nvPr/>
        </p:nvPicPr>
        <p:blipFill>
          <a:blip r:embed="rId7"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497948" y="1553872"/>
            <a:ext cx="550011" cy="80001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34" name="WordArt 8"/>
          <p:cNvSpPr>
            <a:spLocks noChangeArrowheads="1" noChangeShapeType="1" noTextEdit="1"/>
          </p:cNvSpPr>
          <p:nvPr/>
        </p:nvSpPr>
        <p:spPr bwMode="auto">
          <a:xfrm>
            <a:off x="772953" y="5777923"/>
            <a:ext cx="1766936" cy="349419"/>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prstTxWarp prst="textCascadeUp">
              <a:avLst>
                <a:gd name="adj" fmla="val 93370"/>
              </a:avLst>
            </a:prstTxWarp>
            <a:scene3d>
              <a:camera prst="legacyPerspectiveFront">
                <a:rot lat="20519999" lon="1080000" rev="0"/>
              </a:camera>
              <a:lightRig rig="legacyHarsh2" dir="b"/>
            </a:scene3d>
            <a:sp3d extrusionH="430200" prstMaterial="legacyMatte">
              <a:extrusionClr>
                <a:srgbClr val="FF6600"/>
              </a:extrusionClr>
            </a:sp3d>
          </a:bodyPr>
          <a:lstStyle/>
          <a:p>
            <a:pPr algn="ctr" fontAlgn="base">
              <a:spcBef>
                <a:spcPct val="0"/>
              </a:spcBef>
              <a:spcAft>
                <a:spcPct val="0"/>
              </a:spcAft>
            </a:pPr>
            <a:r>
              <a:rPr lang="en-US" sz="800" b="1" spc="50" dirty="0">
                <a:ln w="11430"/>
                <a:solidFill>
                  <a:srgbClr val="FF9900"/>
                </a:solidFill>
                <a:effectLst>
                  <a:outerShdw blurRad="76200" dist="50800" dir="5400000" algn="tl" rotWithShape="0">
                    <a:srgbClr val="000000">
                      <a:alpha val="65000"/>
                    </a:srgbClr>
                  </a:outerShdw>
                </a:effectLst>
              </a:rPr>
              <a:t>Not Easy</a:t>
            </a:r>
            <a:endParaRPr lang="en-US" sz="800" kern="10" dirty="0">
              <a:ln w="9525">
                <a:round/>
                <a:headEnd/>
                <a:tailEnd/>
              </a:ln>
              <a:gradFill rotWithShape="0">
                <a:gsLst>
                  <a:gs pos="0">
                    <a:srgbClr val="FFE701"/>
                  </a:gs>
                  <a:gs pos="100000">
                    <a:srgbClr val="FE3E02"/>
                  </a:gs>
                </a:gsLst>
                <a:lin ang="5400000" scaled="1"/>
              </a:gradFill>
              <a:effectLst>
                <a:outerShdw blurRad="60007" dist="200025" dir="15000000" sy="30000" kx="-1800000" algn="bl" rotWithShape="0">
                  <a:prstClr val="black">
                    <a:alpha val="32000"/>
                  </a:prstClr>
                </a:outerShdw>
              </a:effectLst>
              <a:latin typeface="Impact"/>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9487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0882"/>
                                        </p:tgtEl>
                                        <p:attrNameLst>
                                          <p:attrName>style.visibility</p:attrName>
                                        </p:attrNameLst>
                                      </p:cBhvr>
                                      <p:to>
                                        <p:strVal val="visible"/>
                                      </p:to>
                                    </p:set>
                                    <p:animEffect transition="in" filter="wipe(left)">
                                      <p:cBhvr>
                                        <p:cTn id="7" dur="500"/>
                                        <p:tgtEl>
                                          <p:spTgt spid="25088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par>
                                <p:cTn id="56" presetID="22" presetClass="entr" presetSubtype="8" fill="hold"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247810"/>
                                        </p:tgtEl>
                                        <p:attrNameLst>
                                          <p:attrName>style.visibility</p:attrName>
                                        </p:attrNameLst>
                                      </p:cBhvr>
                                      <p:to>
                                        <p:strVal val="visible"/>
                                      </p:to>
                                    </p:set>
                                    <p:animEffect transition="in" filter="wipe(up)">
                                      <p:cBhvr>
                                        <p:cTn id="63" dur="500"/>
                                        <p:tgtEl>
                                          <p:spTgt spid="247810"/>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up)">
                                      <p:cBhvr>
                                        <p:cTn id="66" dur="500"/>
                                        <p:tgtEl>
                                          <p:spTgt spid="2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par>
                          <p:cTn id="70" fill="hold">
                            <p:stCondLst>
                              <p:cond delay="500"/>
                            </p:stCondLst>
                            <p:childTnLst>
                              <p:par>
                                <p:cTn id="71" presetID="16" presetClass="entr" presetSubtype="21"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barn(inVertical)">
                                      <p:cBhvr>
                                        <p:cTn id="73" dur="500"/>
                                        <p:tgtEl>
                                          <p:spTgt spid="3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247811"/>
                                        </p:tgtEl>
                                        <p:attrNameLst>
                                          <p:attrName>style.visibility</p:attrName>
                                        </p:attrNameLst>
                                      </p:cBhvr>
                                      <p:to>
                                        <p:strVal val="visible"/>
                                      </p:to>
                                    </p:set>
                                    <p:animEffect transition="in" filter="wipe(up)">
                                      <p:cBhvr>
                                        <p:cTn id="78" dur="500"/>
                                        <p:tgtEl>
                                          <p:spTgt spid="247811"/>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up)">
                                      <p:cBhvr>
                                        <p:cTn id="81" dur="500"/>
                                        <p:tgtEl>
                                          <p:spTgt spid="35"/>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wipe(up)">
                                      <p:cBhvr>
                                        <p:cTn id="84" dur="500"/>
                                        <p:tgtEl>
                                          <p:spTgt spid="31"/>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up)">
                                      <p:cBhvr>
                                        <p:cTn id="87" dur="500"/>
                                        <p:tgtEl>
                                          <p:spTgt spid="2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wipe(left)">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2" grpId="0"/>
      <p:bldP spid="23" grpId="0"/>
      <p:bldP spid="24" grpId="0"/>
      <p:bldP spid="27" grpId="0" animBg="1"/>
      <p:bldP spid="29" grpId="0" animBg="1"/>
      <p:bldP spid="35" grpId="0"/>
      <p:bldP spid="30" grpId="0"/>
      <p:bldP spid="31" grpId="0" animBg="1"/>
      <p:bldP spid="3" grpId="0" animBg="1"/>
      <p:bldP spid="34"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en-US" noProof="0" dirty="0" smtClean="0"/>
              <a:t>Additional issues </a:t>
            </a:r>
            <a:r>
              <a:rPr lang="en-US" noProof="0" dirty="0"/>
              <a:t>for Distributed Simulation </a:t>
            </a:r>
            <a:r>
              <a:rPr lang="en-US" sz="1400" noProof="0" dirty="0"/>
              <a:t/>
            </a:r>
            <a:br>
              <a:rPr lang="en-US" sz="1400" noProof="0" dirty="0"/>
            </a:br>
            <a:r>
              <a:rPr lang="en-US" noProof="0" dirty="0"/>
              <a:t>Reuse – Correlation – Interoperability ….</a:t>
            </a:r>
          </a:p>
        </p:txBody>
      </p:sp>
      <p:sp>
        <p:nvSpPr>
          <p:cNvPr id="4" name="Espace réservé du numéro de diapositive 3"/>
          <p:cNvSpPr>
            <a:spLocks noGrp="1"/>
          </p:cNvSpPr>
          <p:nvPr>
            <p:ph type="sldNum" sz="quarter" idx="12"/>
          </p:nvPr>
        </p:nvSpPr>
        <p:spPr/>
        <p:txBody>
          <a:bodyPr/>
          <a:lstStyle/>
          <a:p>
            <a:pPr>
              <a:defRPr/>
            </a:pPr>
            <a:fld id="{9BF02599-D7B5-4902-9649-17D8AB17353F}" type="slidenum">
              <a:rPr lang="en-CA" smtClean="0">
                <a:solidFill>
                  <a:srgbClr val="FFFFFF"/>
                </a:solidFill>
              </a:rPr>
              <a:pPr>
                <a:defRPr/>
              </a:pPr>
              <a:t>14</a:t>
            </a:fld>
            <a:endParaRPr lang="en-CA" dirty="0">
              <a:solidFill>
                <a:srgbClr val="FFFFFF"/>
              </a:solidFill>
            </a:endParaRPr>
          </a:p>
        </p:txBody>
      </p:sp>
      <p:pic>
        <p:nvPicPr>
          <p:cNvPr id="248836" name="Picture 4"/>
          <p:cNvPicPr>
            <a:picLocks noChangeAspect="1" noChangeArrowheads="1"/>
          </p:cNvPicPr>
          <p:nvPr/>
        </p:nvPicPr>
        <p:blipFill>
          <a:blip r:embed="rId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2218905" y="1586537"/>
            <a:ext cx="2642041" cy="1550265"/>
          </a:xfrm>
          <a:prstGeom prst="rect">
            <a:avLst/>
          </a:prstGeom>
          <a:noFill/>
          <a:ln w="9525">
            <a:solidFill>
              <a:schemeClr val="tx1"/>
            </a:solidFill>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75" name="Picture 4"/>
          <p:cNvPicPr>
            <a:picLocks noChangeAspect="1" noChangeArrowheads="1"/>
          </p:cNvPicPr>
          <p:nvPr/>
        </p:nvPicPr>
        <p:blipFill>
          <a:blip r:embed="rId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2218905" y="3246887"/>
            <a:ext cx="2642041" cy="1550265"/>
          </a:xfrm>
          <a:prstGeom prst="rect">
            <a:avLst/>
          </a:prstGeom>
          <a:noFill/>
          <a:ln w="9525">
            <a:solidFill>
              <a:schemeClr val="tx1"/>
            </a:solidFill>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76" name="Picture 4"/>
          <p:cNvPicPr>
            <a:picLocks noChangeAspect="1" noChangeArrowheads="1"/>
          </p:cNvPicPr>
          <p:nvPr/>
        </p:nvPicPr>
        <p:blipFill>
          <a:blip r:embed="rId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2218905" y="4951077"/>
            <a:ext cx="2642041" cy="1550265"/>
          </a:xfrm>
          <a:prstGeom prst="rect">
            <a:avLst/>
          </a:prstGeom>
          <a:noFill/>
          <a:ln w="9525">
            <a:solidFill>
              <a:schemeClr val="tx1"/>
            </a:solidFill>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nvGrpSpPr>
          <p:cNvPr id="27" name="Groupe 26"/>
          <p:cNvGrpSpPr/>
          <p:nvPr/>
        </p:nvGrpSpPr>
        <p:grpSpPr>
          <a:xfrm>
            <a:off x="5011522" y="1656081"/>
            <a:ext cx="1335484" cy="984329"/>
            <a:chOff x="2926465" y="1428807"/>
            <a:chExt cx="1335484" cy="984329"/>
          </a:xfrm>
        </p:grpSpPr>
        <p:pic>
          <p:nvPicPr>
            <p:cNvPr id="47" name="Picture 13"/>
            <p:cNvPicPr>
              <a:picLocks noChangeAspect="1" noChangeArrowheads="1"/>
            </p:cNvPicPr>
            <p:nvPr/>
          </p:nvPicPr>
          <p:blipFill rotWithShape="1">
            <a:blip r:embed="rId4"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p:blipFill>
          <p:spPr bwMode="auto">
            <a:xfrm>
              <a:off x="3318652" y="1678362"/>
              <a:ext cx="523804" cy="7347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rgbClr val="000000"/>
                  </a:solidFill>
                  <a:miter lim="800000"/>
                  <a:headEnd/>
                  <a:tailEnd/>
                </a14:hiddenLine>
              </a:ext>
            </a:extLst>
          </p:spPr>
        </p:pic>
        <p:sp>
          <p:nvSpPr>
            <p:cNvPr id="83" name="Text Box 78"/>
            <p:cNvSpPr txBox="1">
              <a:spLocks noChangeArrowheads="1"/>
            </p:cNvSpPr>
            <p:nvPr/>
          </p:nvSpPr>
          <p:spPr bwMode="auto">
            <a:xfrm>
              <a:off x="2926465" y="1428807"/>
              <a:ext cx="1335484" cy="25391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en-US" sz="1050" b="1" dirty="0" err="1">
                  <a:solidFill>
                    <a:srgbClr val="000000"/>
                  </a:solidFill>
                </a:rPr>
                <a:t>Sim</a:t>
              </a:r>
              <a:r>
                <a:rPr lang="en-US" sz="1050" b="1" dirty="0">
                  <a:solidFill>
                    <a:srgbClr val="000000"/>
                  </a:solidFill>
                </a:rPr>
                <a:t> A - Provider 1</a:t>
              </a:r>
            </a:p>
          </p:txBody>
        </p:sp>
      </p:grpSp>
      <p:grpSp>
        <p:nvGrpSpPr>
          <p:cNvPr id="89" name="Groupe 88"/>
          <p:cNvGrpSpPr/>
          <p:nvPr/>
        </p:nvGrpSpPr>
        <p:grpSpPr>
          <a:xfrm>
            <a:off x="4995097" y="5100409"/>
            <a:ext cx="1476897" cy="900174"/>
            <a:chOff x="2803360" y="1428807"/>
            <a:chExt cx="1476897" cy="900174"/>
          </a:xfrm>
        </p:grpSpPr>
        <p:pic>
          <p:nvPicPr>
            <p:cNvPr id="90" name="Picture 13"/>
            <p:cNvPicPr>
              <a:picLocks noChangeAspect="1" noChangeArrowheads="1"/>
            </p:cNvPicPr>
            <p:nvPr/>
          </p:nvPicPr>
          <p:blipFill>
            <a:blip r:embed="rId5"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tretch>
              <a:fillRect/>
            </a:stretch>
          </p:blipFill>
          <p:spPr bwMode="auto">
            <a:xfrm>
              <a:off x="3098048" y="1678581"/>
              <a:ext cx="854710" cy="650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rgbClr val="000000"/>
                  </a:solidFill>
                  <a:miter lim="800000"/>
                  <a:headEnd/>
                  <a:tailEnd/>
                </a14:hiddenLine>
              </a:ext>
            </a:extLst>
          </p:spPr>
        </p:pic>
        <p:sp>
          <p:nvSpPr>
            <p:cNvPr id="91" name="Text Box 78"/>
            <p:cNvSpPr txBox="1">
              <a:spLocks noChangeArrowheads="1"/>
            </p:cNvSpPr>
            <p:nvPr/>
          </p:nvSpPr>
          <p:spPr bwMode="auto">
            <a:xfrm>
              <a:off x="2803360" y="1428807"/>
              <a:ext cx="1476897" cy="25391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en-US" sz="1050" b="1" dirty="0" err="1">
                  <a:solidFill>
                    <a:srgbClr val="000000"/>
                  </a:solidFill>
                </a:rPr>
                <a:t>Sim</a:t>
              </a:r>
              <a:r>
                <a:rPr lang="en-US" sz="1050" b="1" dirty="0">
                  <a:solidFill>
                    <a:srgbClr val="000000"/>
                  </a:solidFill>
                </a:rPr>
                <a:t> C – Provider 3</a:t>
              </a:r>
            </a:p>
          </p:txBody>
        </p:sp>
      </p:grpSp>
      <p:sp>
        <p:nvSpPr>
          <p:cNvPr id="46" name="Ellipse 45"/>
          <p:cNvSpPr/>
          <p:nvPr/>
        </p:nvSpPr>
        <p:spPr bwMode="auto">
          <a:xfrm>
            <a:off x="2982153" y="1543356"/>
            <a:ext cx="944880" cy="4765964"/>
          </a:xfrm>
          <a:prstGeom prst="ellipse">
            <a:avLst/>
          </a:prstGeom>
          <a:no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1200" dirty="0">
              <a:solidFill>
                <a:srgbClr val="5378B3"/>
              </a:solidFill>
            </a:endParaRPr>
          </a:p>
        </p:txBody>
      </p:sp>
      <p:sp>
        <p:nvSpPr>
          <p:cNvPr id="96" name="Text Box 78"/>
          <p:cNvSpPr txBox="1">
            <a:spLocks noChangeArrowheads="1"/>
          </p:cNvSpPr>
          <p:nvPr/>
        </p:nvSpPr>
        <p:spPr bwMode="auto">
          <a:xfrm>
            <a:off x="238449" y="1710262"/>
            <a:ext cx="1677494" cy="900246"/>
          </a:xfrm>
          <a:prstGeom prst="borderCallout1">
            <a:avLst>
              <a:gd name="adj1" fmla="val 21924"/>
              <a:gd name="adj2" fmla="val 100504"/>
              <a:gd name="adj3" fmla="val 153220"/>
              <a:gd name="adj4" fmla="val 172299"/>
            </a:avLst>
          </a:prstGeom>
          <a:noFill/>
          <a:ln w="9525" algn="ctr">
            <a:solidFill>
              <a:schemeClr val="tx1"/>
            </a:solidFill>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sz="1050" b="1" dirty="0">
                <a:solidFill>
                  <a:srgbClr val="FF0000"/>
                </a:solidFill>
              </a:rPr>
              <a:t>Duplication of efforts</a:t>
            </a:r>
          </a:p>
          <a:p>
            <a:pPr fontAlgn="base">
              <a:spcBef>
                <a:spcPct val="0"/>
              </a:spcBef>
              <a:spcAft>
                <a:spcPct val="0"/>
              </a:spcAft>
            </a:pPr>
            <a:endParaRPr lang="fr-FR" sz="1050" b="1" dirty="0">
              <a:solidFill>
                <a:srgbClr val="FF0000"/>
              </a:solidFill>
            </a:endParaRPr>
          </a:p>
          <a:p>
            <a:pPr fontAlgn="base">
              <a:spcBef>
                <a:spcPct val="0"/>
              </a:spcBef>
              <a:spcAft>
                <a:spcPct val="0"/>
              </a:spcAft>
            </a:pPr>
            <a:r>
              <a:rPr lang="fr-FR" sz="1050" b="1" dirty="0">
                <a:solidFill>
                  <a:srgbClr val="FF0000"/>
                </a:solidFill>
              </a:rPr>
              <a:t>Duplication of </a:t>
            </a:r>
            <a:r>
              <a:rPr lang="fr-FR" sz="1050" b="1" dirty="0" err="1">
                <a:solidFill>
                  <a:srgbClr val="FF0000"/>
                </a:solidFill>
              </a:rPr>
              <a:t>Cost</a:t>
            </a:r>
            <a:endParaRPr lang="fr-FR" sz="1050" b="1" dirty="0">
              <a:solidFill>
                <a:srgbClr val="FF0000"/>
              </a:solidFill>
            </a:endParaRPr>
          </a:p>
          <a:p>
            <a:pPr fontAlgn="base">
              <a:spcBef>
                <a:spcPct val="0"/>
              </a:spcBef>
              <a:spcAft>
                <a:spcPct val="0"/>
              </a:spcAft>
            </a:pPr>
            <a:endParaRPr lang="fr-FR" sz="1050" b="1" dirty="0">
              <a:solidFill>
                <a:srgbClr val="FF0000"/>
              </a:solidFill>
            </a:endParaRPr>
          </a:p>
          <a:p>
            <a:pPr fontAlgn="base">
              <a:spcBef>
                <a:spcPct val="0"/>
              </a:spcBef>
              <a:spcAft>
                <a:spcPct val="0"/>
              </a:spcAft>
            </a:pPr>
            <a:r>
              <a:rPr lang="fr-FR" sz="1050" b="1" dirty="0">
                <a:solidFill>
                  <a:srgbClr val="FF0000"/>
                </a:solidFill>
              </a:rPr>
              <a:t>Time to </a:t>
            </a:r>
            <a:r>
              <a:rPr lang="fr-FR" sz="1050" b="1" dirty="0" err="1">
                <a:solidFill>
                  <a:srgbClr val="FF0000"/>
                </a:solidFill>
              </a:rPr>
              <a:t>market</a:t>
            </a:r>
            <a:endParaRPr lang="fr-FR" sz="1050" b="1" dirty="0">
              <a:solidFill>
                <a:srgbClr val="FF0000"/>
              </a:solidFill>
            </a:endParaRPr>
          </a:p>
        </p:txBody>
      </p:sp>
      <p:cxnSp>
        <p:nvCxnSpPr>
          <p:cNvPr id="85" name="Connecteur en angle 84"/>
          <p:cNvCxnSpPr>
            <a:stCxn id="47" idx="3"/>
            <a:endCxn id="38" idx="3"/>
          </p:cNvCxnSpPr>
          <p:nvPr/>
        </p:nvCxnSpPr>
        <p:spPr bwMode="auto">
          <a:xfrm>
            <a:off x="5927513" y="2273023"/>
            <a:ext cx="220604" cy="1780273"/>
          </a:xfrm>
          <a:prstGeom prst="bentConnector3">
            <a:avLst>
              <a:gd name="adj1" fmla="val 203625"/>
            </a:avLst>
          </a:prstGeom>
          <a:solidFill>
            <a:schemeClr val="accent1"/>
          </a:solidFill>
          <a:ln w="28575" cap="flat" cmpd="sng" algn="ctr">
            <a:solidFill>
              <a:schemeClr val="tx1"/>
            </a:solidFill>
            <a:prstDash val="solid"/>
            <a:round/>
            <a:headEnd type="arrow"/>
            <a:tailEnd type="arrow"/>
          </a:ln>
          <a:effectLst/>
        </p:spPr>
      </p:cxnSp>
      <p:cxnSp>
        <p:nvCxnSpPr>
          <p:cNvPr id="99" name="Connecteur en angle 98"/>
          <p:cNvCxnSpPr>
            <a:stCxn id="38" idx="3"/>
            <a:endCxn id="90" idx="3"/>
          </p:cNvCxnSpPr>
          <p:nvPr/>
        </p:nvCxnSpPr>
        <p:spPr bwMode="auto">
          <a:xfrm flipH="1">
            <a:off x="6144495" y="4053296"/>
            <a:ext cx="3622" cy="1622087"/>
          </a:xfrm>
          <a:prstGeom prst="bentConnector3">
            <a:avLst>
              <a:gd name="adj1" fmla="val -6311430"/>
            </a:avLst>
          </a:prstGeom>
          <a:solidFill>
            <a:schemeClr val="accent1"/>
          </a:solidFill>
          <a:ln w="28575" cap="flat" cmpd="sng" algn="ctr">
            <a:solidFill>
              <a:schemeClr val="tx1"/>
            </a:solidFill>
            <a:prstDash val="solid"/>
            <a:round/>
            <a:headEnd type="arrow"/>
            <a:tailEnd type="arrow"/>
          </a:ln>
          <a:effectLst/>
        </p:spPr>
      </p:cxnSp>
      <p:sp>
        <p:nvSpPr>
          <p:cNvPr id="105" name="Ellipse 104"/>
          <p:cNvSpPr/>
          <p:nvPr/>
        </p:nvSpPr>
        <p:spPr bwMode="auto">
          <a:xfrm>
            <a:off x="6036027" y="1688593"/>
            <a:ext cx="621030" cy="4332695"/>
          </a:xfrm>
          <a:prstGeom prst="ellipse">
            <a:avLst/>
          </a:prstGeom>
          <a:no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1200" dirty="0">
              <a:solidFill>
                <a:srgbClr val="5378B3"/>
              </a:solidFill>
            </a:endParaRPr>
          </a:p>
        </p:txBody>
      </p:sp>
      <p:sp>
        <p:nvSpPr>
          <p:cNvPr id="106" name="Text Box 78"/>
          <p:cNvSpPr txBox="1">
            <a:spLocks noChangeArrowheads="1"/>
          </p:cNvSpPr>
          <p:nvPr/>
        </p:nvSpPr>
        <p:spPr bwMode="auto">
          <a:xfrm>
            <a:off x="7099747" y="1820947"/>
            <a:ext cx="1470660" cy="646331"/>
          </a:xfrm>
          <a:prstGeom prst="borderCallout1">
            <a:avLst>
              <a:gd name="adj1" fmla="val 62702"/>
              <a:gd name="adj2" fmla="val -14"/>
              <a:gd name="adj3" fmla="val 102279"/>
              <a:gd name="adj4" fmla="val -34511"/>
            </a:avLst>
          </a:prstGeom>
          <a:noFill/>
          <a:ln w="9525" algn="ctr">
            <a:solidFill>
              <a:schemeClr val="tx1"/>
            </a:solidFill>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fr-FR" sz="1200" b="1" dirty="0" err="1">
                <a:solidFill>
                  <a:srgbClr val="FF0000"/>
                </a:solidFill>
              </a:rPr>
              <a:t>Consistency</a:t>
            </a:r>
            <a:r>
              <a:rPr lang="fr-FR" sz="1200" b="1" dirty="0">
                <a:solidFill>
                  <a:srgbClr val="FF0000"/>
                </a:solidFill>
              </a:rPr>
              <a:t> ?</a:t>
            </a:r>
          </a:p>
          <a:p>
            <a:pPr fontAlgn="base">
              <a:spcBef>
                <a:spcPct val="0"/>
              </a:spcBef>
              <a:spcAft>
                <a:spcPct val="0"/>
              </a:spcAft>
            </a:pPr>
            <a:endParaRPr lang="fr-FR" sz="1200" b="1" dirty="0">
              <a:solidFill>
                <a:srgbClr val="FF0000"/>
              </a:solidFill>
            </a:endParaRPr>
          </a:p>
          <a:p>
            <a:pPr fontAlgn="base">
              <a:spcBef>
                <a:spcPct val="0"/>
              </a:spcBef>
              <a:spcAft>
                <a:spcPct val="0"/>
              </a:spcAft>
            </a:pPr>
            <a:r>
              <a:rPr lang="fr-FR" sz="1200" b="1" dirty="0">
                <a:solidFill>
                  <a:srgbClr val="FF0000"/>
                </a:solidFill>
              </a:rPr>
              <a:t>Schedule ?</a:t>
            </a:r>
          </a:p>
        </p:txBody>
      </p:sp>
      <p:pic>
        <p:nvPicPr>
          <p:cNvPr id="107" name="Picture 7" descr="\\SSOG-NETAPP02\partagecifs\jlgougeat\Data\Pictures\Bibliothèque multimédia Microsoft\j0438068.png"/>
          <p:cNvPicPr>
            <a:picLocks noChangeAspect="1" noChangeArrowheads="1"/>
          </p:cNvPicPr>
          <p:nvPr/>
        </p:nvPicPr>
        <p:blipFill>
          <a:blip r:embed="rId6"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7566557" y="3385314"/>
            <a:ext cx="835344" cy="83534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8" name="Picture 2" descr="\\SSOG-NETAPP02\partagecifs\jlgougeat\Data\Pictures\Bibliothèque multimédia Microsoft\00178291.gif"/>
          <p:cNvPicPr>
            <a:picLocks noChangeAspect="1" noChangeArrowheads="1" noCrop="1"/>
          </p:cNvPicPr>
          <p:nvPr/>
        </p:nvPicPr>
        <p:blipFill>
          <a:blip r:embed="rId7"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7191459" y="3890326"/>
            <a:ext cx="458939" cy="45893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9" name="Picture 4" descr="\\SSOG-NETAPP02\partagecifs\jlgougeat\Data\Pictures\Bibliothèque multimédia Microsoft\00178249.gif"/>
          <p:cNvPicPr>
            <a:picLocks noChangeAspect="1" noChangeArrowheads="1" noCrop="1"/>
          </p:cNvPicPr>
          <p:nvPr/>
        </p:nvPicPr>
        <p:blipFill>
          <a:blip r:embed="rId8"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8375539" y="3245665"/>
            <a:ext cx="432888" cy="43288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10" name="Picture 5" descr="\\SSOG-NETAPP02\partagecifs\jlgougeat\Data\Pictures\Bibliothèque multimédia Microsoft\00178290.gif"/>
          <p:cNvPicPr>
            <a:picLocks noChangeAspect="1" noChangeArrowheads="1" noCrop="1"/>
          </p:cNvPicPr>
          <p:nvPr/>
        </p:nvPicPr>
        <p:blipFill>
          <a:blip r:embed="rId9"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7206181" y="3204269"/>
            <a:ext cx="515679" cy="51567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11" name="Picture 6" descr="\\SSOG-NETAPP02\partagecifs\jlgougeat\Data\Pictures\Bibliothèque multimédia Microsoft\00178261.gif"/>
          <p:cNvPicPr>
            <a:picLocks noChangeAspect="1" noChangeArrowheads="1" noCrop="1"/>
          </p:cNvPicPr>
          <p:nvPr/>
        </p:nvPicPr>
        <p:blipFill>
          <a:blip r:embed="rId10"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8401901" y="3904030"/>
            <a:ext cx="445236" cy="44523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12" name="Picture 8" descr="\\SSOG-NETAPP02\partagecifs\jlgougeat\Data\Pictures\Bibliothèque multimédia Microsoft\00178248.gif"/>
          <p:cNvPicPr>
            <a:picLocks noChangeAspect="1" noChangeArrowheads="1" noCrop="1"/>
          </p:cNvPicPr>
          <p:nvPr/>
        </p:nvPicPr>
        <p:blipFill>
          <a:blip r:embed="rId11"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7782914" y="4170515"/>
            <a:ext cx="533739" cy="53373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13" name="Ellipse 112"/>
          <p:cNvSpPr/>
          <p:nvPr/>
        </p:nvSpPr>
        <p:spPr bwMode="auto">
          <a:xfrm>
            <a:off x="7320605" y="3146998"/>
            <a:ext cx="1327249" cy="1311974"/>
          </a:xfrm>
          <a:prstGeom prst="ellipse">
            <a:avLst/>
          </a:prstGeom>
          <a:no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1600">
              <a:solidFill>
                <a:srgbClr val="5378B3"/>
              </a:solidFill>
            </a:endParaRPr>
          </a:p>
        </p:txBody>
      </p:sp>
      <p:pic>
        <p:nvPicPr>
          <p:cNvPr id="114" name="ecx1C4165A0-6CB3-43BE-8294-A75E895055B6" descr="1C4165A0-6CB3-43BE-8294-A75E895055B6"/>
          <p:cNvPicPr>
            <a:picLocks noChangeAspect="1" noChangeArrowheads="1" noCrop="1"/>
          </p:cNvPicPr>
          <p:nvPr/>
        </p:nvPicPr>
        <p:blipFill>
          <a:blip r:embed="rId1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7828513" y="2932241"/>
            <a:ext cx="477333" cy="35098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grpSp>
        <p:nvGrpSpPr>
          <p:cNvPr id="9" name="Groupe 8"/>
          <p:cNvGrpSpPr/>
          <p:nvPr/>
        </p:nvGrpSpPr>
        <p:grpSpPr>
          <a:xfrm>
            <a:off x="4976460" y="3510519"/>
            <a:ext cx="1571737" cy="853577"/>
            <a:chOff x="4617333" y="3370669"/>
            <a:chExt cx="1571737" cy="853577"/>
          </a:xfrm>
        </p:grpSpPr>
        <p:pic>
          <p:nvPicPr>
            <p:cNvPr id="38" name="Picture 5" descr="C:\Users\jlgougeat\Pictures\CSR\BHN_3304.jpg"/>
            <p:cNvPicPr preferRelativeResize="0">
              <a:picLocks noChangeArrowheads="1"/>
            </p:cNvPicPr>
            <p:nvPr/>
          </p:nvPicPr>
          <p:blipFill>
            <a:blip r:embed="rId1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4823978" y="3602645"/>
              <a:ext cx="965012" cy="621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2" name="Text Box 78"/>
            <p:cNvSpPr txBox="1">
              <a:spLocks noChangeArrowheads="1"/>
            </p:cNvSpPr>
            <p:nvPr/>
          </p:nvSpPr>
          <p:spPr bwMode="auto">
            <a:xfrm>
              <a:off x="4617333" y="3370669"/>
              <a:ext cx="1571737" cy="25391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fr-FR" sz="1050" b="1" dirty="0">
                  <a:solidFill>
                    <a:srgbClr val="000000"/>
                  </a:solidFill>
                </a:rPr>
                <a:t>Sim B - Provider 2</a:t>
              </a:r>
              <a:endParaRPr lang="en-US" sz="1050" b="1" dirty="0">
                <a:solidFill>
                  <a:srgbClr val="000000"/>
                </a:solidFill>
              </a:endParaRPr>
            </a:p>
          </p:txBody>
        </p:sp>
      </p:grpSp>
      <p:sp>
        <p:nvSpPr>
          <p:cNvPr id="48" name="Rectangle 47"/>
          <p:cNvSpPr/>
          <p:nvPr/>
        </p:nvSpPr>
        <p:spPr>
          <a:xfrm>
            <a:off x="238449" y="3871447"/>
            <a:ext cx="1378904" cy="307777"/>
          </a:xfrm>
          <a:prstGeom prst="rect">
            <a:avLst/>
          </a:prstGeom>
          <a:noFill/>
        </p:spPr>
        <p:txBody>
          <a:bodyPr wrap="none" lIns="91440" tIns="45720" rIns="91440" bIns="45720">
            <a:spAutoFit/>
          </a:bodyPr>
          <a:lstStyle/>
          <a:p>
            <a:pPr fontAlgn="base">
              <a:spcBef>
                <a:spcPct val="0"/>
              </a:spcBef>
              <a:spcAft>
                <a:spcPct val="0"/>
              </a:spcAft>
            </a:pPr>
            <a:r>
              <a:rPr lang="fr-FR" sz="1400" b="1" dirty="0" err="1">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rPr>
              <a:t>Requirements</a:t>
            </a:r>
            <a:endParaRPr lang="fr-FR" sz="1400" b="1" dirty="0">
              <a:ln w="1905"/>
              <a:gradFill>
                <a:gsLst>
                  <a:gs pos="0">
                    <a:srgbClr val="B4BAE5">
                      <a:shade val="20000"/>
                      <a:satMod val="200000"/>
                    </a:srgbClr>
                  </a:gs>
                  <a:gs pos="78000">
                    <a:srgbClr val="B4BAE5">
                      <a:tint val="90000"/>
                      <a:shade val="89000"/>
                      <a:satMod val="220000"/>
                    </a:srgbClr>
                  </a:gs>
                  <a:gs pos="100000">
                    <a:srgbClr val="B4BAE5">
                      <a:tint val="12000"/>
                      <a:satMod val="255000"/>
                    </a:srgbClr>
                  </a:gs>
                </a:gsLst>
                <a:lin ang="5400000"/>
              </a:gradFill>
              <a:effectLst>
                <a:innerShdw blurRad="69850" dist="43180" dir="5400000">
                  <a:srgbClr val="000000">
                    <a:alpha val="65000"/>
                  </a:srgbClr>
                </a:innerShdw>
              </a:effectLst>
            </a:endParaRPr>
          </a:p>
        </p:txBody>
      </p:sp>
      <p:pic>
        <p:nvPicPr>
          <p:cNvPr id="50" name="Picture 2" descr="C:\Users\jlgougeat\Pictures\Symboles\Haut Parleur.JPG"/>
          <p:cNvPicPr>
            <a:picLocks noChangeAspect="1" noChangeArrowheads="1"/>
          </p:cNvPicPr>
          <p:nvPr/>
        </p:nvPicPr>
        <p:blipFill>
          <a:blip r:embed="rId14"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733091" y="2857976"/>
            <a:ext cx="550011" cy="80001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cxnSp>
        <p:nvCxnSpPr>
          <p:cNvPr id="51" name="Connecteur en angle 50"/>
          <p:cNvCxnSpPr>
            <a:stCxn id="248836" idx="1"/>
            <a:endCxn id="48" idx="3"/>
          </p:cNvCxnSpPr>
          <p:nvPr/>
        </p:nvCxnSpPr>
        <p:spPr bwMode="auto">
          <a:xfrm rot="10800000" flipV="1">
            <a:off x="1617353" y="2361670"/>
            <a:ext cx="601552" cy="1663666"/>
          </a:xfrm>
          <a:prstGeom prst="bentConnector3">
            <a:avLst>
              <a:gd name="adj1" fmla="val 50000"/>
            </a:avLst>
          </a:prstGeom>
          <a:solidFill>
            <a:schemeClr val="accent1"/>
          </a:solidFill>
          <a:ln w="28575" cap="flat" cmpd="sng" algn="ctr">
            <a:solidFill>
              <a:schemeClr val="tx1"/>
            </a:solidFill>
            <a:prstDash val="solid"/>
            <a:round/>
            <a:headEnd type="arrow"/>
            <a:tailEnd type="arrow"/>
          </a:ln>
          <a:effectLst/>
        </p:spPr>
      </p:cxnSp>
      <p:cxnSp>
        <p:nvCxnSpPr>
          <p:cNvPr id="54" name="Connecteur en angle 53"/>
          <p:cNvCxnSpPr>
            <a:stCxn id="48" idx="3"/>
            <a:endCxn id="76" idx="1"/>
          </p:cNvCxnSpPr>
          <p:nvPr/>
        </p:nvCxnSpPr>
        <p:spPr bwMode="auto">
          <a:xfrm>
            <a:off x="1617353" y="4025336"/>
            <a:ext cx="601552" cy="1700874"/>
          </a:xfrm>
          <a:prstGeom prst="bentConnector3">
            <a:avLst>
              <a:gd name="adj1" fmla="val 50000"/>
            </a:avLst>
          </a:prstGeom>
          <a:solidFill>
            <a:schemeClr val="accent1"/>
          </a:solidFill>
          <a:ln w="28575" cap="flat" cmpd="sng" algn="ctr">
            <a:solidFill>
              <a:schemeClr val="tx1"/>
            </a:solidFill>
            <a:prstDash val="solid"/>
            <a:round/>
            <a:headEnd type="arrow"/>
            <a:tailEnd type="arrow"/>
          </a:ln>
          <a:effectLst/>
        </p:spPr>
      </p:cxnSp>
      <p:cxnSp>
        <p:nvCxnSpPr>
          <p:cNvPr id="57" name="Connecteur en angle 56"/>
          <p:cNvCxnSpPr>
            <a:stCxn id="48" idx="3"/>
            <a:endCxn id="75" idx="1"/>
          </p:cNvCxnSpPr>
          <p:nvPr/>
        </p:nvCxnSpPr>
        <p:spPr bwMode="auto">
          <a:xfrm flipV="1">
            <a:off x="1617353" y="4022020"/>
            <a:ext cx="601552" cy="3316"/>
          </a:xfrm>
          <a:prstGeom prst="bentConnector3">
            <a:avLst>
              <a:gd name="adj1" fmla="val 50000"/>
            </a:avLst>
          </a:prstGeom>
          <a:solidFill>
            <a:schemeClr val="accent1"/>
          </a:solidFill>
          <a:ln w="28575" cap="flat" cmpd="sng" algn="ctr">
            <a:solidFill>
              <a:schemeClr val="tx1"/>
            </a:solidFill>
            <a:prstDash val="solid"/>
            <a:round/>
            <a:headEnd type="arrow"/>
            <a:tailEnd type="arrow"/>
          </a:ln>
          <a:effectLst/>
        </p:spPr>
      </p:cxnSp>
      <p:sp>
        <p:nvSpPr>
          <p:cNvPr id="39" name="Text Box 78"/>
          <p:cNvSpPr txBox="1">
            <a:spLocks noChangeArrowheads="1"/>
          </p:cNvSpPr>
          <p:nvPr/>
        </p:nvSpPr>
        <p:spPr bwMode="auto">
          <a:xfrm>
            <a:off x="6890737" y="5030372"/>
            <a:ext cx="2141120" cy="1200329"/>
          </a:xfrm>
          <a:prstGeom prst="borderCallout1">
            <a:avLst>
              <a:gd name="adj1" fmla="val -5054"/>
              <a:gd name="adj2" fmla="val 17975"/>
              <a:gd name="adj3" fmla="val -88817"/>
              <a:gd name="adj4" fmla="val 35530"/>
            </a:avLst>
          </a:prstGeom>
          <a:noFill/>
          <a:ln w="9525" algn="ctr">
            <a:solidFill>
              <a:schemeClr val="accent1">
                <a:lumMod val="60000"/>
                <a:lumOff val="40000"/>
              </a:schemeClr>
            </a:solidFill>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fr-FR" sz="1200" b="1" dirty="0">
                <a:solidFill>
                  <a:srgbClr val="C00000"/>
                </a:solidFill>
              </a:rPr>
              <a:t>M&amp;S </a:t>
            </a:r>
            <a:r>
              <a:rPr lang="fr-FR" sz="1200" b="1" dirty="0" err="1">
                <a:solidFill>
                  <a:srgbClr val="C00000"/>
                </a:solidFill>
              </a:rPr>
              <a:t>Interoperability</a:t>
            </a:r>
            <a:r>
              <a:rPr lang="fr-FR" sz="1200" b="1" dirty="0">
                <a:solidFill>
                  <a:srgbClr val="C00000"/>
                </a:solidFill>
              </a:rPr>
              <a:t> </a:t>
            </a:r>
            <a:r>
              <a:rPr lang="fr-FR" sz="1200" b="1" dirty="0" err="1">
                <a:solidFill>
                  <a:srgbClr val="061DC8">
                    <a:lumMod val="75000"/>
                  </a:srgbClr>
                </a:solidFill>
              </a:rPr>
              <a:t>is</a:t>
            </a:r>
            <a:endParaRPr lang="fr-FR" sz="1200" b="1" dirty="0">
              <a:solidFill>
                <a:srgbClr val="061DC8">
                  <a:lumMod val="75000"/>
                </a:srgbClr>
              </a:solidFill>
            </a:endParaRPr>
          </a:p>
          <a:p>
            <a:pPr algn="ctr" fontAlgn="base">
              <a:spcBef>
                <a:spcPct val="0"/>
              </a:spcBef>
              <a:spcAft>
                <a:spcPct val="0"/>
              </a:spcAft>
            </a:pPr>
            <a:r>
              <a:rPr lang="fr-FR" sz="1200" b="1" dirty="0" err="1">
                <a:solidFill>
                  <a:srgbClr val="061DC8">
                    <a:lumMod val="75000"/>
                  </a:srgbClr>
                </a:solidFill>
              </a:rPr>
              <a:t>even</a:t>
            </a:r>
            <a:r>
              <a:rPr lang="fr-FR" sz="1200" b="1" dirty="0">
                <a:solidFill>
                  <a:srgbClr val="061DC8">
                    <a:lumMod val="75000"/>
                  </a:srgbClr>
                </a:solidFill>
              </a:rPr>
              <a:t> more </a:t>
            </a:r>
            <a:r>
              <a:rPr lang="fr-FR" sz="1200" b="1" dirty="0" err="1">
                <a:solidFill>
                  <a:srgbClr val="061DC8">
                    <a:lumMod val="75000"/>
                  </a:srgbClr>
                </a:solidFill>
              </a:rPr>
              <a:t>critical</a:t>
            </a:r>
            <a:r>
              <a:rPr lang="fr-FR" sz="1200" b="1" dirty="0">
                <a:solidFill>
                  <a:srgbClr val="061DC8">
                    <a:lumMod val="75000"/>
                  </a:srgbClr>
                </a:solidFill>
              </a:rPr>
              <a:t> in the International </a:t>
            </a:r>
            <a:r>
              <a:rPr lang="fr-FR" sz="1200" b="1" dirty="0" err="1">
                <a:solidFill>
                  <a:srgbClr val="061DC8">
                    <a:lumMod val="75000"/>
                  </a:srgbClr>
                </a:solidFill>
              </a:rPr>
              <a:t>Arena</a:t>
            </a:r>
            <a:r>
              <a:rPr lang="fr-FR" sz="1200" b="1" dirty="0">
                <a:solidFill>
                  <a:srgbClr val="061DC8">
                    <a:lumMod val="75000"/>
                  </a:srgbClr>
                </a:solidFill>
              </a:rPr>
              <a:t> </a:t>
            </a:r>
          </a:p>
          <a:p>
            <a:pPr algn="ctr" fontAlgn="base">
              <a:spcBef>
                <a:spcPct val="0"/>
              </a:spcBef>
              <a:spcAft>
                <a:spcPct val="0"/>
              </a:spcAft>
            </a:pPr>
            <a:r>
              <a:rPr lang="fr-FR" sz="1200" b="1" dirty="0" err="1">
                <a:solidFill>
                  <a:srgbClr val="061DC8">
                    <a:lumMod val="75000"/>
                  </a:srgbClr>
                </a:solidFill>
              </a:rPr>
              <a:t>with</a:t>
            </a:r>
            <a:endParaRPr lang="fr-FR" sz="1200" b="1" dirty="0">
              <a:solidFill>
                <a:srgbClr val="061DC8">
                  <a:lumMod val="75000"/>
                </a:srgbClr>
              </a:solidFill>
            </a:endParaRPr>
          </a:p>
          <a:p>
            <a:pPr algn="ctr" fontAlgn="base">
              <a:spcBef>
                <a:spcPct val="0"/>
              </a:spcBef>
              <a:spcAft>
                <a:spcPct val="0"/>
              </a:spcAft>
            </a:pPr>
            <a:r>
              <a:rPr lang="fr-FR" sz="1200" b="1" dirty="0">
                <a:solidFill>
                  <a:srgbClr val="C00000"/>
                </a:solidFill>
              </a:rPr>
              <a:t>Multiple Providers </a:t>
            </a:r>
            <a:r>
              <a:rPr lang="fr-FR" sz="1200" b="1" dirty="0">
                <a:solidFill>
                  <a:srgbClr val="061DC8">
                    <a:lumMod val="75000"/>
                  </a:srgbClr>
                </a:solidFill>
              </a:rPr>
              <a:t>and </a:t>
            </a:r>
            <a:r>
              <a:rPr lang="fr-FR" sz="1200" b="1" dirty="0">
                <a:solidFill>
                  <a:srgbClr val="C00000"/>
                </a:solidFill>
              </a:rPr>
              <a:t>Multiple M&amp;S Solutions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1898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left)">
                                      <p:cBhvr>
                                        <p:cTn id="22" dur="500"/>
                                        <p:tgtEl>
                                          <p:spTgt spid="89"/>
                                        </p:tgtEl>
                                      </p:cBhvr>
                                    </p:animEffect>
                                  </p:childTnLst>
                                </p:cTn>
                              </p:par>
                            </p:childTnLst>
                          </p:cTn>
                        </p:par>
                        <p:par>
                          <p:cTn id="23" fill="hold">
                            <p:stCondLst>
                              <p:cond delay="1000"/>
                            </p:stCondLst>
                            <p:childTnLst>
                              <p:par>
                                <p:cTn id="24" presetID="22" presetClass="entr" presetSubtype="2" fill="hold" nodeType="after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wipe(right)">
                                      <p:cBhvr>
                                        <p:cTn id="26" dur="500"/>
                                        <p:tgtEl>
                                          <p:spTgt spid="85"/>
                                        </p:tgtEl>
                                      </p:cBhvr>
                                    </p:animEffect>
                                  </p:childTnLst>
                                </p:cTn>
                              </p:par>
                              <p:par>
                                <p:cTn id="27" presetID="22" presetClass="entr" presetSubtype="2" fill="hold"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right)">
                                      <p:cBhvr>
                                        <p:cTn id="29" dur="500"/>
                                        <p:tgtEl>
                                          <p:spTgt spid="9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48836"/>
                                        </p:tgtEl>
                                        <p:attrNameLst>
                                          <p:attrName>style.visibility</p:attrName>
                                        </p:attrNameLst>
                                      </p:cBhvr>
                                      <p:to>
                                        <p:strVal val="visible"/>
                                      </p:to>
                                    </p:set>
                                    <p:animEffect transition="in" filter="wipe(left)">
                                      <p:cBhvr>
                                        <p:cTn id="34" dur="500"/>
                                        <p:tgtEl>
                                          <p:spTgt spid="248836"/>
                                        </p:tgtEl>
                                      </p:cBhvr>
                                    </p:animEffect>
                                  </p:childTnLst>
                                </p:cTn>
                              </p:par>
                              <p:par>
                                <p:cTn id="35" presetID="22" presetClass="entr" presetSubtype="8" fill="hold"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left)">
                                      <p:cBhvr>
                                        <p:cTn id="37" dur="500"/>
                                        <p:tgtEl>
                                          <p:spTgt spid="51"/>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500"/>
                                        <p:tgtEl>
                                          <p:spTgt spid="75"/>
                                        </p:tgtEl>
                                      </p:cBhvr>
                                    </p:animEffect>
                                  </p:childTnLst>
                                </p:cTn>
                              </p:par>
                              <p:par>
                                <p:cTn id="42" presetID="22" presetClass="entr" presetSubtype="8" fill="hold"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wipe(left)">
                                      <p:cBhvr>
                                        <p:cTn id="44" dur="500"/>
                                        <p:tgtEl>
                                          <p:spTgt spid="57"/>
                                        </p:tgtEl>
                                      </p:cBhvr>
                                    </p:animEffect>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wipe(left)">
                                      <p:cBhvr>
                                        <p:cTn id="48" dur="500"/>
                                        <p:tgtEl>
                                          <p:spTgt spid="76"/>
                                        </p:tgtEl>
                                      </p:cBhvr>
                                    </p:animEffect>
                                  </p:childTnLst>
                                </p:cTn>
                              </p:par>
                              <p:par>
                                <p:cTn id="49" presetID="22" presetClass="entr" presetSubtype="8" fill="hold"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wipe(left)">
                                      <p:cBhvr>
                                        <p:cTn id="51" dur="500"/>
                                        <p:tgtEl>
                                          <p:spTgt spid="5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wipe(left)">
                                      <p:cBhvr>
                                        <p:cTn id="59" dur="500"/>
                                        <p:tgtEl>
                                          <p:spTgt spid="96"/>
                                        </p:tgtEl>
                                      </p:cBhvr>
                                    </p:animEffect>
                                  </p:childTnLst>
                                </p:cTn>
                              </p:par>
                            </p:childTnLst>
                          </p:cTn>
                        </p:par>
                        <p:par>
                          <p:cTn id="60" fill="hold">
                            <p:stCondLst>
                              <p:cond delay="500"/>
                            </p:stCondLst>
                            <p:childTnLst>
                              <p:par>
                                <p:cTn id="61" presetID="22" presetClass="entr" presetSubtype="4"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Effect transition="in" filter="wipe(down)">
                                      <p:cBhvr>
                                        <p:cTn id="63" dur="500"/>
                                        <p:tgtEl>
                                          <p:spTgt spid="105"/>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06"/>
                                        </p:tgtEl>
                                        <p:attrNameLst>
                                          <p:attrName>style.visibility</p:attrName>
                                        </p:attrNameLst>
                                      </p:cBhvr>
                                      <p:to>
                                        <p:strVal val="visible"/>
                                      </p:to>
                                    </p:set>
                                    <p:animEffect transition="in" filter="wipe(down)">
                                      <p:cBhvr>
                                        <p:cTn id="66" dur="500"/>
                                        <p:tgtEl>
                                          <p:spTgt spid="106"/>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nodeType="clickEffect">
                                  <p:stCondLst>
                                    <p:cond delay="0"/>
                                  </p:stCondLst>
                                  <p:childTnLst>
                                    <p:set>
                                      <p:cBhvr>
                                        <p:cTn id="70" dur="1" fill="hold">
                                          <p:stCondLst>
                                            <p:cond delay="0"/>
                                          </p:stCondLst>
                                        </p:cTn>
                                        <p:tgtEl>
                                          <p:spTgt spid="107"/>
                                        </p:tgtEl>
                                        <p:attrNameLst>
                                          <p:attrName>style.visibility</p:attrName>
                                        </p:attrNameLst>
                                      </p:cBhvr>
                                      <p:to>
                                        <p:strVal val="visible"/>
                                      </p:to>
                                    </p:set>
                                    <p:anim calcmode="lin" valueType="num">
                                      <p:cBhvr additive="base">
                                        <p:cTn id="71" dur="500" fill="hold"/>
                                        <p:tgtEl>
                                          <p:spTgt spid="107"/>
                                        </p:tgtEl>
                                        <p:attrNameLst>
                                          <p:attrName>ppt_x</p:attrName>
                                        </p:attrNameLst>
                                      </p:cBhvr>
                                      <p:tavLst>
                                        <p:tav tm="0">
                                          <p:val>
                                            <p:strVal val="1+#ppt_w/2"/>
                                          </p:val>
                                        </p:tav>
                                        <p:tav tm="100000">
                                          <p:val>
                                            <p:strVal val="#ppt_x"/>
                                          </p:val>
                                        </p:tav>
                                      </p:tavLst>
                                    </p:anim>
                                    <p:anim calcmode="lin" valueType="num">
                                      <p:cBhvr additive="base">
                                        <p:cTn id="72" dur="500" fill="hold"/>
                                        <p:tgtEl>
                                          <p:spTgt spid="107"/>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108"/>
                                        </p:tgtEl>
                                        <p:attrNameLst>
                                          <p:attrName>style.visibility</p:attrName>
                                        </p:attrNameLst>
                                      </p:cBhvr>
                                      <p:to>
                                        <p:strVal val="visible"/>
                                      </p:to>
                                    </p:set>
                                    <p:anim calcmode="lin" valueType="num">
                                      <p:cBhvr additive="base">
                                        <p:cTn id="75" dur="500" fill="hold"/>
                                        <p:tgtEl>
                                          <p:spTgt spid="108"/>
                                        </p:tgtEl>
                                        <p:attrNameLst>
                                          <p:attrName>ppt_x</p:attrName>
                                        </p:attrNameLst>
                                      </p:cBhvr>
                                      <p:tavLst>
                                        <p:tav tm="0">
                                          <p:val>
                                            <p:strVal val="1+#ppt_w/2"/>
                                          </p:val>
                                        </p:tav>
                                        <p:tav tm="100000">
                                          <p:val>
                                            <p:strVal val="#ppt_x"/>
                                          </p:val>
                                        </p:tav>
                                      </p:tavLst>
                                    </p:anim>
                                    <p:anim calcmode="lin" valueType="num">
                                      <p:cBhvr additive="base">
                                        <p:cTn id="76" dur="500" fill="hold"/>
                                        <p:tgtEl>
                                          <p:spTgt spid="108"/>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109"/>
                                        </p:tgtEl>
                                        <p:attrNameLst>
                                          <p:attrName>style.visibility</p:attrName>
                                        </p:attrNameLst>
                                      </p:cBhvr>
                                      <p:to>
                                        <p:strVal val="visible"/>
                                      </p:to>
                                    </p:set>
                                    <p:anim calcmode="lin" valueType="num">
                                      <p:cBhvr additive="base">
                                        <p:cTn id="79" dur="500" fill="hold"/>
                                        <p:tgtEl>
                                          <p:spTgt spid="109"/>
                                        </p:tgtEl>
                                        <p:attrNameLst>
                                          <p:attrName>ppt_x</p:attrName>
                                        </p:attrNameLst>
                                      </p:cBhvr>
                                      <p:tavLst>
                                        <p:tav tm="0">
                                          <p:val>
                                            <p:strVal val="1+#ppt_w/2"/>
                                          </p:val>
                                        </p:tav>
                                        <p:tav tm="100000">
                                          <p:val>
                                            <p:strVal val="#ppt_x"/>
                                          </p:val>
                                        </p:tav>
                                      </p:tavLst>
                                    </p:anim>
                                    <p:anim calcmode="lin" valueType="num">
                                      <p:cBhvr additive="base">
                                        <p:cTn id="80" dur="500" fill="hold"/>
                                        <p:tgtEl>
                                          <p:spTgt spid="109"/>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110"/>
                                        </p:tgtEl>
                                        <p:attrNameLst>
                                          <p:attrName>style.visibility</p:attrName>
                                        </p:attrNameLst>
                                      </p:cBhvr>
                                      <p:to>
                                        <p:strVal val="visible"/>
                                      </p:to>
                                    </p:set>
                                    <p:anim calcmode="lin" valueType="num">
                                      <p:cBhvr additive="base">
                                        <p:cTn id="83" dur="500" fill="hold"/>
                                        <p:tgtEl>
                                          <p:spTgt spid="110"/>
                                        </p:tgtEl>
                                        <p:attrNameLst>
                                          <p:attrName>ppt_x</p:attrName>
                                        </p:attrNameLst>
                                      </p:cBhvr>
                                      <p:tavLst>
                                        <p:tav tm="0">
                                          <p:val>
                                            <p:strVal val="1+#ppt_w/2"/>
                                          </p:val>
                                        </p:tav>
                                        <p:tav tm="100000">
                                          <p:val>
                                            <p:strVal val="#ppt_x"/>
                                          </p:val>
                                        </p:tav>
                                      </p:tavLst>
                                    </p:anim>
                                    <p:anim calcmode="lin" valueType="num">
                                      <p:cBhvr additive="base">
                                        <p:cTn id="84" dur="500" fill="hold"/>
                                        <p:tgtEl>
                                          <p:spTgt spid="110"/>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0"/>
                                  </p:stCondLst>
                                  <p:childTnLst>
                                    <p:set>
                                      <p:cBhvr>
                                        <p:cTn id="86" dur="1" fill="hold">
                                          <p:stCondLst>
                                            <p:cond delay="0"/>
                                          </p:stCondLst>
                                        </p:cTn>
                                        <p:tgtEl>
                                          <p:spTgt spid="111"/>
                                        </p:tgtEl>
                                        <p:attrNameLst>
                                          <p:attrName>style.visibility</p:attrName>
                                        </p:attrNameLst>
                                      </p:cBhvr>
                                      <p:to>
                                        <p:strVal val="visible"/>
                                      </p:to>
                                    </p:set>
                                    <p:anim calcmode="lin" valueType="num">
                                      <p:cBhvr additive="base">
                                        <p:cTn id="87" dur="500" fill="hold"/>
                                        <p:tgtEl>
                                          <p:spTgt spid="111"/>
                                        </p:tgtEl>
                                        <p:attrNameLst>
                                          <p:attrName>ppt_x</p:attrName>
                                        </p:attrNameLst>
                                      </p:cBhvr>
                                      <p:tavLst>
                                        <p:tav tm="0">
                                          <p:val>
                                            <p:strVal val="1+#ppt_w/2"/>
                                          </p:val>
                                        </p:tav>
                                        <p:tav tm="100000">
                                          <p:val>
                                            <p:strVal val="#ppt_x"/>
                                          </p:val>
                                        </p:tav>
                                      </p:tavLst>
                                    </p:anim>
                                    <p:anim calcmode="lin" valueType="num">
                                      <p:cBhvr additive="base">
                                        <p:cTn id="88" dur="500" fill="hold"/>
                                        <p:tgtEl>
                                          <p:spTgt spid="111"/>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0"/>
                                  </p:stCondLst>
                                  <p:childTnLst>
                                    <p:set>
                                      <p:cBhvr>
                                        <p:cTn id="90" dur="1" fill="hold">
                                          <p:stCondLst>
                                            <p:cond delay="0"/>
                                          </p:stCondLst>
                                        </p:cTn>
                                        <p:tgtEl>
                                          <p:spTgt spid="112"/>
                                        </p:tgtEl>
                                        <p:attrNameLst>
                                          <p:attrName>style.visibility</p:attrName>
                                        </p:attrNameLst>
                                      </p:cBhvr>
                                      <p:to>
                                        <p:strVal val="visible"/>
                                      </p:to>
                                    </p:set>
                                    <p:anim calcmode="lin" valueType="num">
                                      <p:cBhvr additive="base">
                                        <p:cTn id="91" dur="500" fill="hold"/>
                                        <p:tgtEl>
                                          <p:spTgt spid="112"/>
                                        </p:tgtEl>
                                        <p:attrNameLst>
                                          <p:attrName>ppt_x</p:attrName>
                                        </p:attrNameLst>
                                      </p:cBhvr>
                                      <p:tavLst>
                                        <p:tav tm="0">
                                          <p:val>
                                            <p:strVal val="1+#ppt_w/2"/>
                                          </p:val>
                                        </p:tav>
                                        <p:tav tm="100000">
                                          <p:val>
                                            <p:strVal val="#ppt_x"/>
                                          </p:val>
                                        </p:tav>
                                      </p:tavLst>
                                    </p:anim>
                                    <p:anim calcmode="lin" valueType="num">
                                      <p:cBhvr additive="base">
                                        <p:cTn id="92" dur="500" fill="hold"/>
                                        <p:tgtEl>
                                          <p:spTgt spid="112"/>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13"/>
                                        </p:tgtEl>
                                        <p:attrNameLst>
                                          <p:attrName>style.visibility</p:attrName>
                                        </p:attrNameLst>
                                      </p:cBhvr>
                                      <p:to>
                                        <p:strVal val="visible"/>
                                      </p:to>
                                    </p:set>
                                    <p:anim calcmode="lin" valueType="num">
                                      <p:cBhvr additive="base">
                                        <p:cTn id="95" dur="500" fill="hold"/>
                                        <p:tgtEl>
                                          <p:spTgt spid="113"/>
                                        </p:tgtEl>
                                        <p:attrNameLst>
                                          <p:attrName>ppt_x</p:attrName>
                                        </p:attrNameLst>
                                      </p:cBhvr>
                                      <p:tavLst>
                                        <p:tav tm="0">
                                          <p:val>
                                            <p:strVal val="1+#ppt_w/2"/>
                                          </p:val>
                                        </p:tav>
                                        <p:tav tm="100000">
                                          <p:val>
                                            <p:strVal val="#ppt_x"/>
                                          </p:val>
                                        </p:tav>
                                      </p:tavLst>
                                    </p:anim>
                                    <p:anim calcmode="lin" valueType="num">
                                      <p:cBhvr additive="base">
                                        <p:cTn id="96" dur="500" fill="hold"/>
                                        <p:tgtEl>
                                          <p:spTgt spid="113"/>
                                        </p:tgtEl>
                                        <p:attrNameLst>
                                          <p:attrName>ppt_y</p:attrName>
                                        </p:attrNameLst>
                                      </p:cBhvr>
                                      <p:tavLst>
                                        <p:tav tm="0">
                                          <p:val>
                                            <p:strVal val="#ppt_y"/>
                                          </p:val>
                                        </p:tav>
                                        <p:tav tm="100000">
                                          <p:val>
                                            <p:strVal val="#ppt_y"/>
                                          </p:val>
                                        </p:tav>
                                      </p:tavLst>
                                    </p:anim>
                                  </p:childTnLst>
                                </p:cTn>
                              </p:par>
                              <p:par>
                                <p:cTn id="97" presetID="2" presetClass="entr" presetSubtype="2" fill="hold" nodeType="with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1+#ppt_w/2"/>
                                          </p:val>
                                        </p:tav>
                                        <p:tav tm="100000">
                                          <p:val>
                                            <p:strVal val="#ppt_x"/>
                                          </p:val>
                                        </p:tav>
                                      </p:tavLst>
                                    </p:anim>
                                    <p:anim calcmode="lin" valueType="num">
                                      <p:cBhvr additive="base">
                                        <p:cTn id="100" dur="500" fill="hold"/>
                                        <p:tgtEl>
                                          <p:spTgt spid="114"/>
                                        </p:tgtEl>
                                        <p:attrNameLst>
                                          <p:attrName>ppt_y</p:attrName>
                                        </p:attrNameLst>
                                      </p:cBhvr>
                                      <p:tavLst>
                                        <p:tav tm="0">
                                          <p:val>
                                            <p:strVal val="#ppt_y"/>
                                          </p:val>
                                        </p:tav>
                                        <p:tav tm="100000">
                                          <p:val>
                                            <p:strVal val="#ppt_y"/>
                                          </p:val>
                                        </p:tav>
                                      </p:tavLst>
                                    </p:anim>
                                  </p:childTnLst>
                                </p:cTn>
                              </p:par>
                            </p:childTnLst>
                          </p:cTn>
                        </p:par>
                        <p:par>
                          <p:cTn id="101" fill="hold">
                            <p:stCondLst>
                              <p:cond delay="500"/>
                            </p:stCondLst>
                            <p:childTnLst>
                              <p:par>
                                <p:cTn id="102" presetID="22" presetClass="entr" presetSubtype="4" fill="hold" grpId="0" nodeType="afterEffect">
                                  <p:stCondLst>
                                    <p:cond delay="0"/>
                                  </p:stCondLst>
                                  <p:childTnLst>
                                    <p:set>
                                      <p:cBhvr>
                                        <p:cTn id="103" dur="1" fill="hold">
                                          <p:stCondLst>
                                            <p:cond delay="0"/>
                                          </p:stCondLst>
                                        </p:cTn>
                                        <p:tgtEl>
                                          <p:spTgt spid="39"/>
                                        </p:tgtEl>
                                        <p:attrNameLst>
                                          <p:attrName>style.visibility</p:attrName>
                                        </p:attrNameLst>
                                      </p:cBhvr>
                                      <p:to>
                                        <p:strVal val="visible"/>
                                      </p:to>
                                    </p:set>
                                    <p:animEffect transition="in" filter="wipe(down)">
                                      <p:cBhvr>
                                        <p:cTn id="10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96" grpId="0" animBg="1"/>
      <p:bldP spid="105" grpId="0" animBg="1"/>
      <p:bldP spid="106" grpId="0" animBg="1"/>
      <p:bldP spid="113" grpId="0" animBg="1"/>
      <p:bldP spid="48" grpId="0"/>
      <p:bldP spid="39" grpId="0" animBg="1"/>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M&amp;S Interoperability</a:t>
            </a:r>
          </a:p>
        </p:txBody>
      </p:sp>
      <p:sp>
        <p:nvSpPr>
          <p:cNvPr id="3" name="Espace réservé du contenu 2"/>
          <p:cNvSpPr>
            <a:spLocks noGrp="1"/>
          </p:cNvSpPr>
          <p:nvPr>
            <p:ph idx="1"/>
          </p:nvPr>
        </p:nvSpPr>
        <p:spPr/>
        <p:txBody>
          <a:bodyPr>
            <a:normAutofit lnSpcReduction="10000"/>
          </a:bodyPr>
          <a:lstStyle/>
          <a:p>
            <a:r>
              <a:rPr lang="en-US" noProof="0" dirty="0"/>
              <a:t>What it is Not</a:t>
            </a:r>
          </a:p>
          <a:p>
            <a:pPr lvl="1"/>
            <a:r>
              <a:rPr lang="en-US" noProof="0" dirty="0"/>
              <a:t>The same Product and associated Solutions for everyone</a:t>
            </a:r>
          </a:p>
          <a:p>
            <a:pPr lvl="2"/>
            <a:r>
              <a:rPr lang="en-US" noProof="0" dirty="0"/>
              <a:t>Does not work, certainly not in the international arena</a:t>
            </a:r>
          </a:p>
          <a:p>
            <a:pPr lvl="2"/>
            <a:r>
              <a:rPr lang="en-US" noProof="0" dirty="0"/>
              <a:t>Puts innovation at risk</a:t>
            </a:r>
          </a:p>
          <a:p>
            <a:pPr lvl="2"/>
            <a:r>
              <a:rPr lang="en-US" noProof="0" dirty="0"/>
              <a:t>What product to choose? </a:t>
            </a:r>
            <a:r>
              <a:rPr lang="en-US" noProof="0" dirty="0" smtClean="0"/>
              <a:t> Single </a:t>
            </a:r>
            <a:r>
              <a:rPr lang="en-US" noProof="0" dirty="0"/>
              <a:t>solution </a:t>
            </a:r>
            <a:r>
              <a:rPr lang="en-US" noProof="0" dirty="0" smtClean="0"/>
              <a:t>sufficient ?</a:t>
            </a:r>
            <a:endParaRPr lang="en-US" noProof="0" dirty="0"/>
          </a:p>
          <a:p>
            <a:r>
              <a:rPr lang="en-US" noProof="0" dirty="0"/>
              <a:t>What it is</a:t>
            </a:r>
          </a:p>
          <a:p>
            <a:pPr lvl="1"/>
            <a:r>
              <a:rPr lang="en-US" noProof="0" dirty="0"/>
              <a:t>Consistency in Modelling, associated Data and Semantics at Component Level</a:t>
            </a:r>
          </a:p>
          <a:p>
            <a:pPr lvl="1"/>
            <a:r>
              <a:rPr lang="en-US" noProof="0" dirty="0"/>
              <a:t>Allowing Components to work together at System &amp; System-of-Systems Levels</a:t>
            </a:r>
          </a:p>
          <a:p>
            <a:pPr lvl="1"/>
            <a:r>
              <a:rPr lang="en-US" noProof="0" dirty="0"/>
              <a:t>Fostering Multiple-Provider Solutions (e.g. : I/ITSEC/OBW Federations)</a:t>
            </a:r>
          </a:p>
          <a:p>
            <a:pPr lvl="1"/>
            <a:endParaRPr lang="en-US" noProof="0" dirty="0"/>
          </a:p>
          <a:p>
            <a:r>
              <a:rPr lang="en-US" noProof="0" dirty="0"/>
              <a:t>Interoperability relies on </a:t>
            </a:r>
            <a:r>
              <a:rPr lang="en-US" noProof="0" dirty="0">
                <a:solidFill>
                  <a:srgbClr val="C00000"/>
                </a:solidFill>
              </a:rPr>
              <a:t>Appropriate Standards</a:t>
            </a:r>
            <a:endParaRPr lang="en-US" noProof="0" dirty="0"/>
          </a:p>
          <a:p>
            <a:pPr lvl="1"/>
            <a:endParaRPr lang="en-US" noProof="0" dirty="0"/>
          </a:p>
        </p:txBody>
      </p:sp>
      <p:sp>
        <p:nvSpPr>
          <p:cNvPr id="4" name="Espace réservé du numéro de diapositive 3"/>
          <p:cNvSpPr>
            <a:spLocks noGrp="1"/>
          </p:cNvSpPr>
          <p:nvPr>
            <p:ph type="sldNum" sz="quarter" idx="12"/>
          </p:nvPr>
        </p:nvSpPr>
        <p:spPr/>
        <p:txBody>
          <a:bodyPr/>
          <a:lstStyle/>
          <a:p>
            <a:pPr>
              <a:defRPr/>
            </a:pPr>
            <a:fld id="{9BF02599-D7B5-4902-9649-17D8AB17353F}" type="slidenum">
              <a:rPr lang="en-CA" smtClean="0">
                <a:solidFill>
                  <a:srgbClr val="FFFFFF"/>
                </a:solidFill>
              </a:rPr>
              <a:pPr>
                <a:defRPr/>
              </a:pPr>
              <a:t>15</a:t>
            </a:fld>
            <a:endParaRPr lang="en-CA">
              <a:solidFill>
                <a:srgbClr val="FFFFFF"/>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7866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500"/>
                                        <p:tgtEl>
                                          <p:spTgt spid="3">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down)">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down)">
                                      <p:cBhvr>
                                        <p:cTn id="24" dur="500"/>
                                        <p:tgtEl>
                                          <p:spTgt spid="3">
                                            <p:txEl>
                                              <p:pRg st="5" end="5"/>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down)">
                                      <p:cBhvr>
                                        <p:cTn id="27" dur="500"/>
                                        <p:tgtEl>
                                          <p:spTgt spid="3">
                                            <p:txEl>
                                              <p:pRg st="6" end="6"/>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wipe(down)">
                                      <p:cBhvr>
                                        <p:cTn id="30" dur="500"/>
                                        <p:tgtEl>
                                          <p:spTgt spid="3">
                                            <p:txEl>
                                              <p:pRg st="7" end="7"/>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wipe(down)">
                                      <p:cBhvr>
                                        <p:cTn id="33" dur="500"/>
                                        <p:tgtEl>
                                          <p:spTgt spid="3">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wipe(down)">
                                      <p:cBhvr>
                                        <p:cTn id="38"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Appropriate Standards</a:t>
            </a:r>
          </a:p>
        </p:txBody>
      </p:sp>
      <p:sp>
        <p:nvSpPr>
          <p:cNvPr id="3" name="Espace réservé du contenu 2"/>
          <p:cNvSpPr>
            <a:spLocks noGrp="1"/>
          </p:cNvSpPr>
          <p:nvPr>
            <p:ph idx="1"/>
          </p:nvPr>
        </p:nvSpPr>
        <p:spPr/>
        <p:txBody>
          <a:bodyPr/>
          <a:lstStyle/>
          <a:p>
            <a:r>
              <a:rPr lang="en-US" noProof="0" dirty="0"/>
              <a:t>What for?</a:t>
            </a:r>
          </a:p>
          <a:p>
            <a:pPr lvl="1"/>
            <a:r>
              <a:rPr lang="en-US" noProof="0" dirty="0"/>
              <a:t>Interoperability …</a:t>
            </a:r>
          </a:p>
          <a:p>
            <a:pPr lvl="1"/>
            <a:r>
              <a:rPr lang="en-US" noProof="0" dirty="0"/>
              <a:t>Avoiding “reinvention of the wheel” and …</a:t>
            </a:r>
          </a:p>
          <a:p>
            <a:pPr lvl="1"/>
            <a:r>
              <a:rPr lang="en-US" noProof="0" dirty="0"/>
              <a:t>Focusing Fair Competition on other value-added Solutions</a:t>
            </a:r>
          </a:p>
          <a:p>
            <a:r>
              <a:rPr lang="en-US" noProof="0" dirty="0"/>
              <a:t>Conditions</a:t>
            </a:r>
          </a:p>
          <a:p>
            <a:pPr lvl="1"/>
            <a:r>
              <a:rPr lang="en-US" noProof="0" dirty="0"/>
              <a:t>Truly Open Standard Development and Maintenance Process</a:t>
            </a:r>
          </a:p>
          <a:p>
            <a:pPr lvl="1"/>
            <a:endParaRPr lang="en-US" noProof="0" dirty="0"/>
          </a:p>
          <a:p>
            <a:r>
              <a:rPr lang="en-US" noProof="0" dirty="0"/>
              <a:t>For LVC M&amp;S Community, this is the role of SISO</a:t>
            </a:r>
          </a:p>
          <a:p>
            <a:pPr lvl="1"/>
            <a:endParaRPr lang="en-US" noProof="0" dirty="0"/>
          </a:p>
          <a:p>
            <a:pPr lvl="1"/>
            <a:endParaRPr lang="en-US" noProof="0" dirty="0"/>
          </a:p>
        </p:txBody>
      </p:sp>
      <p:sp>
        <p:nvSpPr>
          <p:cNvPr id="4" name="Espace réservé du numéro de diapositive 3"/>
          <p:cNvSpPr>
            <a:spLocks noGrp="1"/>
          </p:cNvSpPr>
          <p:nvPr>
            <p:ph type="sldNum" sz="quarter" idx="12"/>
          </p:nvPr>
        </p:nvSpPr>
        <p:spPr/>
        <p:txBody>
          <a:bodyPr/>
          <a:lstStyle/>
          <a:p>
            <a:pPr>
              <a:defRPr/>
            </a:pPr>
            <a:fld id="{9BF02599-D7B5-4902-9649-17D8AB17353F}" type="slidenum">
              <a:rPr lang="en-CA" smtClean="0">
                <a:solidFill>
                  <a:srgbClr val="FFFFFF"/>
                </a:solidFill>
              </a:rPr>
              <a:pPr>
                <a:defRPr/>
              </a:pPr>
              <a:t>16</a:t>
            </a:fld>
            <a:endParaRPr lang="en-CA">
              <a:solidFill>
                <a:srgbClr val="FFFFFF"/>
              </a:solidFill>
            </a:endParaRPr>
          </a:p>
        </p:txBody>
      </p:sp>
      <p:sp>
        <p:nvSpPr>
          <p:cNvPr id="7" name="ZoneTexte 6"/>
          <p:cNvSpPr txBox="1"/>
          <p:nvPr/>
        </p:nvSpPr>
        <p:spPr>
          <a:xfrm>
            <a:off x="6723644" y="6187301"/>
            <a:ext cx="2252796" cy="276999"/>
          </a:xfrm>
          <a:prstGeom prst="rect">
            <a:avLst/>
          </a:prstGeom>
          <a:noFill/>
        </p:spPr>
        <p:txBody>
          <a:bodyPr wrap="none" rtlCol="0">
            <a:spAutoFit/>
          </a:bodyPr>
          <a:lstStyle/>
          <a:p>
            <a:pPr algn="ctr" fontAlgn="base">
              <a:spcBef>
                <a:spcPct val="0"/>
              </a:spcBef>
              <a:spcAft>
                <a:spcPct val="0"/>
              </a:spcAft>
            </a:pPr>
            <a:r>
              <a:rPr lang="fr-FR" sz="1200" dirty="0">
                <a:solidFill>
                  <a:srgbClr val="5378B3"/>
                </a:solidFill>
              </a:rPr>
              <a:t>LVC: Live Virtual Constructive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9905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up)">
                                      <p:cBhvr>
                                        <p:cTn id="21" dur="500"/>
                                        <p:tgtEl>
                                          <p:spTgt spid="3">
                                            <p:txEl>
                                              <p:pRg st="4" end="4"/>
                                            </p:txEl>
                                          </p:spTgt>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up)">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wipe(up)">
                                      <p:cBhvr>
                                        <p:cTn id="2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re 6"/>
          <p:cNvSpPr>
            <a:spLocks noGrp="1"/>
          </p:cNvSpPr>
          <p:nvPr>
            <p:ph type="ctrTitle" sz="quarter"/>
          </p:nvPr>
        </p:nvSpPr>
        <p:spPr/>
        <p:txBody>
          <a:bodyPr/>
          <a:lstStyle/>
          <a:p>
            <a:r>
              <a:rPr lang="fr-FR" dirty="0" err="1"/>
              <a:t>Database</a:t>
            </a:r>
            <a:r>
              <a:rPr lang="fr-FR" dirty="0"/>
              <a:t> </a:t>
            </a:r>
            <a:r>
              <a:rPr lang="fr-FR" dirty="0" err="1"/>
              <a:t>Creation</a:t>
            </a:r>
            <a:r>
              <a:rPr lang="fr-FR" dirty="0"/>
              <a:t> </a:t>
            </a:r>
            <a:r>
              <a:rPr lang="fr-FR" dirty="0" err="1" smtClean="0"/>
              <a:t>Process</a:t>
            </a:r>
            <a:r>
              <a:rPr lang="fr-FR" dirty="0" smtClean="0"/>
              <a:t/>
            </a:r>
            <a:br>
              <a:rPr lang="fr-FR" dirty="0" smtClean="0"/>
            </a:br>
            <a:r>
              <a:rPr lang="fr-FR" dirty="0" smtClean="0"/>
              <a:t>and </a:t>
            </a:r>
            <a:r>
              <a:rPr lang="fr-FR" dirty="0" err="1" smtClean="0"/>
              <a:t>associated</a:t>
            </a:r>
            <a:r>
              <a:rPr lang="fr-FR" dirty="0" smtClean="0"/>
              <a:t> Issues</a:t>
            </a:r>
            <a:endParaRPr lang="en-US" dirty="0"/>
          </a:p>
        </p:txBody>
      </p:sp>
      <p:sp>
        <p:nvSpPr>
          <p:cNvPr id="8" name="Sous-titre 7"/>
          <p:cNvSpPr>
            <a:spLocks noGrp="1"/>
          </p:cNvSpPr>
          <p:nvPr>
            <p:ph type="subTitle" sz="quarter" idx="1"/>
          </p:nvPr>
        </p:nvSpPr>
        <p:spPr/>
        <p:txBody>
          <a:bodyPr/>
          <a:lstStyle/>
          <a:p>
            <a:endParaRPr lang="en-US"/>
          </a:p>
        </p:txBody>
      </p:sp>
      <p:sp>
        <p:nvSpPr>
          <p:cNvPr id="4" name="Espace réservé du numéro de diapositive 3"/>
          <p:cNvSpPr>
            <a:spLocks noGrp="1"/>
          </p:cNvSpPr>
          <p:nvPr>
            <p:ph type="sldNum" sz="quarter" idx="4294967295"/>
          </p:nvPr>
        </p:nvSpPr>
        <p:spPr>
          <a:xfrm>
            <a:off x="0" y="6464300"/>
            <a:ext cx="442913" cy="387350"/>
          </a:xfrm>
        </p:spPr>
        <p:txBody>
          <a:bodyPr/>
          <a:lstStyle/>
          <a:p>
            <a:pPr>
              <a:defRPr/>
            </a:pPr>
            <a:fld id="{9BF02599-D7B5-4902-9649-17D8AB17353F}" type="slidenum">
              <a:rPr lang="en-CA" smtClean="0"/>
              <a:pPr>
                <a:defRPr/>
              </a:pPr>
              <a:t>17</a:t>
            </a:fld>
            <a:endParaRPr lang="en-CA"/>
          </a:p>
        </p:txBody>
      </p:sp>
      <p:sp>
        <p:nvSpPr>
          <p:cNvPr id="6" name="Rectangle 129"/>
          <p:cNvSpPr txBox="1">
            <a:spLocks noChangeArrowheads="1"/>
          </p:cNvSpPr>
          <p:nvPr/>
        </p:nvSpPr>
        <p:spPr bwMode="auto">
          <a:xfrm>
            <a:off x="2436813" y="6596063"/>
            <a:ext cx="4867275" cy="252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CA"/>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1200" kern="1200">
                <a:solidFill>
                  <a:schemeClr val="tx2"/>
                </a:solidFill>
                <a:latin typeface="Arial" charset="0"/>
                <a:ea typeface="+mn-ea"/>
                <a:cs typeface="+mn-cs"/>
              </a:defRPr>
            </a:lvl2pPr>
            <a:lvl3pPr marL="914400" algn="ctr" rtl="0" fontAlgn="base">
              <a:spcBef>
                <a:spcPct val="0"/>
              </a:spcBef>
              <a:spcAft>
                <a:spcPct val="0"/>
              </a:spcAft>
              <a:defRPr sz="1200" kern="1200">
                <a:solidFill>
                  <a:schemeClr val="tx2"/>
                </a:solidFill>
                <a:latin typeface="Arial" charset="0"/>
                <a:ea typeface="+mn-ea"/>
                <a:cs typeface="+mn-cs"/>
              </a:defRPr>
            </a:lvl3pPr>
            <a:lvl4pPr marL="1371600" algn="ctr" rtl="0" fontAlgn="base">
              <a:spcBef>
                <a:spcPct val="0"/>
              </a:spcBef>
              <a:spcAft>
                <a:spcPct val="0"/>
              </a:spcAft>
              <a:defRPr sz="1200" kern="1200">
                <a:solidFill>
                  <a:schemeClr val="tx2"/>
                </a:solidFill>
                <a:latin typeface="Arial" charset="0"/>
                <a:ea typeface="+mn-ea"/>
                <a:cs typeface="+mn-cs"/>
              </a:defRPr>
            </a:lvl4pPr>
            <a:lvl5pPr marL="1828800" algn="ctr" rtl="0" fontAlgn="base">
              <a:spcBef>
                <a:spcPct val="0"/>
              </a:spcBef>
              <a:spcAft>
                <a:spcPct val="0"/>
              </a:spcAft>
              <a:defRPr sz="1200" kern="1200">
                <a:solidFill>
                  <a:schemeClr val="tx2"/>
                </a:solidFill>
                <a:latin typeface="Arial" charset="0"/>
                <a:ea typeface="+mn-ea"/>
                <a:cs typeface="+mn-cs"/>
              </a:defRPr>
            </a:lvl5pPr>
            <a:lvl6pPr marL="2286000" algn="l" defTabSz="914400" rtl="0" eaLnBrk="1" latinLnBrk="0" hangingPunct="1">
              <a:defRPr sz="1200" kern="1200">
                <a:solidFill>
                  <a:schemeClr val="tx2"/>
                </a:solidFill>
                <a:latin typeface="Arial" charset="0"/>
                <a:ea typeface="+mn-ea"/>
                <a:cs typeface="+mn-cs"/>
              </a:defRPr>
            </a:lvl6pPr>
            <a:lvl7pPr marL="2743200" algn="l" defTabSz="914400" rtl="0" eaLnBrk="1" latinLnBrk="0" hangingPunct="1">
              <a:defRPr sz="1200" kern="1200">
                <a:solidFill>
                  <a:schemeClr val="tx2"/>
                </a:solidFill>
                <a:latin typeface="Arial" charset="0"/>
                <a:ea typeface="+mn-ea"/>
                <a:cs typeface="+mn-cs"/>
              </a:defRPr>
            </a:lvl7pPr>
            <a:lvl8pPr marL="3200400" algn="l" defTabSz="914400" rtl="0" eaLnBrk="1" latinLnBrk="0" hangingPunct="1">
              <a:defRPr sz="1200" kern="1200">
                <a:solidFill>
                  <a:schemeClr val="tx2"/>
                </a:solidFill>
                <a:latin typeface="Arial" charset="0"/>
                <a:ea typeface="+mn-ea"/>
                <a:cs typeface="+mn-cs"/>
              </a:defRPr>
            </a:lvl8pPr>
            <a:lvl9pPr marL="3657600" algn="l" defTabSz="914400" rtl="0" eaLnBrk="1" latinLnBrk="0" hangingPunct="1">
              <a:defRPr sz="1200" kern="1200">
                <a:solidFill>
                  <a:schemeClr val="tx2"/>
                </a:solidFill>
                <a:latin typeface="Arial" charset="0"/>
                <a:ea typeface="+mn-ea"/>
                <a:cs typeface="+mn-cs"/>
              </a:defRPr>
            </a:lvl9pPr>
          </a:lstStyle>
          <a:p>
            <a:r>
              <a:rPr lang="en-US" smtClean="0"/>
              <a:t>SC 24 Meetings – 7-11 August 2017</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764843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52" name="Rectangle 20"/>
          <p:cNvSpPr>
            <a:spLocks noGrp="1" noChangeArrowheads="1"/>
          </p:cNvSpPr>
          <p:nvPr>
            <p:ph type="sldNum" sz="quarter" idx="10"/>
          </p:nvPr>
        </p:nvSpPr>
        <p:spPr>
          <a:ln/>
        </p:spPr>
        <p:txBody>
          <a:bodyPr/>
          <a:lstStyle/>
          <a:p>
            <a:pPr>
              <a:defRPr/>
            </a:pPr>
            <a:fld id="{A1C5C687-125A-4A5E-98A1-88C9F29CE8EB}" type="slidenum">
              <a:rPr lang="en-CA"/>
              <a:pPr>
                <a:defRPr/>
              </a:pPr>
              <a:t>18</a:t>
            </a:fld>
            <a:endParaRPr lang="en-CA"/>
          </a:p>
        </p:txBody>
      </p:sp>
      <p:sp>
        <p:nvSpPr>
          <p:cNvPr id="217090" name="Rectangle 2"/>
          <p:cNvSpPr>
            <a:spLocks noChangeArrowheads="1"/>
          </p:cNvSpPr>
          <p:nvPr/>
        </p:nvSpPr>
        <p:spPr bwMode="auto">
          <a:xfrm>
            <a:off x="7562850" y="5753100"/>
            <a:ext cx="1581150" cy="847725"/>
          </a:xfrm>
          <a:prstGeom prst="rect">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217091" name="AutoShape 3"/>
          <p:cNvSpPr>
            <a:spLocks noChangeArrowheads="1"/>
          </p:cNvSpPr>
          <p:nvPr/>
        </p:nvSpPr>
        <p:spPr bwMode="auto">
          <a:xfrm>
            <a:off x="457200" y="2814638"/>
            <a:ext cx="3063875" cy="2073275"/>
          </a:xfrm>
          <a:prstGeom prst="roundRect">
            <a:avLst>
              <a:gd name="adj" fmla="val 16667"/>
            </a:avLst>
          </a:prstGeom>
          <a:solidFill>
            <a:srgbClr val="FFCC99"/>
          </a:solidFill>
          <a:ln w="9525" algn="ctr">
            <a:noFill/>
            <a:prstDash val="sysDot"/>
            <a:round/>
            <a:headEnd/>
            <a:tailEn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a:extLst/>
        </p:spPr>
        <p:txBody>
          <a:bodyPr wrap="none" anchor="b">
            <a:flatTx/>
          </a:bodyPr>
          <a:lstStyle/>
          <a:p>
            <a:pPr algn="l"/>
            <a:r>
              <a:rPr lang="en-US" sz="1600" dirty="0">
                <a:solidFill>
                  <a:schemeClr val="bg1"/>
                </a:solidFill>
              </a:rPr>
              <a:t>Organization A</a:t>
            </a:r>
          </a:p>
        </p:txBody>
      </p:sp>
      <p:sp>
        <p:nvSpPr>
          <p:cNvPr id="217092" name="AutoShape 4"/>
          <p:cNvSpPr>
            <a:spLocks noChangeArrowheads="1"/>
          </p:cNvSpPr>
          <p:nvPr/>
        </p:nvSpPr>
        <p:spPr bwMode="auto">
          <a:xfrm>
            <a:off x="5454650" y="2814638"/>
            <a:ext cx="3076575" cy="2073275"/>
          </a:xfrm>
          <a:prstGeom prst="roundRect">
            <a:avLst>
              <a:gd name="adj" fmla="val 16667"/>
            </a:avLst>
          </a:prstGeom>
          <a:solidFill>
            <a:srgbClr val="CC99FF"/>
          </a:solidFill>
          <a:ln w="9525" algn="ctr">
            <a:noFill/>
            <a:prstDash val="sysDot"/>
            <a:round/>
            <a:headEnd/>
            <a:tailEn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a:extLst/>
        </p:spPr>
        <p:txBody>
          <a:bodyPr wrap="none" anchor="b">
            <a:flatTx/>
          </a:bodyPr>
          <a:lstStyle/>
          <a:p>
            <a:pPr algn="r"/>
            <a:r>
              <a:rPr lang="en-US" sz="1600">
                <a:solidFill>
                  <a:schemeClr val="bg1"/>
                </a:solidFill>
              </a:rPr>
              <a:t>Organization B</a:t>
            </a:r>
          </a:p>
        </p:txBody>
      </p:sp>
      <p:pic>
        <p:nvPicPr>
          <p:cNvPr id="217094" name="Picture 6"/>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57213" y="3201988"/>
            <a:ext cx="1281112" cy="128905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217095" name="AutoShape 7"/>
          <p:cNvSpPr>
            <a:spLocks noChangeArrowheads="1"/>
          </p:cNvSpPr>
          <p:nvPr/>
        </p:nvSpPr>
        <p:spPr bwMode="auto">
          <a:xfrm>
            <a:off x="2671763" y="3538538"/>
            <a:ext cx="719137" cy="561975"/>
          </a:xfrm>
          <a:prstGeom prst="flowChartMagneticDisk">
            <a:avLst/>
          </a:prstGeom>
          <a:ln>
            <a:solidFill>
              <a:schemeClr val="bg1">
                <a:lumMod val="85000"/>
              </a:schemeClr>
            </a:solidFill>
            <a:headEnd type="none" w="med" len="med"/>
            <a:tailEnd type="none" w="med" len="med"/>
          </a:ln>
          <a:ex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900" dirty="0"/>
              <a:t>Sets of </a:t>
            </a:r>
          </a:p>
          <a:p>
            <a:r>
              <a:rPr lang="en-US" sz="900" dirty="0"/>
              <a:t>Data A</a:t>
            </a:r>
          </a:p>
        </p:txBody>
      </p:sp>
      <p:sp>
        <p:nvSpPr>
          <p:cNvPr id="217096" name="AutoShape 8"/>
          <p:cNvSpPr>
            <a:spLocks noChangeArrowheads="1"/>
          </p:cNvSpPr>
          <p:nvPr/>
        </p:nvSpPr>
        <p:spPr bwMode="auto">
          <a:xfrm flipV="1">
            <a:off x="1882775" y="3859213"/>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217097" name="AutoShape 9"/>
          <p:cNvSpPr>
            <a:spLocks noChangeArrowheads="1"/>
          </p:cNvSpPr>
          <p:nvPr/>
        </p:nvSpPr>
        <p:spPr bwMode="auto">
          <a:xfrm rot="10609211" flipV="1">
            <a:off x="1803400" y="3659188"/>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217098" name="AutoShape 10"/>
          <p:cNvSpPr>
            <a:spLocks noChangeArrowheads="1"/>
          </p:cNvSpPr>
          <p:nvPr/>
        </p:nvSpPr>
        <p:spPr bwMode="auto">
          <a:xfrm>
            <a:off x="2817813" y="1790700"/>
            <a:ext cx="523875" cy="676275"/>
          </a:xfrm>
          <a:prstGeom prst="flowChartMagneticDisk">
            <a:avLst/>
          </a:prstGeom>
          <a:noFill/>
          <a:ln w="9525">
            <a:solidFill>
              <a:schemeClr val="tx1"/>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339966"/>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pic>
        <p:nvPicPr>
          <p:cNvPr id="217099" name="Picture 11" descr="j0335112"/>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865438" y="2020888"/>
            <a:ext cx="419100" cy="4191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217100" name="AutoShape 12"/>
          <p:cNvSpPr>
            <a:spLocks noChangeArrowheads="1"/>
          </p:cNvSpPr>
          <p:nvPr/>
        </p:nvSpPr>
        <p:spPr bwMode="auto">
          <a:xfrm>
            <a:off x="5656263" y="1789113"/>
            <a:ext cx="523875" cy="676275"/>
          </a:xfrm>
          <a:prstGeom prst="flowChartMagneticDisk">
            <a:avLst/>
          </a:prstGeom>
          <a:noFill/>
          <a:ln w="9525">
            <a:solidFill>
              <a:schemeClr val="tx1"/>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339966"/>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pic>
        <p:nvPicPr>
          <p:cNvPr id="217101" name="Picture 13" descr="j0335112"/>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703888" y="2019300"/>
            <a:ext cx="419100" cy="4191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cxnSp>
        <p:nvCxnSpPr>
          <p:cNvPr id="217102" name="AutoShape 14"/>
          <p:cNvCxnSpPr>
            <a:cxnSpLocks noChangeShapeType="1"/>
          </p:cNvCxnSpPr>
          <p:nvPr/>
        </p:nvCxnSpPr>
        <p:spPr bwMode="auto">
          <a:xfrm>
            <a:off x="3535363" y="6024563"/>
            <a:ext cx="1909762" cy="0"/>
          </a:xfrm>
          <a:prstGeom prst="straightConnector1">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217103" name="AutoShape 15"/>
          <p:cNvSpPr>
            <a:spLocks noChangeArrowheads="1"/>
          </p:cNvSpPr>
          <p:nvPr/>
        </p:nvSpPr>
        <p:spPr bwMode="auto">
          <a:xfrm>
            <a:off x="2822575" y="5084763"/>
            <a:ext cx="122238" cy="552450"/>
          </a:xfrm>
          <a:prstGeom prst="downArrow">
            <a:avLst>
              <a:gd name="adj1" fmla="val 50000"/>
              <a:gd name="adj2" fmla="val 112987"/>
            </a:avLst>
          </a:prstGeom>
          <a:solidFill>
            <a:srgbClr val="FF0000"/>
          </a:solid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anchor="ctr"/>
          <a:lstStyle/>
          <a:p>
            <a:endParaRPr lang="fr-FR"/>
          </a:p>
        </p:txBody>
      </p:sp>
      <p:sp>
        <p:nvSpPr>
          <p:cNvPr id="217104" name="AutoShape 16"/>
          <p:cNvSpPr>
            <a:spLocks noChangeArrowheads="1"/>
          </p:cNvSpPr>
          <p:nvPr/>
        </p:nvSpPr>
        <p:spPr bwMode="auto">
          <a:xfrm rot="16200000" flipH="1">
            <a:off x="1366838" y="1698625"/>
            <a:ext cx="1123950" cy="1781175"/>
          </a:xfrm>
          <a:custGeom>
            <a:avLst/>
            <a:gdLst>
              <a:gd name="G0" fmla="+- 12427 0 0"/>
              <a:gd name="G1" fmla="+- 4196 0 0"/>
              <a:gd name="G2" fmla="+- 12158 0 4196"/>
              <a:gd name="G3" fmla="+- G2 0 4196"/>
              <a:gd name="G4" fmla="*/ G3 32768 32059"/>
              <a:gd name="G5" fmla="*/ G4 1 2"/>
              <a:gd name="G6" fmla="+- 21600 0 12427"/>
              <a:gd name="G7" fmla="*/ G6 4196 6079"/>
              <a:gd name="G8" fmla="+- G7 12427 0"/>
              <a:gd name="T0" fmla="*/ 12427 w 21600"/>
              <a:gd name="T1" fmla="*/ 0 h 21600"/>
              <a:gd name="T2" fmla="*/ 12427 w 21600"/>
              <a:gd name="T3" fmla="*/ 12158 h 21600"/>
              <a:gd name="T4" fmla="*/ 1925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4196"/>
                </a:lnTo>
                <a:cubicBezTo>
                  <a:pt x="5564" y="4196"/>
                  <a:pt x="0" y="7761"/>
                  <a:pt x="0" y="12158"/>
                </a:cubicBezTo>
                <a:lnTo>
                  <a:pt x="0" y="21600"/>
                </a:lnTo>
                <a:lnTo>
                  <a:pt x="3849" y="21600"/>
                </a:lnTo>
                <a:lnTo>
                  <a:pt x="3849" y="12158"/>
                </a:lnTo>
                <a:cubicBezTo>
                  <a:pt x="3849" y="9841"/>
                  <a:pt x="7690" y="7962"/>
                  <a:pt x="12427" y="7962"/>
                </a:cubicBezTo>
                <a:lnTo>
                  <a:pt x="12427" y="12158"/>
                </a:lnTo>
                <a:close/>
              </a:path>
            </a:pathLst>
          </a:custGeom>
          <a:solidFill>
            <a:schemeClr val="bg1"/>
          </a:solid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anchor="ctr"/>
          <a:lstStyle/>
          <a:p>
            <a:endParaRPr lang="fr-FR"/>
          </a:p>
        </p:txBody>
      </p:sp>
      <p:sp>
        <p:nvSpPr>
          <p:cNvPr id="217105" name="AutoShape 17"/>
          <p:cNvSpPr>
            <a:spLocks noChangeArrowheads="1"/>
          </p:cNvSpPr>
          <p:nvPr/>
        </p:nvSpPr>
        <p:spPr bwMode="auto">
          <a:xfrm rot="5400000">
            <a:off x="6515100" y="1693863"/>
            <a:ext cx="1114425" cy="1781175"/>
          </a:xfrm>
          <a:custGeom>
            <a:avLst/>
            <a:gdLst>
              <a:gd name="G0" fmla="+- 12427 0 0"/>
              <a:gd name="G1" fmla="+- 4196 0 0"/>
              <a:gd name="G2" fmla="+- 12158 0 4196"/>
              <a:gd name="G3" fmla="+- G2 0 4196"/>
              <a:gd name="G4" fmla="*/ G3 32768 32059"/>
              <a:gd name="G5" fmla="*/ G4 1 2"/>
              <a:gd name="G6" fmla="+- 21600 0 12427"/>
              <a:gd name="G7" fmla="*/ G6 4196 6079"/>
              <a:gd name="G8" fmla="+- G7 12427 0"/>
              <a:gd name="T0" fmla="*/ 12427 w 21600"/>
              <a:gd name="T1" fmla="*/ 0 h 21600"/>
              <a:gd name="T2" fmla="*/ 12427 w 21600"/>
              <a:gd name="T3" fmla="*/ 12158 h 21600"/>
              <a:gd name="T4" fmla="*/ 1925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4196"/>
                </a:lnTo>
                <a:cubicBezTo>
                  <a:pt x="5564" y="4196"/>
                  <a:pt x="0" y="7761"/>
                  <a:pt x="0" y="12158"/>
                </a:cubicBezTo>
                <a:lnTo>
                  <a:pt x="0" y="21600"/>
                </a:lnTo>
                <a:lnTo>
                  <a:pt x="3849" y="21600"/>
                </a:lnTo>
                <a:lnTo>
                  <a:pt x="3849" y="12158"/>
                </a:lnTo>
                <a:cubicBezTo>
                  <a:pt x="3849" y="9841"/>
                  <a:pt x="7690" y="7962"/>
                  <a:pt x="12427" y="7962"/>
                </a:cubicBezTo>
                <a:lnTo>
                  <a:pt x="12427" y="12158"/>
                </a:lnTo>
                <a:close/>
              </a:path>
            </a:pathLst>
          </a:custGeom>
          <a:solidFill>
            <a:schemeClr val="bg1"/>
          </a:solid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anchor="ctr"/>
          <a:lstStyle/>
          <a:p>
            <a:endParaRPr lang="fr-FR"/>
          </a:p>
        </p:txBody>
      </p:sp>
      <p:sp>
        <p:nvSpPr>
          <p:cNvPr id="217106" name="AutoShape 18"/>
          <p:cNvSpPr>
            <a:spLocks noChangeArrowheads="1"/>
          </p:cNvSpPr>
          <p:nvPr/>
        </p:nvSpPr>
        <p:spPr bwMode="auto">
          <a:xfrm>
            <a:off x="2576513" y="5084763"/>
            <a:ext cx="122237" cy="552450"/>
          </a:xfrm>
          <a:prstGeom prst="downArrow">
            <a:avLst>
              <a:gd name="adj1" fmla="val 50000"/>
              <a:gd name="adj2" fmla="val 112987"/>
            </a:avLst>
          </a:prstGeom>
          <a:solidFill>
            <a:srgbClr val="FF0000"/>
          </a:solid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anchor="ctr"/>
          <a:lstStyle/>
          <a:p>
            <a:endParaRPr lang="fr-FR"/>
          </a:p>
        </p:txBody>
      </p:sp>
      <p:sp>
        <p:nvSpPr>
          <p:cNvPr id="217107" name="AutoShape 19"/>
          <p:cNvSpPr>
            <a:spLocks noChangeArrowheads="1"/>
          </p:cNvSpPr>
          <p:nvPr/>
        </p:nvSpPr>
        <p:spPr bwMode="auto">
          <a:xfrm>
            <a:off x="3070225" y="5084763"/>
            <a:ext cx="122238" cy="552450"/>
          </a:xfrm>
          <a:prstGeom prst="downArrow">
            <a:avLst>
              <a:gd name="adj1" fmla="val 50000"/>
              <a:gd name="adj2" fmla="val 112987"/>
            </a:avLst>
          </a:prstGeom>
          <a:solidFill>
            <a:srgbClr val="FF0000"/>
          </a:solid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anchor="ctr"/>
          <a:lstStyle/>
          <a:p>
            <a:endParaRPr lang="fr-FR"/>
          </a:p>
        </p:txBody>
      </p:sp>
      <p:sp>
        <p:nvSpPr>
          <p:cNvPr id="217108" name="AutoShape 20"/>
          <p:cNvSpPr>
            <a:spLocks noChangeArrowheads="1"/>
          </p:cNvSpPr>
          <p:nvPr/>
        </p:nvSpPr>
        <p:spPr bwMode="auto">
          <a:xfrm>
            <a:off x="5956300" y="5084763"/>
            <a:ext cx="122238" cy="552450"/>
          </a:xfrm>
          <a:prstGeom prst="downArrow">
            <a:avLst>
              <a:gd name="adj1" fmla="val 50000"/>
              <a:gd name="adj2" fmla="val 112987"/>
            </a:avLst>
          </a:prstGeom>
          <a:solidFill>
            <a:srgbClr val="FF0000"/>
          </a:solid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anchor="ctr"/>
          <a:lstStyle/>
          <a:p>
            <a:endParaRPr lang="fr-FR"/>
          </a:p>
        </p:txBody>
      </p:sp>
      <p:sp>
        <p:nvSpPr>
          <p:cNvPr id="217109" name="AutoShape 21"/>
          <p:cNvSpPr>
            <a:spLocks noChangeArrowheads="1"/>
          </p:cNvSpPr>
          <p:nvPr/>
        </p:nvSpPr>
        <p:spPr bwMode="auto">
          <a:xfrm>
            <a:off x="5710238" y="5084763"/>
            <a:ext cx="122237" cy="552450"/>
          </a:xfrm>
          <a:prstGeom prst="downArrow">
            <a:avLst>
              <a:gd name="adj1" fmla="val 50000"/>
              <a:gd name="adj2" fmla="val 112987"/>
            </a:avLst>
          </a:prstGeom>
          <a:solidFill>
            <a:srgbClr val="FF0000"/>
          </a:solid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anchor="ctr"/>
          <a:lstStyle/>
          <a:p>
            <a:endParaRPr lang="fr-FR"/>
          </a:p>
        </p:txBody>
      </p:sp>
      <p:sp>
        <p:nvSpPr>
          <p:cNvPr id="217110" name="AutoShape 22"/>
          <p:cNvSpPr>
            <a:spLocks noChangeArrowheads="1"/>
          </p:cNvSpPr>
          <p:nvPr/>
        </p:nvSpPr>
        <p:spPr bwMode="auto">
          <a:xfrm>
            <a:off x="6251575" y="5084763"/>
            <a:ext cx="122238" cy="552450"/>
          </a:xfrm>
          <a:prstGeom prst="downArrow">
            <a:avLst>
              <a:gd name="adj1" fmla="val 50000"/>
              <a:gd name="adj2" fmla="val 112987"/>
            </a:avLst>
          </a:prstGeom>
          <a:solidFill>
            <a:srgbClr val="FF0000"/>
          </a:solid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none" anchor="ctr"/>
          <a:lstStyle/>
          <a:p>
            <a:endParaRPr lang="fr-FR"/>
          </a:p>
        </p:txBody>
      </p:sp>
      <p:pic>
        <p:nvPicPr>
          <p:cNvPr id="217111" name="Picture 23" descr="j0293844"/>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281488" y="3508375"/>
            <a:ext cx="347662" cy="36512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17112" name="Picture 24" descr="j0293240"/>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192588" y="3835400"/>
            <a:ext cx="515937" cy="3810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217113" name="Text Box 25"/>
          <p:cNvSpPr txBox="1">
            <a:spLocks noChangeArrowheads="1"/>
          </p:cNvSpPr>
          <p:nvPr/>
        </p:nvSpPr>
        <p:spPr bwMode="auto">
          <a:xfrm>
            <a:off x="863600" y="3546475"/>
            <a:ext cx="987425" cy="5175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1400" b="1">
                <a:solidFill>
                  <a:schemeClr val="tx1"/>
                </a:solidFill>
              </a:rPr>
              <a:t>Set of Tools A</a:t>
            </a:r>
          </a:p>
        </p:txBody>
      </p:sp>
      <p:sp>
        <p:nvSpPr>
          <p:cNvPr id="217114" name="Rectangle 26"/>
          <p:cNvSpPr>
            <a:spLocks noChangeArrowheads="1"/>
          </p:cNvSpPr>
          <p:nvPr/>
        </p:nvSpPr>
        <p:spPr bwMode="auto">
          <a:xfrm>
            <a:off x="2581275" y="3417888"/>
            <a:ext cx="3778250" cy="790575"/>
          </a:xfrm>
          <a:prstGeom prst="rect">
            <a:avLst/>
          </a:prstGeom>
          <a:noFill/>
          <a:ln w="9525" algn="ctr">
            <a:solidFill>
              <a:schemeClr val="tx1"/>
            </a:solidFill>
            <a:prstDash val="sysDot"/>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CCFFFF"/>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en-US" sz="1600"/>
          </a:p>
        </p:txBody>
      </p:sp>
      <p:sp>
        <p:nvSpPr>
          <p:cNvPr id="217115" name="AutoShape 27"/>
          <p:cNvSpPr>
            <a:spLocks noChangeArrowheads="1"/>
          </p:cNvSpPr>
          <p:nvPr/>
        </p:nvSpPr>
        <p:spPr bwMode="auto">
          <a:xfrm>
            <a:off x="4876800" y="3738563"/>
            <a:ext cx="295275" cy="1714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217116" name="AutoShape 28"/>
          <p:cNvSpPr>
            <a:spLocks noChangeArrowheads="1"/>
          </p:cNvSpPr>
          <p:nvPr/>
        </p:nvSpPr>
        <p:spPr bwMode="auto">
          <a:xfrm flipH="1">
            <a:off x="3838575" y="3751263"/>
            <a:ext cx="295275" cy="1714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pic>
        <p:nvPicPr>
          <p:cNvPr id="217117" name="Picture 29" descr="j0293240"/>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621588" y="5800725"/>
            <a:ext cx="334962" cy="24765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17118" name="Picture 30" descr="j0293844"/>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694613" y="6086475"/>
            <a:ext cx="204787" cy="21431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217119" name="Text Box 31"/>
          <p:cNvSpPr txBox="1">
            <a:spLocks noChangeArrowheads="1"/>
          </p:cNvSpPr>
          <p:nvPr/>
        </p:nvSpPr>
        <p:spPr bwMode="auto">
          <a:xfrm>
            <a:off x="8001000" y="5829300"/>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900" b="1">
                <a:solidFill>
                  <a:schemeClr val="tx1"/>
                </a:solidFill>
              </a:rPr>
              <a:t>Reusability</a:t>
            </a:r>
          </a:p>
        </p:txBody>
      </p:sp>
      <p:sp>
        <p:nvSpPr>
          <p:cNvPr id="217120" name="Text Box 32"/>
          <p:cNvSpPr txBox="1">
            <a:spLocks noChangeArrowheads="1"/>
          </p:cNvSpPr>
          <p:nvPr/>
        </p:nvSpPr>
        <p:spPr bwMode="auto">
          <a:xfrm>
            <a:off x="8001000" y="6105525"/>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900" b="1">
                <a:solidFill>
                  <a:schemeClr val="tx1"/>
                </a:solidFill>
              </a:rPr>
              <a:t>Correlation</a:t>
            </a:r>
          </a:p>
        </p:txBody>
      </p:sp>
      <p:sp>
        <p:nvSpPr>
          <p:cNvPr id="217121" name="Text Box 33"/>
          <p:cNvSpPr txBox="1">
            <a:spLocks noChangeArrowheads="1"/>
          </p:cNvSpPr>
          <p:nvPr/>
        </p:nvSpPr>
        <p:spPr bwMode="auto">
          <a:xfrm>
            <a:off x="7950200" y="6372225"/>
            <a:ext cx="114300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900" b="1">
                <a:solidFill>
                  <a:schemeClr val="tx1"/>
                </a:solidFill>
              </a:rPr>
              <a:t>Interoperability</a:t>
            </a:r>
          </a:p>
        </p:txBody>
      </p:sp>
      <p:pic>
        <p:nvPicPr>
          <p:cNvPr id="217122" name="Picture 34" descr="PPS"/>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493963" y="5619750"/>
            <a:ext cx="622300" cy="90963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17123" name="Picture 35" descr="BiplaceBR"/>
          <p:cNvPicPr>
            <a:picLocks noChangeAspect="1" noChangeArrowheads="1"/>
          </p:cNvPicPr>
          <p:nvPr/>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653088" y="5619750"/>
            <a:ext cx="930275" cy="83661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17124" name="Picture 36"/>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138988" y="3201988"/>
            <a:ext cx="1281112" cy="128905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217125" name="Text Box 37"/>
          <p:cNvSpPr txBox="1">
            <a:spLocks noChangeArrowheads="1"/>
          </p:cNvSpPr>
          <p:nvPr/>
        </p:nvSpPr>
        <p:spPr bwMode="auto">
          <a:xfrm>
            <a:off x="7305675" y="3609975"/>
            <a:ext cx="896938" cy="5175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1400" b="1">
                <a:solidFill>
                  <a:schemeClr val="tx1"/>
                </a:solidFill>
              </a:rPr>
              <a:t>Set of Tools B</a:t>
            </a:r>
          </a:p>
        </p:txBody>
      </p:sp>
      <p:sp>
        <p:nvSpPr>
          <p:cNvPr id="217126" name="AutoShape 38"/>
          <p:cNvSpPr>
            <a:spLocks noChangeArrowheads="1"/>
          </p:cNvSpPr>
          <p:nvPr/>
        </p:nvSpPr>
        <p:spPr bwMode="auto">
          <a:xfrm>
            <a:off x="5583238" y="3538538"/>
            <a:ext cx="719137" cy="561975"/>
          </a:xfrm>
          <a:prstGeom prst="flowChartMagneticDisk">
            <a:avLst/>
          </a:prstGeom>
          <a:ln>
            <a:solidFill>
              <a:schemeClr val="bg1">
                <a:lumMod val="85000"/>
              </a:schemeClr>
            </a:solidFill>
            <a:headEnd type="none" w="med" len="med"/>
            <a:tailEnd type="none" w="med" len="med"/>
          </a:ln>
          <a:ex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sz="900">
                <a:solidFill>
                  <a:schemeClr val="lt1"/>
                </a:solidFill>
                <a:latin typeface="+mn-lt"/>
              </a:rPr>
              <a:t>Sets of </a:t>
            </a:r>
          </a:p>
          <a:p>
            <a:r>
              <a:rPr lang="en-US" sz="900">
                <a:solidFill>
                  <a:schemeClr val="lt1"/>
                </a:solidFill>
                <a:latin typeface="+mn-lt"/>
              </a:rPr>
              <a:t>Data B</a:t>
            </a:r>
          </a:p>
        </p:txBody>
      </p:sp>
      <p:sp>
        <p:nvSpPr>
          <p:cNvPr id="217127" name="AutoShape 39"/>
          <p:cNvSpPr>
            <a:spLocks noChangeArrowheads="1"/>
          </p:cNvSpPr>
          <p:nvPr/>
        </p:nvSpPr>
        <p:spPr bwMode="auto">
          <a:xfrm flipV="1">
            <a:off x="6388100" y="3859213"/>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217128" name="AutoShape 40"/>
          <p:cNvSpPr>
            <a:spLocks noChangeArrowheads="1"/>
          </p:cNvSpPr>
          <p:nvPr/>
        </p:nvSpPr>
        <p:spPr bwMode="auto">
          <a:xfrm rot="10609211" flipV="1">
            <a:off x="6321425" y="3659188"/>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217129" name="Text Box 41"/>
          <p:cNvSpPr txBox="1">
            <a:spLocks noChangeArrowheads="1"/>
          </p:cNvSpPr>
          <p:nvPr/>
        </p:nvSpPr>
        <p:spPr bwMode="auto">
          <a:xfrm>
            <a:off x="1308100" y="5211763"/>
            <a:ext cx="1266825" cy="39687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1000">
                <a:solidFill>
                  <a:schemeClr val="tx1"/>
                </a:solidFill>
              </a:rPr>
              <a:t>Data for Target Applications</a:t>
            </a:r>
          </a:p>
        </p:txBody>
      </p:sp>
      <p:sp>
        <p:nvSpPr>
          <p:cNvPr id="217130" name="WordArt 42"/>
          <p:cNvSpPr>
            <a:spLocks noChangeArrowheads="1" noChangeShapeType="1" noTextEdit="1"/>
          </p:cNvSpPr>
          <p:nvPr/>
        </p:nvSpPr>
        <p:spPr bwMode="auto">
          <a:xfrm>
            <a:off x="3670300" y="3195638"/>
            <a:ext cx="785813" cy="327025"/>
          </a:xfrm>
          <a:prstGeom prst="rect">
            <a:avLst/>
          </a:prstGeom>
        </p:spPr>
        <p:txBody>
          <a:bodyPr wrap="none" fromWordArt="1">
            <a:prstTxWarp prst="textSlantUp">
              <a:avLst>
                <a:gd name="adj" fmla="val 19157"/>
              </a:avLst>
            </a:prstTxWarp>
          </a:bodyPr>
          <a:lstStyle/>
          <a:p>
            <a:r>
              <a:rPr lang="fr-FR" sz="40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SIF</a:t>
            </a:r>
          </a:p>
        </p:txBody>
      </p:sp>
      <p:sp>
        <p:nvSpPr>
          <p:cNvPr id="217131" name="WordArt 43"/>
          <p:cNvSpPr>
            <a:spLocks noChangeArrowheads="1" noChangeShapeType="1" noTextEdit="1"/>
          </p:cNvSpPr>
          <p:nvPr/>
        </p:nvSpPr>
        <p:spPr bwMode="auto">
          <a:xfrm>
            <a:off x="4710113" y="4011613"/>
            <a:ext cx="873125" cy="488950"/>
          </a:xfrm>
          <a:prstGeom prst="rect">
            <a:avLst/>
          </a:prstGeom>
        </p:spPr>
        <p:txBody>
          <a:bodyPr wrap="none" fromWordArt="1">
            <a:prstTxWarp prst="textSlantUp">
              <a:avLst>
                <a:gd name="adj" fmla="val 26949"/>
              </a:avLst>
            </a:prstTxWarp>
          </a:bodyPr>
          <a:lstStyle/>
          <a:p>
            <a:r>
              <a:rPr lang="fr-FR" sz="36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SEDRIS</a:t>
            </a:r>
          </a:p>
        </p:txBody>
      </p:sp>
      <p:sp>
        <p:nvSpPr>
          <p:cNvPr id="217132" name="WordArt 44"/>
          <p:cNvSpPr>
            <a:spLocks noChangeArrowheads="1" noChangeShapeType="1" noTextEdit="1"/>
          </p:cNvSpPr>
          <p:nvPr/>
        </p:nvSpPr>
        <p:spPr bwMode="auto">
          <a:xfrm>
            <a:off x="4108450" y="3049588"/>
            <a:ext cx="1119188" cy="196850"/>
          </a:xfrm>
          <a:prstGeom prst="rect">
            <a:avLst/>
          </a:prstGeom>
          <a:extLs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wrap="none" fromWordArt="1">
            <a:prstTxWarp prst="textPlain">
              <a:avLst>
                <a:gd name="adj" fmla="val 50000"/>
              </a:avLst>
            </a:prstTxWarp>
          </a:bodyPr>
          <a:lstStyle/>
          <a:p>
            <a:r>
              <a:rPr lang="fr-FR"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Obsolete</a:t>
            </a:r>
          </a:p>
        </p:txBody>
      </p:sp>
      <p:sp>
        <p:nvSpPr>
          <p:cNvPr id="217133" name="WordArt 45"/>
          <p:cNvSpPr>
            <a:spLocks noChangeArrowheads="1" noChangeShapeType="1" noTextEdit="1"/>
          </p:cNvSpPr>
          <p:nvPr/>
        </p:nvSpPr>
        <p:spPr bwMode="auto">
          <a:xfrm>
            <a:off x="4648200" y="4440237"/>
            <a:ext cx="1265238" cy="305933"/>
          </a:xfrm>
          <a:prstGeom prst="rect">
            <a:avLst/>
          </a:prstGeom>
          <a:extLs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txBody>
          <a:bodyPr wrap="none" fromWordArt="1">
            <a:prstTxWarp prst="textPlain">
              <a:avLst>
                <a:gd name="adj" fmla="val 50000"/>
              </a:avLst>
            </a:prstTxWarp>
          </a:bodyPr>
          <a:lstStyle/>
          <a:p>
            <a:r>
              <a:rPr lang="fr-FR" sz="36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STF not </a:t>
            </a:r>
            <a:r>
              <a:rPr lang="fr-FR" sz="3600" kern="10" dirty="0" err="1">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used</a:t>
            </a:r>
            <a:r>
              <a:rPr lang="fr-FR" sz="36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 ?</a:t>
            </a:r>
          </a:p>
        </p:txBody>
      </p:sp>
      <p:sp>
        <p:nvSpPr>
          <p:cNvPr id="217134" name="AutoShape 46"/>
          <p:cNvSpPr>
            <a:spLocks noChangeArrowheads="1"/>
          </p:cNvSpPr>
          <p:nvPr/>
        </p:nvSpPr>
        <p:spPr bwMode="auto">
          <a:xfrm>
            <a:off x="5208588" y="1092200"/>
            <a:ext cx="3573462" cy="865188"/>
          </a:xfrm>
          <a:prstGeom prst="cloudCallout">
            <a:avLst>
              <a:gd name="adj1" fmla="val -62838"/>
              <a:gd name="adj2" fmla="val 180824"/>
            </a:avLst>
          </a:prstGeom>
          <a:solidFill>
            <a:srgbClr val="FFFF99"/>
          </a:solidFill>
          <a:ln w="9525" algn="ctr">
            <a:solidFill>
              <a:schemeClr val="tx1"/>
            </a:solidFill>
            <a:round/>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lIns="0" tIns="0" rIns="0" bIns="0"/>
          <a:lstStyle/>
          <a:p>
            <a:r>
              <a:rPr lang="en-US" sz="1400"/>
              <a:t>LVC :  </a:t>
            </a:r>
          </a:p>
          <a:p>
            <a:r>
              <a:rPr lang="en-US" sz="1400"/>
              <a:t>Correlation and Reuse at risk</a:t>
            </a:r>
          </a:p>
          <a:p>
            <a:r>
              <a:rPr lang="en-US" sz="1400"/>
              <a:t>Duplication of costs</a:t>
            </a:r>
          </a:p>
        </p:txBody>
      </p:sp>
      <p:sp>
        <p:nvSpPr>
          <p:cNvPr id="217135" name="Text Box 47"/>
          <p:cNvSpPr txBox="1">
            <a:spLocks noChangeArrowheads="1"/>
          </p:cNvSpPr>
          <p:nvPr/>
        </p:nvSpPr>
        <p:spPr bwMode="auto">
          <a:xfrm>
            <a:off x="2454275" y="1592263"/>
            <a:ext cx="1266825" cy="24447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1000">
                <a:solidFill>
                  <a:schemeClr val="tx1"/>
                </a:solidFill>
              </a:rPr>
              <a:t>Source Data</a:t>
            </a:r>
          </a:p>
        </p:txBody>
      </p:sp>
      <p:sp>
        <p:nvSpPr>
          <p:cNvPr id="217136" name="Rectangle 48"/>
          <p:cNvSpPr>
            <a:spLocks noGrp="1" noChangeArrowheads="1"/>
          </p:cNvSpPr>
          <p:nvPr>
            <p:ph type="body" idx="1"/>
          </p:nvPr>
        </p:nvSpPr>
        <p:spPr>
          <a:xfrm>
            <a:off x="217488" y="1227138"/>
            <a:ext cx="5916612" cy="533400"/>
          </a:xfrm>
        </p:spPr>
        <p:txBody>
          <a:bodyPr/>
          <a:lstStyle/>
          <a:p>
            <a:pPr>
              <a:lnSpc>
                <a:spcPct val="90000"/>
              </a:lnSpc>
            </a:pPr>
            <a:r>
              <a:rPr lang="en-US" sz="1800"/>
              <a:t>Many different DataBase Generation Processes …</a:t>
            </a:r>
          </a:p>
        </p:txBody>
      </p:sp>
      <p:sp>
        <p:nvSpPr>
          <p:cNvPr id="217137" name="Rectangle 49"/>
          <p:cNvSpPr>
            <a:spLocks noChangeArrowheads="1"/>
          </p:cNvSpPr>
          <p:nvPr/>
        </p:nvSpPr>
        <p:spPr bwMode="auto">
          <a:xfrm>
            <a:off x="2400300" y="5576888"/>
            <a:ext cx="4216400" cy="968375"/>
          </a:xfrm>
          <a:prstGeom prst="rect">
            <a:avLst/>
          </a:prstGeom>
          <a:noFill/>
          <a:ln w="9525" algn="ctr">
            <a:solidFill>
              <a:schemeClr val="tx1"/>
            </a:solidFill>
            <a:prstDash val="sysDot"/>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CCFFFF"/>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en-US" sz="1600"/>
          </a:p>
        </p:txBody>
      </p:sp>
      <p:pic>
        <p:nvPicPr>
          <p:cNvPr id="217138" name="Picture 50" descr="00293480"/>
          <p:cNvPicPr>
            <a:picLocks noChangeAspect="1" noChangeArrowheads="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189413" y="5765800"/>
            <a:ext cx="600075" cy="36988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17139" name="Picture 51" descr="00293480"/>
          <p:cNvPicPr>
            <a:picLocks noChangeAspect="1" noChangeArrowheads="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615238" y="6338888"/>
            <a:ext cx="393700" cy="24288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217141" name="Rectangle 53"/>
          <p:cNvSpPr>
            <a:spLocks noGrp="1" noChangeArrowheads="1"/>
          </p:cNvSpPr>
          <p:nvPr>
            <p:ph type="title"/>
          </p:nvPr>
        </p:nvSpPr>
        <p:spPr>
          <a:noFill/>
          <a:ln/>
        </p:spPr>
        <p:txBody>
          <a:bodyPr/>
          <a:lstStyle/>
          <a:p>
            <a:r>
              <a:rPr lang="en-US" sz="2400" dirty="0"/>
              <a:t>Scope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50984907"/>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17136">
                                            <p:txEl>
                                              <p:pRg st="0" end="0"/>
                                            </p:txEl>
                                          </p:spTgt>
                                        </p:tgtEl>
                                        <p:attrNameLst>
                                          <p:attrName>style.visibility</p:attrName>
                                        </p:attrNameLst>
                                      </p:cBhvr>
                                      <p:to>
                                        <p:strVal val="visible"/>
                                      </p:to>
                                    </p:set>
                                    <p:animEffect transition="in" filter="checkerboard(across)">
                                      <p:cBhvr>
                                        <p:cTn id="7" dur="500"/>
                                        <p:tgtEl>
                                          <p:spTgt spid="217136">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7091"/>
                                        </p:tgtEl>
                                        <p:attrNameLst>
                                          <p:attrName>style.visibility</p:attrName>
                                        </p:attrNameLst>
                                      </p:cBhvr>
                                      <p:to>
                                        <p:strVal val="visible"/>
                                      </p:to>
                                    </p:set>
                                    <p:animEffect transition="in" filter="wipe(up)">
                                      <p:cBhvr>
                                        <p:cTn id="11" dur="500"/>
                                        <p:tgtEl>
                                          <p:spTgt spid="217091"/>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217122"/>
                                        </p:tgtEl>
                                        <p:attrNameLst>
                                          <p:attrName>style.visibility</p:attrName>
                                        </p:attrNameLst>
                                      </p:cBhvr>
                                      <p:to>
                                        <p:strVal val="visible"/>
                                      </p:to>
                                    </p:set>
                                    <p:animEffect transition="in" filter="checkerboard(across)">
                                      <p:cBhvr>
                                        <p:cTn id="15" dur="500"/>
                                        <p:tgtEl>
                                          <p:spTgt spid="21712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17106"/>
                                        </p:tgtEl>
                                        <p:attrNameLst>
                                          <p:attrName>style.visibility</p:attrName>
                                        </p:attrNameLst>
                                      </p:cBhvr>
                                      <p:to>
                                        <p:strVal val="visible"/>
                                      </p:to>
                                    </p:set>
                                    <p:animEffect transition="in" filter="wipe(up)">
                                      <p:cBhvr>
                                        <p:cTn id="18" dur="500"/>
                                        <p:tgtEl>
                                          <p:spTgt spid="217106"/>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217103"/>
                                        </p:tgtEl>
                                        <p:attrNameLst>
                                          <p:attrName>style.visibility</p:attrName>
                                        </p:attrNameLst>
                                      </p:cBhvr>
                                      <p:to>
                                        <p:strVal val="visible"/>
                                      </p:to>
                                    </p:set>
                                    <p:animEffect transition="in" filter="wipe(up)">
                                      <p:cBhvr>
                                        <p:cTn id="21" dur="500"/>
                                        <p:tgtEl>
                                          <p:spTgt spid="21710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17107"/>
                                        </p:tgtEl>
                                        <p:attrNameLst>
                                          <p:attrName>style.visibility</p:attrName>
                                        </p:attrNameLst>
                                      </p:cBhvr>
                                      <p:to>
                                        <p:strVal val="visible"/>
                                      </p:to>
                                    </p:set>
                                    <p:animEffect transition="in" filter="wipe(up)">
                                      <p:cBhvr>
                                        <p:cTn id="24" dur="500"/>
                                        <p:tgtEl>
                                          <p:spTgt spid="217107"/>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217129"/>
                                        </p:tgtEl>
                                        <p:attrNameLst>
                                          <p:attrName>style.visibility</p:attrName>
                                        </p:attrNameLst>
                                      </p:cBhvr>
                                      <p:to>
                                        <p:strVal val="visible"/>
                                      </p:to>
                                    </p:set>
                                    <p:animEffect transition="in" filter="checkerboard(across)">
                                      <p:cBhvr>
                                        <p:cTn id="27" dur="500"/>
                                        <p:tgtEl>
                                          <p:spTgt spid="217129"/>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217098"/>
                                        </p:tgtEl>
                                        <p:attrNameLst>
                                          <p:attrName>style.visibility</p:attrName>
                                        </p:attrNameLst>
                                      </p:cBhvr>
                                      <p:to>
                                        <p:strVal val="visible"/>
                                      </p:to>
                                    </p:set>
                                    <p:animEffect transition="in" filter="checkerboard(across)">
                                      <p:cBhvr>
                                        <p:cTn id="30" dur="500"/>
                                        <p:tgtEl>
                                          <p:spTgt spid="217098"/>
                                        </p:tgtEl>
                                      </p:cBhvr>
                                    </p:animEffect>
                                  </p:childTnLst>
                                </p:cTn>
                              </p:par>
                              <p:par>
                                <p:cTn id="31" presetID="5" presetClass="entr" presetSubtype="10" fill="hold" nodeType="withEffect">
                                  <p:stCondLst>
                                    <p:cond delay="0"/>
                                  </p:stCondLst>
                                  <p:childTnLst>
                                    <p:set>
                                      <p:cBhvr>
                                        <p:cTn id="32" dur="1" fill="hold">
                                          <p:stCondLst>
                                            <p:cond delay="0"/>
                                          </p:stCondLst>
                                        </p:cTn>
                                        <p:tgtEl>
                                          <p:spTgt spid="217099"/>
                                        </p:tgtEl>
                                        <p:attrNameLst>
                                          <p:attrName>style.visibility</p:attrName>
                                        </p:attrNameLst>
                                      </p:cBhvr>
                                      <p:to>
                                        <p:strVal val="visible"/>
                                      </p:to>
                                    </p:set>
                                    <p:animEffect transition="in" filter="checkerboard(across)">
                                      <p:cBhvr>
                                        <p:cTn id="33" dur="500"/>
                                        <p:tgtEl>
                                          <p:spTgt spid="217099"/>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217135"/>
                                        </p:tgtEl>
                                        <p:attrNameLst>
                                          <p:attrName>style.visibility</p:attrName>
                                        </p:attrNameLst>
                                      </p:cBhvr>
                                      <p:to>
                                        <p:strVal val="visible"/>
                                      </p:to>
                                    </p:set>
                                    <p:animEffect transition="in" filter="checkerboard(across)">
                                      <p:cBhvr>
                                        <p:cTn id="36" dur="500"/>
                                        <p:tgtEl>
                                          <p:spTgt spid="217135"/>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7104"/>
                                        </p:tgtEl>
                                        <p:attrNameLst>
                                          <p:attrName>style.visibility</p:attrName>
                                        </p:attrNameLst>
                                      </p:cBhvr>
                                      <p:to>
                                        <p:strVal val="visible"/>
                                      </p:to>
                                    </p:set>
                                    <p:animEffect transition="in" filter="wipe(up)">
                                      <p:cBhvr>
                                        <p:cTn id="39" dur="500"/>
                                        <p:tgtEl>
                                          <p:spTgt spid="217104"/>
                                        </p:tgtEl>
                                      </p:cBhvr>
                                    </p:animEffect>
                                  </p:childTnLst>
                                </p:cTn>
                              </p:par>
                              <p:par>
                                <p:cTn id="40" presetID="5" presetClass="entr" presetSubtype="10" fill="hold" nodeType="withEffect">
                                  <p:stCondLst>
                                    <p:cond delay="0"/>
                                  </p:stCondLst>
                                  <p:childTnLst>
                                    <p:set>
                                      <p:cBhvr>
                                        <p:cTn id="41" dur="1" fill="hold">
                                          <p:stCondLst>
                                            <p:cond delay="0"/>
                                          </p:stCondLst>
                                        </p:cTn>
                                        <p:tgtEl>
                                          <p:spTgt spid="217094"/>
                                        </p:tgtEl>
                                        <p:attrNameLst>
                                          <p:attrName>style.visibility</p:attrName>
                                        </p:attrNameLst>
                                      </p:cBhvr>
                                      <p:to>
                                        <p:strVal val="visible"/>
                                      </p:to>
                                    </p:set>
                                    <p:animEffect transition="in" filter="checkerboard(across)">
                                      <p:cBhvr>
                                        <p:cTn id="42" dur="500"/>
                                        <p:tgtEl>
                                          <p:spTgt spid="217094"/>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217113"/>
                                        </p:tgtEl>
                                        <p:attrNameLst>
                                          <p:attrName>style.visibility</p:attrName>
                                        </p:attrNameLst>
                                      </p:cBhvr>
                                      <p:to>
                                        <p:strVal val="visible"/>
                                      </p:to>
                                    </p:set>
                                    <p:animEffect transition="in" filter="checkerboard(across)">
                                      <p:cBhvr>
                                        <p:cTn id="45" dur="500"/>
                                        <p:tgtEl>
                                          <p:spTgt spid="217113"/>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217096"/>
                                        </p:tgtEl>
                                        <p:attrNameLst>
                                          <p:attrName>style.visibility</p:attrName>
                                        </p:attrNameLst>
                                      </p:cBhvr>
                                      <p:to>
                                        <p:strVal val="visible"/>
                                      </p:to>
                                    </p:set>
                                    <p:animEffect transition="in" filter="checkerboard(across)">
                                      <p:cBhvr>
                                        <p:cTn id="48" dur="500"/>
                                        <p:tgtEl>
                                          <p:spTgt spid="217096"/>
                                        </p:tgtEl>
                                      </p:cBhvr>
                                    </p:animEffect>
                                  </p:childTnLst>
                                </p:cTn>
                              </p:par>
                              <p:par>
                                <p:cTn id="49" presetID="5" presetClass="entr" presetSubtype="10" fill="hold" grpId="0" nodeType="withEffect">
                                  <p:stCondLst>
                                    <p:cond delay="0"/>
                                  </p:stCondLst>
                                  <p:childTnLst>
                                    <p:set>
                                      <p:cBhvr>
                                        <p:cTn id="50" dur="1" fill="hold">
                                          <p:stCondLst>
                                            <p:cond delay="0"/>
                                          </p:stCondLst>
                                        </p:cTn>
                                        <p:tgtEl>
                                          <p:spTgt spid="217095"/>
                                        </p:tgtEl>
                                        <p:attrNameLst>
                                          <p:attrName>style.visibility</p:attrName>
                                        </p:attrNameLst>
                                      </p:cBhvr>
                                      <p:to>
                                        <p:strVal val="visible"/>
                                      </p:to>
                                    </p:set>
                                    <p:animEffect transition="in" filter="checkerboard(across)">
                                      <p:cBhvr>
                                        <p:cTn id="51" dur="500"/>
                                        <p:tgtEl>
                                          <p:spTgt spid="217095"/>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217097"/>
                                        </p:tgtEl>
                                        <p:attrNameLst>
                                          <p:attrName>style.visibility</p:attrName>
                                        </p:attrNameLst>
                                      </p:cBhvr>
                                      <p:to>
                                        <p:strVal val="visible"/>
                                      </p:to>
                                    </p:set>
                                    <p:animEffect transition="in" filter="checkerboard(across)">
                                      <p:cBhvr>
                                        <p:cTn id="54" dur="500"/>
                                        <p:tgtEl>
                                          <p:spTgt spid="217097"/>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 presetClass="entr" presetSubtype="10" fill="hold" grpId="0" nodeType="clickEffect">
                                  <p:stCondLst>
                                    <p:cond delay="0"/>
                                  </p:stCondLst>
                                  <p:childTnLst>
                                    <p:set>
                                      <p:cBhvr>
                                        <p:cTn id="58" dur="1" fill="hold">
                                          <p:stCondLst>
                                            <p:cond delay="0"/>
                                          </p:stCondLst>
                                        </p:cTn>
                                        <p:tgtEl>
                                          <p:spTgt spid="217092"/>
                                        </p:tgtEl>
                                        <p:attrNameLst>
                                          <p:attrName>style.visibility</p:attrName>
                                        </p:attrNameLst>
                                      </p:cBhvr>
                                      <p:to>
                                        <p:strVal val="visible"/>
                                      </p:to>
                                    </p:set>
                                    <p:animEffect transition="in" filter="checkerboard(across)">
                                      <p:cBhvr>
                                        <p:cTn id="59" dur="500"/>
                                        <p:tgtEl>
                                          <p:spTgt spid="217092"/>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217100"/>
                                        </p:tgtEl>
                                        <p:attrNameLst>
                                          <p:attrName>style.visibility</p:attrName>
                                        </p:attrNameLst>
                                      </p:cBhvr>
                                      <p:to>
                                        <p:strVal val="visible"/>
                                      </p:to>
                                    </p:set>
                                    <p:animEffect transition="in" filter="checkerboard(across)">
                                      <p:cBhvr>
                                        <p:cTn id="62" dur="500"/>
                                        <p:tgtEl>
                                          <p:spTgt spid="217100"/>
                                        </p:tgtEl>
                                      </p:cBhvr>
                                    </p:animEffect>
                                  </p:childTnLst>
                                </p:cTn>
                              </p:par>
                              <p:par>
                                <p:cTn id="63" presetID="5" presetClass="entr" presetSubtype="10" fill="hold" nodeType="withEffect">
                                  <p:stCondLst>
                                    <p:cond delay="0"/>
                                  </p:stCondLst>
                                  <p:childTnLst>
                                    <p:set>
                                      <p:cBhvr>
                                        <p:cTn id="64" dur="1" fill="hold">
                                          <p:stCondLst>
                                            <p:cond delay="0"/>
                                          </p:stCondLst>
                                        </p:cTn>
                                        <p:tgtEl>
                                          <p:spTgt spid="217101"/>
                                        </p:tgtEl>
                                        <p:attrNameLst>
                                          <p:attrName>style.visibility</p:attrName>
                                        </p:attrNameLst>
                                      </p:cBhvr>
                                      <p:to>
                                        <p:strVal val="visible"/>
                                      </p:to>
                                    </p:set>
                                    <p:animEffect transition="in" filter="checkerboard(across)">
                                      <p:cBhvr>
                                        <p:cTn id="65" dur="500"/>
                                        <p:tgtEl>
                                          <p:spTgt spid="217101"/>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217105"/>
                                        </p:tgtEl>
                                        <p:attrNameLst>
                                          <p:attrName>style.visibility</p:attrName>
                                        </p:attrNameLst>
                                      </p:cBhvr>
                                      <p:to>
                                        <p:strVal val="visible"/>
                                      </p:to>
                                    </p:set>
                                    <p:animEffect transition="in" filter="checkerboard(across)">
                                      <p:cBhvr>
                                        <p:cTn id="68" dur="500"/>
                                        <p:tgtEl>
                                          <p:spTgt spid="217105"/>
                                        </p:tgtEl>
                                      </p:cBhvr>
                                    </p:animEffect>
                                  </p:childTnLst>
                                </p:cTn>
                              </p:par>
                              <p:par>
                                <p:cTn id="69" presetID="5" presetClass="entr" presetSubtype="10" fill="hold" grpId="0" nodeType="withEffect">
                                  <p:stCondLst>
                                    <p:cond delay="0"/>
                                  </p:stCondLst>
                                  <p:childTnLst>
                                    <p:set>
                                      <p:cBhvr>
                                        <p:cTn id="70" dur="1" fill="hold">
                                          <p:stCondLst>
                                            <p:cond delay="0"/>
                                          </p:stCondLst>
                                        </p:cTn>
                                        <p:tgtEl>
                                          <p:spTgt spid="217108"/>
                                        </p:tgtEl>
                                        <p:attrNameLst>
                                          <p:attrName>style.visibility</p:attrName>
                                        </p:attrNameLst>
                                      </p:cBhvr>
                                      <p:to>
                                        <p:strVal val="visible"/>
                                      </p:to>
                                    </p:set>
                                    <p:animEffect transition="in" filter="checkerboard(across)">
                                      <p:cBhvr>
                                        <p:cTn id="71" dur="500"/>
                                        <p:tgtEl>
                                          <p:spTgt spid="217108"/>
                                        </p:tgtEl>
                                      </p:cBhvr>
                                    </p:animEffect>
                                  </p:childTnLst>
                                </p:cTn>
                              </p:par>
                              <p:par>
                                <p:cTn id="72" presetID="5" presetClass="entr" presetSubtype="10" fill="hold" grpId="0" nodeType="withEffect">
                                  <p:stCondLst>
                                    <p:cond delay="0"/>
                                  </p:stCondLst>
                                  <p:childTnLst>
                                    <p:set>
                                      <p:cBhvr>
                                        <p:cTn id="73" dur="1" fill="hold">
                                          <p:stCondLst>
                                            <p:cond delay="0"/>
                                          </p:stCondLst>
                                        </p:cTn>
                                        <p:tgtEl>
                                          <p:spTgt spid="217109"/>
                                        </p:tgtEl>
                                        <p:attrNameLst>
                                          <p:attrName>style.visibility</p:attrName>
                                        </p:attrNameLst>
                                      </p:cBhvr>
                                      <p:to>
                                        <p:strVal val="visible"/>
                                      </p:to>
                                    </p:set>
                                    <p:animEffect transition="in" filter="checkerboard(across)">
                                      <p:cBhvr>
                                        <p:cTn id="74" dur="500"/>
                                        <p:tgtEl>
                                          <p:spTgt spid="217109"/>
                                        </p:tgtEl>
                                      </p:cBhvr>
                                    </p:animEffect>
                                  </p:childTnLst>
                                </p:cTn>
                              </p:par>
                              <p:par>
                                <p:cTn id="75" presetID="5" presetClass="entr" presetSubtype="10" fill="hold" grpId="0" nodeType="withEffect">
                                  <p:stCondLst>
                                    <p:cond delay="0"/>
                                  </p:stCondLst>
                                  <p:childTnLst>
                                    <p:set>
                                      <p:cBhvr>
                                        <p:cTn id="76" dur="1" fill="hold">
                                          <p:stCondLst>
                                            <p:cond delay="0"/>
                                          </p:stCondLst>
                                        </p:cTn>
                                        <p:tgtEl>
                                          <p:spTgt spid="217110"/>
                                        </p:tgtEl>
                                        <p:attrNameLst>
                                          <p:attrName>style.visibility</p:attrName>
                                        </p:attrNameLst>
                                      </p:cBhvr>
                                      <p:to>
                                        <p:strVal val="visible"/>
                                      </p:to>
                                    </p:set>
                                    <p:animEffect transition="in" filter="checkerboard(across)">
                                      <p:cBhvr>
                                        <p:cTn id="77" dur="500"/>
                                        <p:tgtEl>
                                          <p:spTgt spid="217110"/>
                                        </p:tgtEl>
                                      </p:cBhvr>
                                    </p:animEffect>
                                  </p:childTnLst>
                                </p:cTn>
                              </p:par>
                              <p:par>
                                <p:cTn id="78" presetID="5" presetClass="entr" presetSubtype="10" fill="hold" nodeType="withEffect">
                                  <p:stCondLst>
                                    <p:cond delay="0"/>
                                  </p:stCondLst>
                                  <p:childTnLst>
                                    <p:set>
                                      <p:cBhvr>
                                        <p:cTn id="79" dur="1" fill="hold">
                                          <p:stCondLst>
                                            <p:cond delay="0"/>
                                          </p:stCondLst>
                                        </p:cTn>
                                        <p:tgtEl>
                                          <p:spTgt spid="217123"/>
                                        </p:tgtEl>
                                        <p:attrNameLst>
                                          <p:attrName>style.visibility</p:attrName>
                                        </p:attrNameLst>
                                      </p:cBhvr>
                                      <p:to>
                                        <p:strVal val="visible"/>
                                      </p:to>
                                    </p:set>
                                    <p:animEffect transition="in" filter="checkerboard(across)">
                                      <p:cBhvr>
                                        <p:cTn id="80" dur="500"/>
                                        <p:tgtEl>
                                          <p:spTgt spid="217123"/>
                                        </p:tgtEl>
                                      </p:cBhvr>
                                    </p:animEffect>
                                  </p:childTnLst>
                                </p:cTn>
                              </p:par>
                              <p:par>
                                <p:cTn id="81" presetID="5" presetClass="entr" presetSubtype="10" fill="hold" nodeType="withEffect">
                                  <p:stCondLst>
                                    <p:cond delay="0"/>
                                  </p:stCondLst>
                                  <p:childTnLst>
                                    <p:set>
                                      <p:cBhvr>
                                        <p:cTn id="82" dur="1" fill="hold">
                                          <p:stCondLst>
                                            <p:cond delay="0"/>
                                          </p:stCondLst>
                                        </p:cTn>
                                        <p:tgtEl>
                                          <p:spTgt spid="217124"/>
                                        </p:tgtEl>
                                        <p:attrNameLst>
                                          <p:attrName>style.visibility</p:attrName>
                                        </p:attrNameLst>
                                      </p:cBhvr>
                                      <p:to>
                                        <p:strVal val="visible"/>
                                      </p:to>
                                    </p:set>
                                    <p:animEffect transition="in" filter="checkerboard(across)">
                                      <p:cBhvr>
                                        <p:cTn id="83" dur="500"/>
                                        <p:tgtEl>
                                          <p:spTgt spid="217124"/>
                                        </p:tgtEl>
                                      </p:cBhvr>
                                    </p:animEffect>
                                  </p:childTnLst>
                                </p:cTn>
                              </p:par>
                              <p:par>
                                <p:cTn id="84" presetID="5" presetClass="entr" presetSubtype="10" fill="hold" grpId="0" nodeType="withEffect">
                                  <p:stCondLst>
                                    <p:cond delay="0"/>
                                  </p:stCondLst>
                                  <p:childTnLst>
                                    <p:set>
                                      <p:cBhvr>
                                        <p:cTn id="85" dur="1" fill="hold">
                                          <p:stCondLst>
                                            <p:cond delay="0"/>
                                          </p:stCondLst>
                                        </p:cTn>
                                        <p:tgtEl>
                                          <p:spTgt spid="217125"/>
                                        </p:tgtEl>
                                        <p:attrNameLst>
                                          <p:attrName>style.visibility</p:attrName>
                                        </p:attrNameLst>
                                      </p:cBhvr>
                                      <p:to>
                                        <p:strVal val="visible"/>
                                      </p:to>
                                    </p:set>
                                    <p:animEffect transition="in" filter="checkerboard(across)">
                                      <p:cBhvr>
                                        <p:cTn id="86" dur="500"/>
                                        <p:tgtEl>
                                          <p:spTgt spid="217125"/>
                                        </p:tgtEl>
                                      </p:cBhvr>
                                    </p:animEffect>
                                  </p:childTnLst>
                                </p:cTn>
                              </p:par>
                              <p:par>
                                <p:cTn id="87" presetID="5" presetClass="entr" presetSubtype="10" fill="hold" grpId="0" nodeType="withEffect">
                                  <p:stCondLst>
                                    <p:cond delay="0"/>
                                  </p:stCondLst>
                                  <p:childTnLst>
                                    <p:set>
                                      <p:cBhvr>
                                        <p:cTn id="88" dur="1" fill="hold">
                                          <p:stCondLst>
                                            <p:cond delay="0"/>
                                          </p:stCondLst>
                                        </p:cTn>
                                        <p:tgtEl>
                                          <p:spTgt spid="217127"/>
                                        </p:tgtEl>
                                        <p:attrNameLst>
                                          <p:attrName>style.visibility</p:attrName>
                                        </p:attrNameLst>
                                      </p:cBhvr>
                                      <p:to>
                                        <p:strVal val="visible"/>
                                      </p:to>
                                    </p:set>
                                    <p:animEffect transition="in" filter="checkerboard(across)">
                                      <p:cBhvr>
                                        <p:cTn id="89" dur="500"/>
                                        <p:tgtEl>
                                          <p:spTgt spid="217127"/>
                                        </p:tgtEl>
                                      </p:cBhvr>
                                    </p:animEffect>
                                  </p:childTnLst>
                                </p:cTn>
                              </p:par>
                              <p:par>
                                <p:cTn id="90" presetID="5" presetClass="entr" presetSubtype="10" fill="hold" grpId="0" nodeType="withEffect">
                                  <p:stCondLst>
                                    <p:cond delay="0"/>
                                  </p:stCondLst>
                                  <p:childTnLst>
                                    <p:set>
                                      <p:cBhvr>
                                        <p:cTn id="91" dur="1" fill="hold">
                                          <p:stCondLst>
                                            <p:cond delay="0"/>
                                          </p:stCondLst>
                                        </p:cTn>
                                        <p:tgtEl>
                                          <p:spTgt spid="217128"/>
                                        </p:tgtEl>
                                        <p:attrNameLst>
                                          <p:attrName>style.visibility</p:attrName>
                                        </p:attrNameLst>
                                      </p:cBhvr>
                                      <p:to>
                                        <p:strVal val="visible"/>
                                      </p:to>
                                    </p:set>
                                    <p:animEffect transition="in" filter="checkerboard(across)">
                                      <p:cBhvr>
                                        <p:cTn id="92" dur="500"/>
                                        <p:tgtEl>
                                          <p:spTgt spid="217128"/>
                                        </p:tgtEl>
                                      </p:cBhvr>
                                    </p:animEffect>
                                  </p:childTnLst>
                                </p:cTn>
                              </p:par>
                              <p:par>
                                <p:cTn id="93" presetID="5" presetClass="entr" presetSubtype="10" fill="hold" grpId="0" nodeType="withEffect">
                                  <p:stCondLst>
                                    <p:cond delay="0"/>
                                  </p:stCondLst>
                                  <p:childTnLst>
                                    <p:set>
                                      <p:cBhvr>
                                        <p:cTn id="94" dur="1" fill="hold">
                                          <p:stCondLst>
                                            <p:cond delay="0"/>
                                          </p:stCondLst>
                                        </p:cTn>
                                        <p:tgtEl>
                                          <p:spTgt spid="217126"/>
                                        </p:tgtEl>
                                        <p:attrNameLst>
                                          <p:attrName>style.visibility</p:attrName>
                                        </p:attrNameLst>
                                      </p:cBhvr>
                                      <p:to>
                                        <p:strVal val="visible"/>
                                      </p:to>
                                    </p:set>
                                    <p:animEffect transition="in" filter="checkerboard(across)">
                                      <p:cBhvr>
                                        <p:cTn id="95" dur="500"/>
                                        <p:tgtEl>
                                          <p:spTgt spid="217126"/>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5" presetClass="entr" presetSubtype="10" fill="hold" grpId="0" nodeType="clickEffect">
                                  <p:stCondLst>
                                    <p:cond delay="0"/>
                                  </p:stCondLst>
                                  <p:childTnLst>
                                    <p:set>
                                      <p:cBhvr>
                                        <p:cTn id="99" dur="1" fill="hold">
                                          <p:stCondLst>
                                            <p:cond delay="0"/>
                                          </p:stCondLst>
                                        </p:cTn>
                                        <p:tgtEl>
                                          <p:spTgt spid="217090"/>
                                        </p:tgtEl>
                                        <p:attrNameLst>
                                          <p:attrName>style.visibility</p:attrName>
                                        </p:attrNameLst>
                                      </p:cBhvr>
                                      <p:to>
                                        <p:strVal val="visible"/>
                                      </p:to>
                                    </p:set>
                                    <p:animEffect transition="in" filter="checkerboard(across)">
                                      <p:cBhvr>
                                        <p:cTn id="100" dur="500"/>
                                        <p:tgtEl>
                                          <p:spTgt spid="217090"/>
                                        </p:tgtEl>
                                      </p:cBhvr>
                                    </p:animEffect>
                                  </p:childTnLst>
                                </p:cTn>
                              </p:par>
                              <p:par>
                                <p:cTn id="101" presetID="5" presetClass="entr" presetSubtype="10" fill="hold" nodeType="withEffect">
                                  <p:stCondLst>
                                    <p:cond delay="0"/>
                                  </p:stCondLst>
                                  <p:childTnLst>
                                    <p:set>
                                      <p:cBhvr>
                                        <p:cTn id="102" dur="1" fill="hold">
                                          <p:stCondLst>
                                            <p:cond delay="0"/>
                                          </p:stCondLst>
                                        </p:cTn>
                                        <p:tgtEl>
                                          <p:spTgt spid="217117"/>
                                        </p:tgtEl>
                                        <p:attrNameLst>
                                          <p:attrName>style.visibility</p:attrName>
                                        </p:attrNameLst>
                                      </p:cBhvr>
                                      <p:to>
                                        <p:strVal val="visible"/>
                                      </p:to>
                                    </p:set>
                                    <p:animEffect transition="in" filter="checkerboard(across)">
                                      <p:cBhvr>
                                        <p:cTn id="103" dur="500"/>
                                        <p:tgtEl>
                                          <p:spTgt spid="217117"/>
                                        </p:tgtEl>
                                      </p:cBhvr>
                                    </p:animEffect>
                                  </p:childTnLst>
                                </p:cTn>
                              </p:par>
                              <p:par>
                                <p:cTn id="104" presetID="5" presetClass="entr" presetSubtype="10" fill="hold" nodeType="withEffect">
                                  <p:stCondLst>
                                    <p:cond delay="0"/>
                                  </p:stCondLst>
                                  <p:childTnLst>
                                    <p:set>
                                      <p:cBhvr>
                                        <p:cTn id="105" dur="1" fill="hold">
                                          <p:stCondLst>
                                            <p:cond delay="0"/>
                                          </p:stCondLst>
                                        </p:cTn>
                                        <p:tgtEl>
                                          <p:spTgt spid="217118"/>
                                        </p:tgtEl>
                                        <p:attrNameLst>
                                          <p:attrName>style.visibility</p:attrName>
                                        </p:attrNameLst>
                                      </p:cBhvr>
                                      <p:to>
                                        <p:strVal val="visible"/>
                                      </p:to>
                                    </p:set>
                                    <p:animEffect transition="in" filter="checkerboard(across)">
                                      <p:cBhvr>
                                        <p:cTn id="106" dur="500"/>
                                        <p:tgtEl>
                                          <p:spTgt spid="217118"/>
                                        </p:tgtEl>
                                      </p:cBhvr>
                                    </p:animEffect>
                                  </p:childTnLst>
                                </p:cTn>
                              </p:par>
                              <p:par>
                                <p:cTn id="107" presetID="5" presetClass="entr" presetSubtype="10" fill="hold" grpId="0" nodeType="withEffect">
                                  <p:stCondLst>
                                    <p:cond delay="0"/>
                                  </p:stCondLst>
                                  <p:childTnLst>
                                    <p:set>
                                      <p:cBhvr>
                                        <p:cTn id="108" dur="1" fill="hold">
                                          <p:stCondLst>
                                            <p:cond delay="0"/>
                                          </p:stCondLst>
                                        </p:cTn>
                                        <p:tgtEl>
                                          <p:spTgt spid="217119"/>
                                        </p:tgtEl>
                                        <p:attrNameLst>
                                          <p:attrName>style.visibility</p:attrName>
                                        </p:attrNameLst>
                                      </p:cBhvr>
                                      <p:to>
                                        <p:strVal val="visible"/>
                                      </p:to>
                                    </p:set>
                                    <p:animEffect transition="in" filter="checkerboard(across)">
                                      <p:cBhvr>
                                        <p:cTn id="109" dur="500"/>
                                        <p:tgtEl>
                                          <p:spTgt spid="217119"/>
                                        </p:tgtEl>
                                      </p:cBhvr>
                                    </p:animEffect>
                                  </p:childTnLst>
                                </p:cTn>
                              </p:par>
                              <p:par>
                                <p:cTn id="110" presetID="5" presetClass="entr" presetSubtype="10" fill="hold" grpId="0" nodeType="withEffect">
                                  <p:stCondLst>
                                    <p:cond delay="0"/>
                                  </p:stCondLst>
                                  <p:childTnLst>
                                    <p:set>
                                      <p:cBhvr>
                                        <p:cTn id="111" dur="1" fill="hold">
                                          <p:stCondLst>
                                            <p:cond delay="0"/>
                                          </p:stCondLst>
                                        </p:cTn>
                                        <p:tgtEl>
                                          <p:spTgt spid="217120"/>
                                        </p:tgtEl>
                                        <p:attrNameLst>
                                          <p:attrName>style.visibility</p:attrName>
                                        </p:attrNameLst>
                                      </p:cBhvr>
                                      <p:to>
                                        <p:strVal val="visible"/>
                                      </p:to>
                                    </p:set>
                                    <p:animEffect transition="in" filter="checkerboard(across)">
                                      <p:cBhvr>
                                        <p:cTn id="112" dur="500"/>
                                        <p:tgtEl>
                                          <p:spTgt spid="217120"/>
                                        </p:tgtEl>
                                      </p:cBhvr>
                                    </p:animEffect>
                                  </p:childTnLst>
                                </p:cTn>
                              </p:par>
                              <p:par>
                                <p:cTn id="113" presetID="5" presetClass="entr" presetSubtype="10" fill="hold" grpId="0" nodeType="withEffect">
                                  <p:stCondLst>
                                    <p:cond delay="0"/>
                                  </p:stCondLst>
                                  <p:childTnLst>
                                    <p:set>
                                      <p:cBhvr>
                                        <p:cTn id="114" dur="1" fill="hold">
                                          <p:stCondLst>
                                            <p:cond delay="0"/>
                                          </p:stCondLst>
                                        </p:cTn>
                                        <p:tgtEl>
                                          <p:spTgt spid="217121"/>
                                        </p:tgtEl>
                                        <p:attrNameLst>
                                          <p:attrName>style.visibility</p:attrName>
                                        </p:attrNameLst>
                                      </p:cBhvr>
                                      <p:to>
                                        <p:strVal val="visible"/>
                                      </p:to>
                                    </p:set>
                                    <p:animEffect transition="in" filter="checkerboard(across)">
                                      <p:cBhvr>
                                        <p:cTn id="115" dur="500"/>
                                        <p:tgtEl>
                                          <p:spTgt spid="217121"/>
                                        </p:tgtEl>
                                      </p:cBhvr>
                                    </p:animEffect>
                                  </p:childTnLst>
                                </p:cTn>
                              </p:par>
                              <p:par>
                                <p:cTn id="116" presetID="5" presetClass="entr" presetSubtype="10" fill="hold" nodeType="withEffect">
                                  <p:stCondLst>
                                    <p:cond delay="0"/>
                                  </p:stCondLst>
                                  <p:childTnLst>
                                    <p:set>
                                      <p:cBhvr>
                                        <p:cTn id="117" dur="1" fill="hold">
                                          <p:stCondLst>
                                            <p:cond delay="0"/>
                                          </p:stCondLst>
                                        </p:cTn>
                                        <p:tgtEl>
                                          <p:spTgt spid="217139"/>
                                        </p:tgtEl>
                                        <p:attrNameLst>
                                          <p:attrName>style.visibility</p:attrName>
                                        </p:attrNameLst>
                                      </p:cBhvr>
                                      <p:to>
                                        <p:strVal val="visible"/>
                                      </p:to>
                                    </p:set>
                                    <p:animEffect transition="in" filter="checkerboard(across)">
                                      <p:cBhvr>
                                        <p:cTn id="118" dur="500"/>
                                        <p:tgtEl>
                                          <p:spTgt spid="217139"/>
                                        </p:tgtEl>
                                      </p:cBhvr>
                                    </p:animEffect>
                                  </p:childTnLst>
                                </p:cTn>
                              </p:par>
                            </p:childTnLst>
                          </p:cTn>
                        </p:par>
                        <p:par>
                          <p:cTn id="119" fill="hold" nodeType="afterGroup">
                            <p:stCondLst>
                              <p:cond delay="500"/>
                            </p:stCondLst>
                            <p:childTnLst>
                              <p:par>
                                <p:cTn id="120" presetID="22" presetClass="entr" presetSubtype="1" fill="hold" grpId="0" nodeType="afterEffect">
                                  <p:stCondLst>
                                    <p:cond delay="0"/>
                                  </p:stCondLst>
                                  <p:childTnLst>
                                    <p:set>
                                      <p:cBhvr>
                                        <p:cTn id="121" dur="1" fill="hold">
                                          <p:stCondLst>
                                            <p:cond delay="0"/>
                                          </p:stCondLst>
                                        </p:cTn>
                                        <p:tgtEl>
                                          <p:spTgt spid="217114"/>
                                        </p:tgtEl>
                                        <p:attrNameLst>
                                          <p:attrName>style.visibility</p:attrName>
                                        </p:attrNameLst>
                                      </p:cBhvr>
                                      <p:to>
                                        <p:strVal val="visible"/>
                                      </p:to>
                                    </p:set>
                                    <p:animEffect transition="in" filter="wipe(up)">
                                      <p:cBhvr>
                                        <p:cTn id="122" dur="500"/>
                                        <p:tgtEl>
                                          <p:spTgt spid="217114"/>
                                        </p:tgtEl>
                                      </p:cBhvr>
                                    </p:animEffect>
                                  </p:childTnLst>
                                </p:cTn>
                              </p:par>
                              <p:par>
                                <p:cTn id="123" presetID="5" presetClass="entr" presetSubtype="10" fill="hold" grpId="0" nodeType="withEffect">
                                  <p:stCondLst>
                                    <p:cond delay="0"/>
                                  </p:stCondLst>
                                  <p:childTnLst>
                                    <p:set>
                                      <p:cBhvr>
                                        <p:cTn id="124" dur="1" fill="hold">
                                          <p:stCondLst>
                                            <p:cond delay="0"/>
                                          </p:stCondLst>
                                        </p:cTn>
                                        <p:tgtEl>
                                          <p:spTgt spid="217116"/>
                                        </p:tgtEl>
                                        <p:attrNameLst>
                                          <p:attrName>style.visibility</p:attrName>
                                        </p:attrNameLst>
                                      </p:cBhvr>
                                      <p:to>
                                        <p:strVal val="visible"/>
                                      </p:to>
                                    </p:set>
                                    <p:animEffect transition="in" filter="checkerboard(across)">
                                      <p:cBhvr>
                                        <p:cTn id="125" dur="500"/>
                                        <p:tgtEl>
                                          <p:spTgt spid="217116"/>
                                        </p:tgtEl>
                                      </p:cBhvr>
                                    </p:animEffect>
                                  </p:childTnLst>
                                </p:cTn>
                              </p:par>
                              <p:par>
                                <p:cTn id="126" presetID="5" presetClass="entr" presetSubtype="10" fill="hold" grpId="0" nodeType="withEffect">
                                  <p:stCondLst>
                                    <p:cond delay="0"/>
                                  </p:stCondLst>
                                  <p:childTnLst>
                                    <p:set>
                                      <p:cBhvr>
                                        <p:cTn id="127" dur="1" fill="hold">
                                          <p:stCondLst>
                                            <p:cond delay="0"/>
                                          </p:stCondLst>
                                        </p:cTn>
                                        <p:tgtEl>
                                          <p:spTgt spid="217115"/>
                                        </p:tgtEl>
                                        <p:attrNameLst>
                                          <p:attrName>style.visibility</p:attrName>
                                        </p:attrNameLst>
                                      </p:cBhvr>
                                      <p:to>
                                        <p:strVal val="visible"/>
                                      </p:to>
                                    </p:set>
                                    <p:animEffect transition="in" filter="checkerboard(across)">
                                      <p:cBhvr>
                                        <p:cTn id="128" dur="500"/>
                                        <p:tgtEl>
                                          <p:spTgt spid="217115"/>
                                        </p:tgtEl>
                                      </p:cBhvr>
                                    </p:animEffect>
                                  </p:childTnLst>
                                </p:cTn>
                              </p:par>
                              <p:par>
                                <p:cTn id="129" presetID="5" presetClass="entr" presetSubtype="10" fill="hold" nodeType="withEffect">
                                  <p:stCondLst>
                                    <p:cond delay="0"/>
                                  </p:stCondLst>
                                  <p:childTnLst>
                                    <p:set>
                                      <p:cBhvr>
                                        <p:cTn id="130" dur="1" fill="hold">
                                          <p:stCondLst>
                                            <p:cond delay="0"/>
                                          </p:stCondLst>
                                        </p:cTn>
                                        <p:tgtEl>
                                          <p:spTgt spid="217112"/>
                                        </p:tgtEl>
                                        <p:attrNameLst>
                                          <p:attrName>style.visibility</p:attrName>
                                        </p:attrNameLst>
                                      </p:cBhvr>
                                      <p:to>
                                        <p:strVal val="visible"/>
                                      </p:to>
                                    </p:set>
                                    <p:animEffect transition="in" filter="checkerboard(across)">
                                      <p:cBhvr>
                                        <p:cTn id="131" dur="500"/>
                                        <p:tgtEl>
                                          <p:spTgt spid="217112"/>
                                        </p:tgtEl>
                                      </p:cBhvr>
                                    </p:animEffect>
                                  </p:childTnLst>
                                </p:cTn>
                              </p:par>
                            </p:childTnLst>
                          </p:cTn>
                        </p:par>
                        <p:par>
                          <p:cTn id="132" fill="hold" nodeType="afterGroup">
                            <p:stCondLst>
                              <p:cond delay="1000"/>
                            </p:stCondLst>
                            <p:childTnLst>
                              <p:par>
                                <p:cTn id="133" presetID="22" presetClass="entr" presetSubtype="1" fill="hold" grpId="0" nodeType="afterEffect">
                                  <p:stCondLst>
                                    <p:cond delay="0"/>
                                  </p:stCondLst>
                                  <p:childTnLst>
                                    <p:set>
                                      <p:cBhvr>
                                        <p:cTn id="134" dur="1" fill="hold">
                                          <p:stCondLst>
                                            <p:cond delay="0"/>
                                          </p:stCondLst>
                                        </p:cTn>
                                        <p:tgtEl>
                                          <p:spTgt spid="217137"/>
                                        </p:tgtEl>
                                        <p:attrNameLst>
                                          <p:attrName>style.visibility</p:attrName>
                                        </p:attrNameLst>
                                      </p:cBhvr>
                                      <p:to>
                                        <p:strVal val="visible"/>
                                      </p:to>
                                    </p:set>
                                    <p:animEffect transition="in" filter="wipe(up)">
                                      <p:cBhvr>
                                        <p:cTn id="135" dur="500"/>
                                        <p:tgtEl>
                                          <p:spTgt spid="217137"/>
                                        </p:tgtEl>
                                      </p:cBhvr>
                                    </p:animEffect>
                                  </p:childTnLst>
                                </p:cTn>
                              </p:par>
                              <p:par>
                                <p:cTn id="136" presetID="5" presetClass="entr" presetSubtype="10" fill="hold" nodeType="withEffect">
                                  <p:stCondLst>
                                    <p:cond delay="0"/>
                                  </p:stCondLst>
                                  <p:childTnLst>
                                    <p:set>
                                      <p:cBhvr>
                                        <p:cTn id="137" dur="1" fill="hold">
                                          <p:stCondLst>
                                            <p:cond delay="0"/>
                                          </p:stCondLst>
                                        </p:cTn>
                                        <p:tgtEl>
                                          <p:spTgt spid="217111"/>
                                        </p:tgtEl>
                                        <p:attrNameLst>
                                          <p:attrName>style.visibility</p:attrName>
                                        </p:attrNameLst>
                                      </p:cBhvr>
                                      <p:to>
                                        <p:strVal val="visible"/>
                                      </p:to>
                                    </p:set>
                                    <p:animEffect transition="in" filter="checkerboard(across)">
                                      <p:cBhvr>
                                        <p:cTn id="138" dur="500"/>
                                        <p:tgtEl>
                                          <p:spTgt spid="217111"/>
                                        </p:tgtEl>
                                      </p:cBhvr>
                                    </p:animEffect>
                                  </p:childTnLst>
                                </p:cTn>
                              </p:par>
                              <p:par>
                                <p:cTn id="139" presetID="5" presetClass="entr" presetSubtype="10" fill="hold" nodeType="withEffect">
                                  <p:stCondLst>
                                    <p:cond delay="0"/>
                                  </p:stCondLst>
                                  <p:childTnLst>
                                    <p:set>
                                      <p:cBhvr>
                                        <p:cTn id="140" dur="1" fill="hold">
                                          <p:stCondLst>
                                            <p:cond delay="0"/>
                                          </p:stCondLst>
                                        </p:cTn>
                                        <p:tgtEl>
                                          <p:spTgt spid="217102"/>
                                        </p:tgtEl>
                                        <p:attrNameLst>
                                          <p:attrName>style.visibility</p:attrName>
                                        </p:attrNameLst>
                                      </p:cBhvr>
                                      <p:to>
                                        <p:strVal val="visible"/>
                                      </p:to>
                                    </p:set>
                                    <p:animEffect transition="in" filter="checkerboard(across)">
                                      <p:cBhvr>
                                        <p:cTn id="141" dur="500"/>
                                        <p:tgtEl>
                                          <p:spTgt spid="217102"/>
                                        </p:tgtEl>
                                      </p:cBhvr>
                                    </p:animEffect>
                                  </p:childTnLst>
                                </p:cTn>
                              </p:par>
                              <p:par>
                                <p:cTn id="142" presetID="5" presetClass="entr" presetSubtype="10" fill="hold" nodeType="withEffect">
                                  <p:stCondLst>
                                    <p:cond delay="0"/>
                                  </p:stCondLst>
                                  <p:childTnLst>
                                    <p:set>
                                      <p:cBhvr>
                                        <p:cTn id="143" dur="1" fill="hold">
                                          <p:stCondLst>
                                            <p:cond delay="0"/>
                                          </p:stCondLst>
                                        </p:cTn>
                                        <p:tgtEl>
                                          <p:spTgt spid="217138"/>
                                        </p:tgtEl>
                                        <p:attrNameLst>
                                          <p:attrName>style.visibility</p:attrName>
                                        </p:attrNameLst>
                                      </p:cBhvr>
                                      <p:to>
                                        <p:strVal val="visible"/>
                                      </p:to>
                                    </p:set>
                                    <p:animEffect transition="in" filter="checkerboard(across)">
                                      <p:cBhvr>
                                        <p:cTn id="144" dur="500"/>
                                        <p:tgtEl>
                                          <p:spTgt spid="217138"/>
                                        </p:tgtEl>
                                      </p:cBhvr>
                                    </p:animEffec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2" presetClass="entr" presetSubtype="1" fill="hold" grpId="0" nodeType="clickEffect">
                                  <p:stCondLst>
                                    <p:cond delay="0"/>
                                  </p:stCondLst>
                                  <p:childTnLst>
                                    <p:set>
                                      <p:cBhvr>
                                        <p:cTn id="148" dur="1" fill="hold">
                                          <p:stCondLst>
                                            <p:cond delay="0"/>
                                          </p:stCondLst>
                                        </p:cTn>
                                        <p:tgtEl>
                                          <p:spTgt spid="217130"/>
                                        </p:tgtEl>
                                        <p:attrNameLst>
                                          <p:attrName>style.visibility</p:attrName>
                                        </p:attrNameLst>
                                      </p:cBhvr>
                                      <p:to>
                                        <p:strVal val="visible"/>
                                      </p:to>
                                    </p:set>
                                    <p:anim calcmode="lin" valueType="num">
                                      <p:cBhvr additive="base">
                                        <p:cTn id="149" dur="500" fill="hold"/>
                                        <p:tgtEl>
                                          <p:spTgt spid="217130"/>
                                        </p:tgtEl>
                                        <p:attrNameLst>
                                          <p:attrName>ppt_x</p:attrName>
                                        </p:attrNameLst>
                                      </p:cBhvr>
                                      <p:tavLst>
                                        <p:tav tm="0">
                                          <p:val>
                                            <p:strVal val="#ppt_x"/>
                                          </p:val>
                                        </p:tav>
                                        <p:tav tm="100000">
                                          <p:val>
                                            <p:strVal val="#ppt_x"/>
                                          </p:val>
                                        </p:tav>
                                      </p:tavLst>
                                    </p:anim>
                                    <p:anim calcmode="lin" valueType="num">
                                      <p:cBhvr additive="base">
                                        <p:cTn id="150" dur="500" fill="hold"/>
                                        <p:tgtEl>
                                          <p:spTgt spid="217130"/>
                                        </p:tgtEl>
                                        <p:attrNameLst>
                                          <p:attrName>ppt_y</p:attrName>
                                        </p:attrNameLst>
                                      </p:cBhvr>
                                      <p:tavLst>
                                        <p:tav tm="0">
                                          <p:val>
                                            <p:strVal val="0-#ppt_h/2"/>
                                          </p:val>
                                        </p:tav>
                                        <p:tav tm="100000">
                                          <p:val>
                                            <p:strVal val="#ppt_y"/>
                                          </p:val>
                                        </p:tav>
                                      </p:tavLst>
                                    </p:anim>
                                  </p:childTnLst>
                                </p:cTn>
                              </p:par>
                            </p:childTnLst>
                          </p:cTn>
                        </p:par>
                        <p:par>
                          <p:cTn id="151" fill="hold" nodeType="afterGroup">
                            <p:stCondLst>
                              <p:cond delay="500"/>
                            </p:stCondLst>
                            <p:childTnLst>
                              <p:par>
                                <p:cTn id="152" presetID="2" presetClass="entr" presetSubtype="1" fill="hold" grpId="0" nodeType="afterEffect">
                                  <p:stCondLst>
                                    <p:cond delay="0"/>
                                  </p:stCondLst>
                                  <p:childTnLst>
                                    <p:set>
                                      <p:cBhvr>
                                        <p:cTn id="153" dur="1" fill="hold">
                                          <p:stCondLst>
                                            <p:cond delay="0"/>
                                          </p:stCondLst>
                                        </p:cTn>
                                        <p:tgtEl>
                                          <p:spTgt spid="217132"/>
                                        </p:tgtEl>
                                        <p:attrNameLst>
                                          <p:attrName>style.visibility</p:attrName>
                                        </p:attrNameLst>
                                      </p:cBhvr>
                                      <p:to>
                                        <p:strVal val="visible"/>
                                      </p:to>
                                    </p:set>
                                    <p:anim calcmode="lin" valueType="num">
                                      <p:cBhvr additive="base">
                                        <p:cTn id="154" dur="500" fill="hold"/>
                                        <p:tgtEl>
                                          <p:spTgt spid="217132"/>
                                        </p:tgtEl>
                                        <p:attrNameLst>
                                          <p:attrName>ppt_x</p:attrName>
                                        </p:attrNameLst>
                                      </p:cBhvr>
                                      <p:tavLst>
                                        <p:tav tm="0">
                                          <p:val>
                                            <p:strVal val="#ppt_x"/>
                                          </p:val>
                                        </p:tav>
                                        <p:tav tm="100000">
                                          <p:val>
                                            <p:strVal val="#ppt_x"/>
                                          </p:val>
                                        </p:tav>
                                      </p:tavLst>
                                    </p:anim>
                                    <p:anim calcmode="lin" valueType="num">
                                      <p:cBhvr additive="base">
                                        <p:cTn id="155" dur="500" fill="hold"/>
                                        <p:tgtEl>
                                          <p:spTgt spid="217132"/>
                                        </p:tgtEl>
                                        <p:attrNameLst>
                                          <p:attrName>ppt_y</p:attrName>
                                        </p:attrNameLst>
                                      </p:cBhvr>
                                      <p:tavLst>
                                        <p:tav tm="0">
                                          <p:val>
                                            <p:strVal val="0-#ppt_h/2"/>
                                          </p:val>
                                        </p:tav>
                                        <p:tav tm="100000">
                                          <p:val>
                                            <p:strVal val="#ppt_y"/>
                                          </p:val>
                                        </p:tav>
                                      </p:tavLst>
                                    </p:anim>
                                  </p:childTnLst>
                                </p:cTn>
                              </p:par>
                            </p:childTnLst>
                          </p:cTn>
                        </p:par>
                        <p:par>
                          <p:cTn id="156" fill="hold" nodeType="withGroup">
                            <p:stCondLst>
                              <p:cond delay="1000"/>
                            </p:stCondLst>
                            <p:childTnLst>
                              <p:par>
                                <p:cTn id="157" presetID="2" presetClass="entr" presetSubtype="1" fill="hold" grpId="0" nodeType="afterEffect">
                                  <p:stCondLst>
                                    <p:cond delay="0"/>
                                  </p:stCondLst>
                                  <p:childTnLst>
                                    <p:set>
                                      <p:cBhvr>
                                        <p:cTn id="158" dur="1" fill="hold">
                                          <p:stCondLst>
                                            <p:cond delay="0"/>
                                          </p:stCondLst>
                                        </p:cTn>
                                        <p:tgtEl>
                                          <p:spTgt spid="217131"/>
                                        </p:tgtEl>
                                        <p:attrNameLst>
                                          <p:attrName>style.visibility</p:attrName>
                                        </p:attrNameLst>
                                      </p:cBhvr>
                                      <p:to>
                                        <p:strVal val="visible"/>
                                      </p:to>
                                    </p:set>
                                    <p:anim calcmode="lin" valueType="num">
                                      <p:cBhvr additive="base">
                                        <p:cTn id="159" dur="500" fill="hold"/>
                                        <p:tgtEl>
                                          <p:spTgt spid="217131"/>
                                        </p:tgtEl>
                                        <p:attrNameLst>
                                          <p:attrName>ppt_x</p:attrName>
                                        </p:attrNameLst>
                                      </p:cBhvr>
                                      <p:tavLst>
                                        <p:tav tm="0">
                                          <p:val>
                                            <p:strVal val="#ppt_x"/>
                                          </p:val>
                                        </p:tav>
                                        <p:tav tm="100000">
                                          <p:val>
                                            <p:strVal val="#ppt_x"/>
                                          </p:val>
                                        </p:tav>
                                      </p:tavLst>
                                    </p:anim>
                                    <p:anim calcmode="lin" valueType="num">
                                      <p:cBhvr additive="base">
                                        <p:cTn id="160" dur="500" fill="hold"/>
                                        <p:tgtEl>
                                          <p:spTgt spid="217131"/>
                                        </p:tgtEl>
                                        <p:attrNameLst>
                                          <p:attrName>ppt_y</p:attrName>
                                        </p:attrNameLst>
                                      </p:cBhvr>
                                      <p:tavLst>
                                        <p:tav tm="0">
                                          <p:val>
                                            <p:strVal val="0-#ppt_h/2"/>
                                          </p:val>
                                        </p:tav>
                                        <p:tav tm="100000">
                                          <p:val>
                                            <p:strVal val="#ppt_y"/>
                                          </p:val>
                                        </p:tav>
                                      </p:tavLst>
                                    </p:anim>
                                  </p:childTnLst>
                                </p:cTn>
                              </p:par>
                            </p:childTnLst>
                          </p:cTn>
                        </p:par>
                        <p:par>
                          <p:cTn id="161" fill="hold" nodeType="afterGroup">
                            <p:stCondLst>
                              <p:cond delay="1500"/>
                            </p:stCondLst>
                            <p:childTnLst>
                              <p:par>
                                <p:cTn id="162" presetID="2" presetClass="entr" presetSubtype="1" fill="hold" grpId="0" nodeType="afterEffect">
                                  <p:stCondLst>
                                    <p:cond delay="0"/>
                                  </p:stCondLst>
                                  <p:childTnLst>
                                    <p:set>
                                      <p:cBhvr>
                                        <p:cTn id="163" dur="1" fill="hold">
                                          <p:stCondLst>
                                            <p:cond delay="0"/>
                                          </p:stCondLst>
                                        </p:cTn>
                                        <p:tgtEl>
                                          <p:spTgt spid="217133"/>
                                        </p:tgtEl>
                                        <p:attrNameLst>
                                          <p:attrName>style.visibility</p:attrName>
                                        </p:attrNameLst>
                                      </p:cBhvr>
                                      <p:to>
                                        <p:strVal val="visible"/>
                                      </p:to>
                                    </p:set>
                                    <p:anim calcmode="lin" valueType="num">
                                      <p:cBhvr additive="base">
                                        <p:cTn id="164" dur="500" fill="hold"/>
                                        <p:tgtEl>
                                          <p:spTgt spid="217133"/>
                                        </p:tgtEl>
                                        <p:attrNameLst>
                                          <p:attrName>ppt_x</p:attrName>
                                        </p:attrNameLst>
                                      </p:cBhvr>
                                      <p:tavLst>
                                        <p:tav tm="0">
                                          <p:val>
                                            <p:strVal val="#ppt_x"/>
                                          </p:val>
                                        </p:tav>
                                        <p:tav tm="100000">
                                          <p:val>
                                            <p:strVal val="#ppt_x"/>
                                          </p:val>
                                        </p:tav>
                                      </p:tavLst>
                                    </p:anim>
                                    <p:anim calcmode="lin" valueType="num">
                                      <p:cBhvr additive="base">
                                        <p:cTn id="165" dur="500" fill="hold"/>
                                        <p:tgtEl>
                                          <p:spTgt spid="217133"/>
                                        </p:tgtEl>
                                        <p:attrNameLst>
                                          <p:attrName>ppt_y</p:attrName>
                                        </p:attrNameLst>
                                      </p:cBhvr>
                                      <p:tavLst>
                                        <p:tav tm="0">
                                          <p:val>
                                            <p:strVal val="0-#ppt_h/2"/>
                                          </p:val>
                                        </p:tav>
                                        <p:tav tm="100000">
                                          <p:val>
                                            <p:strVal val="#ppt_y"/>
                                          </p:val>
                                        </p:tav>
                                      </p:tavLst>
                                    </p:anim>
                                  </p:childTnLst>
                                </p:cTn>
                              </p:par>
                            </p:childTnLst>
                          </p:cTn>
                        </p:par>
                        <p:par>
                          <p:cTn id="166" fill="hold" nodeType="withGroup">
                            <p:stCondLst>
                              <p:cond delay="2000"/>
                            </p:stCondLst>
                            <p:childTnLst>
                              <p:par>
                                <p:cTn id="167" presetID="5" presetClass="entr" presetSubtype="10" fill="hold" grpId="0" nodeType="afterEffect">
                                  <p:stCondLst>
                                    <p:cond delay="0"/>
                                  </p:stCondLst>
                                  <p:childTnLst>
                                    <p:set>
                                      <p:cBhvr>
                                        <p:cTn id="168" dur="1" fill="hold">
                                          <p:stCondLst>
                                            <p:cond delay="0"/>
                                          </p:stCondLst>
                                        </p:cTn>
                                        <p:tgtEl>
                                          <p:spTgt spid="217134"/>
                                        </p:tgtEl>
                                        <p:attrNameLst>
                                          <p:attrName>style.visibility</p:attrName>
                                        </p:attrNameLst>
                                      </p:cBhvr>
                                      <p:to>
                                        <p:strVal val="visible"/>
                                      </p:to>
                                    </p:set>
                                    <p:animEffect transition="in" filter="checkerboard(across)">
                                      <p:cBhvr>
                                        <p:cTn id="169" dur="500"/>
                                        <p:tgtEl>
                                          <p:spTgt spid="217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0" grpId="0" animBg="1"/>
      <p:bldP spid="217091" grpId="0" animBg="1"/>
      <p:bldP spid="217092" grpId="0" animBg="1"/>
      <p:bldP spid="217095" grpId="0" animBg="1"/>
      <p:bldP spid="217096" grpId="0" animBg="1"/>
      <p:bldP spid="217097" grpId="0" animBg="1"/>
      <p:bldP spid="217098" grpId="0" animBg="1"/>
      <p:bldP spid="217100" grpId="0" animBg="1"/>
      <p:bldP spid="217103" grpId="0" animBg="1"/>
      <p:bldP spid="217104" grpId="0" animBg="1"/>
      <p:bldP spid="217105" grpId="0" animBg="1"/>
      <p:bldP spid="217106" grpId="0" animBg="1"/>
      <p:bldP spid="217107" grpId="0" animBg="1"/>
      <p:bldP spid="217108" grpId="0" animBg="1"/>
      <p:bldP spid="217109" grpId="0" animBg="1"/>
      <p:bldP spid="217110" grpId="0" animBg="1"/>
      <p:bldP spid="217113" grpId="0"/>
      <p:bldP spid="217114" grpId="0" animBg="1"/>
      <p:bldP spid="217115" grpId="0" animBg="1"/>
      <p:bldP spid="217116" grpId="0" animBg="1"/>
      <p:bldP spid="217119" grpId="0"/>
      <p:bldP spid="217120" grpId="0"/>
      <p:bldP spid="217121" grpId="0"/>
      <p:bldP spid="217125" grpId="0"/>
      <p:bldP spid="217126" grpId="0" animBg="1"/>
      <p:bldP spid="217127" grpId="0" animBg="1"/>
      <p:bldP spid="217128" grpId="0" animBg="1"/>
      <p:bldP spid="217129" grpId="0"/>
      <p:bldP spid="217130" grpId="0" animBg="1"/>
      <p:bldP spid="217131" grpId="0" animBg="1"/>
      <p:bldP spid="217132" grpId="0" animBg="1"/>
      <p:bldP spid="217133" grpId="0" animBg="1"/>
      <p:bldP spid="217134" grpId="0" animBg="1"/>
      <p:bldP spid="217135" grpId="0"/>
      <p:bldP spid="217136" grpId="0" build="p"/>
      <p:bldP spid="217137" grpId="0" animBg="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92" name="Espace réservé du numéro de diapositive 3"/>
          <p:cNvSpPr>
            <a:spLocks noGrp="1"/>
          </p:cNvSpPr>
          <p:nvPr>
            <p:ph type="sldNum" sz="quarter" idx="10"/>
          </p:nvPr>
        </p:nvSpPr>
        <p:spPr/>
        <p:txBody>
          <a:bodyPr/>
          <a:lstStyle/>
          <a:p>
            <a:fld id="{5B156EA9-3B5A-45B5-92F0-92E47799711C}" type="slidenum">
              <a:rPr lang="en-CA"/>
              <a:pPr/>
              <a:t>19</a:t>
            </a:fld>
            <a:endParaRPr lang="en-CA"/>
          </a:p>
        </p:txBody>
      </p:sp>
      <p:sp>
        <p:nvSpPr>
          <p:cNvPr id="908291" name="AutoShape 3"/>
          <p:cNvSpPr>
            <a:spLocks noChangeArrowheads="1"/>
          </p:cNvSpPr>
          <p:nvPr/>
        </p:nvSpPr>
        <p:spPr bwMode="auto">
          <a:xfrm>
            <a:off x="685800" y="2314575"/>
            <a:ext cx="3114675" cy="3371850"/>
          </a:xfrm>
          <a:prstGeom prst="roundRect">
            <a:avLst>
              <a:gd name="adj" fmla="val 16667"/>
            </a:avLst>
          </a:prstGeom>
          <a:solidFill>
            <a:srgbClr val="FFCC99"/>
          </a:solidFill>
          <a:ln w="9525" algn="ctr">
            <a:noFill/>
            <a:prstDash val="sysDot"/>
            <a:round/>
            <a:headEnd/>
            <a:tailEn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a:extLst/>
        </p:spPr>
        <p:txBody>
          <a:bodyPr wrap="none" anchor="b">
            <a:flatTx/>
          </a:bodyPr>
          <a:lstStyle/>
          <a:p>
            <a:pPr algn="l"/>
            <a:r>
              <a:rPr lang="en-US">
                <a:solidFill>
                  <a:schemeClr val="bg1"/>
                </a:solidFill>
              </a:rPr>
              <a:t>Initiative A</a:t>
            </a:r>
          </a:p>
        </p:txBody>
      </p:sp>
      <p:sp>
        <p:nvSpPr>
          <p:cNvPr id="908292" name="AutoShape 4"/>
          <p:cNvSpPr>
            <a:spLocks noChangeArrowheads="1"/>
          </p:cNvSpPr>
          <p:nvPr/>
        </p:nvSpPr>
        <p:spPr bwMode="auto">
          <a:xfrm>
            <a:off x="4743450" y="2314575"/>
            <a:ext cx="3114675" cy="3371850"/>
          </a:xfrm>
          <a:prstGeom prst="roundRect">
            <a:avLst>
              <a:gd name="adj" fmla="val 16667"/>
            </a:avLst>
          </a:prstGeom>
          <a:solidFill>
            <a:srgbClr val="CC99FF"/>
          </a:solidFill>
          <a:ln w="9525" algn="ctr">
            <a:noFill/>
            <a:prstDash val="sysDot"/>
            <a:round/>
            <a:headEnd/>
            <a:tailEn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a:extLst/>
        </p:spPr>
        <p:txBody>
          <a:bodyPr wrap="none" anchor="b">
            <a:flatTx/>
          </a:bodyPr>
          <a:lstStyle/>
          <a:p>
            <a:pPr algn="r"/>
            <a:r>
              <a:rPr lang="en-US">
                <a:solidFill>
                  <a:schemeClr val="bg1"/>
                </a:solidFill>
              </a:rPr>
              <a:t>Initiative B</a:t>
            </a:r>
          </a:p>
        </p:txBody>
      </p:sp>
      <p:sp>
        <p:nvSpPr>
          <p:cNvPr id="908293" name="Rectangle 5"/>
          <p:cNvSpPr>
            <a:spLocks noChangeArrowheads="1"/>
          </p:cNvSpPr>
          <p:nvPr/>
        </p:nvSpPr>
        <p:spPr bwMode="auto">
          <a:xfrm>
            <a:off x="2543175" y="1209675"/>
            <a:ext cx="3457575" cy="827088"/>
          </a:xfrm>
          <a:prstGeom prst="rect">
            <a:avLst/>
          </a:prstGeom>
          <a:solidFill>
            <a:srgbClr val="99CCFF"/>
          </a:solidFill>
          <a:ln w="9525" algn="ctr">
            <a:noFill/>
            <a:miter lim="800000"/>
            <a:headEnd/>
            <a:tailEn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a:extLst/>
        </p:spPr>
        <p:txBody>
          <a:bodyPr wrap="none" anchor="ctr">
            <a:flatTx/>
          </a:bodyPr>
          <a:lstStyle/>
          <a:p>
            <a:r>
              <a:rPr lang="en-US" dirty="0">
                <a:solidFill>
                  <a:schemeClr val="bg1"/>
                </a:solidFill>
              </a:rPr>
              <a:t>GIS World</a:t>
            </a:r>
          </a:p>
        </p:txBody>
      </p:sp>
      <p:sp>
        <p:nvSpPr>
          <p:cNvPr id="908294" name="Rectangle 6"/>
          <p:cNvSpPr>
            <a:spLocks noGrp="1" noChangeArrowheads="1"/>
          </p:cNvSpPr>
          <p:nvPr>
            <p:ph type="title"/>
          </p:nvPr>
        </p:nvSpPr>
        <p:spPr>
          <a:xfrm>
            <a:off x="342900" y="446088"/>
            <a:ext cx="8229600" cy="654050"/>
          </a:xfrm>
        </p:spPr>
        <p:txBody>
          <a:bodyPr/>
          <a:lstStyle/>
          <a:p>
            <a:r>
              <a:rPr lang="en-US" sz="2400" dirty="0"/>
              <a:t>Generation Processes </a:t>
            </a:r>
            <a:r>
              <a:rPr lang="en-US" sz="2400" dirty="0" err="1"/>
              <a:t>vs</a:t>
            </a:r>
            <a:r>
              <a:rPr lang="en-US" sz="2400" dirty="0"/>
              <a:t> Correlation and Reuse</a:t>
            </a:r>
            <a:endParaRPr lang="fr-FR" sz="2400" dirty="0"/>
          </a:p>
        </p:txBody>
      </p:sp>
      <p:pic>
        <p:nvPicPr>
          <p:cNvPr id="908295" name="Picture 7"/>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54100" y="3659188"/>
            <a:ext cx="669925" cy="581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908296" name="Picture 8"/>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990600" y="2681288"/>
            <a:ext cx="714375" cy="6191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908297" name="AutoShape 9"/>
          <p:cNvSpPr>
            <a:spLocks noChangeArrowheads="1"/>
          </p:cNvSpPr>
          <p:nvPr/>
        </p:nvSpPr>
        <p:spPr bwMode="auto">
          <a:xfrm>
            <a:off x="2630487" y="2708275"/>
            <a:ext cx="719137" cy="561975"/>
          </a:xfrm>
          <a:prstGeom prst="flowChartMagneticDisk">
            <a:avLst/>
          </a:prstGeom>
          <a:solidFill>
            <a:srgbClr val="A2D2A7"/>
          </a:solidFill>
          <a:ln>
            <a:solidFill>
              <a:schemeClr val="bg1">
                <a:lumMod val="85000"/>
              </a:schemeClr>
            </a:solidFill>
            <a:headEnd type="none" w="med" len="med"/>
            <a:tailEnd type="none" w="med" len="med"/>
          </a:ln>
          <a:ex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en-US" sz="900">
                <a:solidFill>
                  <a:srgbClr val="000000"/>
                </a:solidFill>
                <a:latin typeface="+mn-lt"/>
              </a:rPr>
              <a:t>Source</a:t>
            </a:r>
          </a:p>
        </p:txBody>
      </p:sp>
      <p:sp>
        <p:nvSpPr>
          <p:cNvPr id="908298" name="AutoShape 10"/>
          <p:cNvSpPr>
            <a:spLocks noChangeArrowheads="1"/>
          </p:cNvSpPr>
          <p:nvPr/>
        </p:nvSpPr>
        <p:spPr bwMode="auto">
          <a:xfrm>
            <a:off x="1304925" y="3324225"/>
            <a:ext cx="190500" cy="438150"/>
          </a:xfrm>
          <a:prstGeom prst="downArrow">
            <a:avLst>
              <a:gd name="adj1" fmla="val 50000"/>
              <a:gd name="adj2" fmla="val 57500"/>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299" name="AutoShape 11"/>
          <p:cNvSpPr>
            <a:spLocks noChangeArrowheads="1"/>
          </p:cNvSpPr>
          <p:nvPr/>
        </p:nvSpPr>
        <p:spPr bwMode="auto">
          <a:xfrm flipV="1">
            <a:off x="1895475" y="3028950"/>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00" name="AutoShape 12"/>
          <p:cNvSpPr>
            <a:spLocks noChangeArrowheads="1"/>
          </p:cNvSpPr>
          <p:nvPr/>
        </p:nvSpPr>
        <p:spPr bwMode="auto">
          <a:xfrm rot="10609211" flipV="1">
            <a:off x="1816100" y="2828925"/>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01" name="AutoShape 13"/>
          <p:cNvSpPr>
            <a:spLocks noChangeArrowheads="1"/>
          </p:cNvSpPr>
          <p:nvPr/>
        </p:nvSpPr>
        <p:spPr bwMode="auto">
          <a:xfrm>
            <a:off x="2874963" y="2036763"/>
            <a:ext cx="236537" cy="554037"/>
          </a:xfrm>
          <a:prstGeom prst="upArrow">
            <a:avLst>
              <a:gd name="adj1" fmla="val 50000"/>
              <a:gd name="adj2" fmla="val 58557"/>
            </a:avLst>
          </a:prstGeom>
          <a:noFill/>
          <a:ln w="9525" algn="ctr">
            <a:solidFill>
              <a:schemeClr val="tx1"/>
            </a:solidFill>
            <a:prstDash val="dash"/>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02" name="AutoShape 14"/>
          <p:cNvSpPr>
            <a:spLocks noChangeArrowheads="1"/>
          </p:cNvSpPr>
          <p:nvPr/>
        </p:nvSpPr>
        <p:spPr bwMode="auto">
          <a:xfrm>
            <a:off x="2703513" y="1316038"/>
            <a:ext cx="523875" cy="676275"/>
          </a:xfrm>
          <a:prstGeom prst="flowChartMagneticDisk">
            <a:avLst/>
          </a:prstGeom>
          <a:noFill/>
          <a:ln w="9525">
            <a:solidFill>
              <a:schemeClr val="tx1"/>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339966"/>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pic>
        <p:nvPicPr>
          <p:cNvPr id="908303" name="Picture 15" descr="j0335112"/>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751138" y="1546225"/>
            <a:ext cx="419100" cy="4191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908304" name="AutoShape 16"/>
          <p:cNvSpPr>
            <a:spLocks noChangeArrowheads="1"/>
          </p:cNvSpPr>
          <p:nvPr/>
        </p:nvSpPr>
        <p:spPr bwMode="auto">
          <a:xfrm>
            <a:off x="2576512" y="3668713"/>
            <a:ext cx="827087" cy="561975"/>
          </a:xfrm>
          <a:prstGeom prst="flowChartMagneticDisk">
            <a:avLst/>
          </a:prstGeom>
          <a:solidFill>
            <a:srgbClr val="F0E884"/>
          </a:solidFill>
          <a:ln>
            <a:solidFill>
              <a:schemeClr val="bg1">
                <a:lumMod val="85000"/>
              </a:schemeClr>
            </a:solidFill>
            <a:headEnd type="none" w="med" len="med"/>
            <a:tailEnd type="none" w="med" len="med"/>
          </a:ln>
          <a:ex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en-US" sz="900" dirty="0">
                <a:solidFill>
                  <a:srgbClr val="000000"/>
                </a:solidFill>
                <a:latin typeface="+mn-lt"/>
              </a:rPr>
              <a:t>Intermediate</a:t>
            </a:r>
          </a:p>
        </p:txBody>
      </p:sp>
      <p:pic>
        <p:nvPicPr>
          <p:cNvPr id="908305" name="Picture 17"/>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54100" y="4602163"/>
            <a:ext cx="669925" cy="581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908306" name="AutoShape 18"/>
          <p:cNvSpPr>
            <a:spLocks noChangeArrowheads="1"/>
          </p:cNvSpPr>
          <p:nvPr/>
        </p:nvSpPr>
        <p:spPr bwMode="auto">
          <a:xfrm>
            <a:off x="1304925" y="4267200"/>
            <a:ext cx="190500" cy="438150"/>
          </a:xfrm>
          <a:prstGeom prst="downArrow">
            <a:avLst>
              <a:gd name="adj1" fmla="val 50000"/>
              <a:gd name="adj2" fmla="val 57500"/>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07" name="AutoShape 19"/>
          <p:cNvSpPr>
            <a:spLocks noChangeArrowheads="1"/>
          </p:cNvSpPr>
          <p:nvPr/>
        </p:nvSpPr>
        <p:spPr bwMode="auto">
          <a:xfrm>
            <a:off x="2630487" y="4611688"/>
            <a:ext cx="719137" cy="561975"/>
          </a:xfrm>
          <a:prstGeom prst="flowChartMagneticDisk">
            <a:avLst/>
          </a:prstGeom>
          <a:solidFill>
            <a:srgbClr val="FF0000"/>
          </a:solidFill>
          <a:ln>
            <a:solidFill>
              <a:schemeClr val="bg1">
                <a:lumMod val="85000"/>
              </a:schemeClr>
            </a:solidFill>
            <a:headEnd type="none" w="med" len="med"/>
            <a:tailEnd type="none" w="med" len="med"/>
          </a:ln>
          <a:ex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en-US" sz="900">
                <a:solidFill>
                  <a:schemeClr val="lt1"/>
                </a:solidFill>
                <a:latin typeface="+mn-lt"/>
              </a:rPr>
              <a:t>Executable</a:t>
            </a:r>
          </a:p>
        </p:txBody>
      </p:sp>
      <p:pic>
        <p:nvPicPr>
          <p:cNvPr id="908308" name="Picture 20"/>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750050" y="3660775"/>
            <a:ext cx="669925" cy="581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908309" name="Picture 21"/>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686550" y="2681288"/>
            <a:ext cx="714375" cy="6191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908310" name="AutoShape 22"/>
          <p:cNvSpPr>
            <a:spLocks noChangeArrowheads="1"/>
          </p:cNvSpPr>
          <p:nvPr/>
        </p:nvSpPr>
        <p:spPr bwMode="auto">
          <a:xfrm>
            <a:off x="5164933" y="2708275"/>
            <a:ext cx="719137" cy="561975"/>
          </a:xfrm>
          <a:prstGeom prst="flowChartMagneticDisk">
            <a:avLst/>
          </a:prstGeom>
          <a:solidFill>
            <a:srgbClr val="A2D2A7"/>
          </a:solidFill>
          <a:ln>
            <a:solidFill>
              <a:schemeClr val="bg1">
                <a:lumMod val="85000"/>
              </a:schemeClr>
            </a:solidFill>
            <a:headEnd type="none" w="med" len="med"/>
            <a:tailEnd type="none" w="med" len="med"/>
          </a:ln>
          <a:ex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en-US" sz="900">
                <a:solidFill>
                  <a:srgbClr val="000000"/>
                </a:solidFill>
                <a:latin typeface="+mn-lt"/>
              </a:rPr>
              <a:t>Source</a:t>
            </a:r>
          </a:p>
        </p:txBody>
      </p:sp>
      <p:sp>
        <p:nvSpPr>
          <p:cNvPr id="908311" name="AutoShape 23"/>
          <p:cNvSpPr>
            <a:spLocks noChangeArrowheads="1"/>
          </p:cNvSpPr>
          <p:nvPr/>
        </p:nvSpPr>
        <p:spPr bwMode="auto">
          <a:xfrm>
            <a:off x="7000875" y="3352800"/>
            <a:ext cx="190500" cy="438150"/>
          </a:xfrm>
          <a:prstGeom prst="downArrow">
            <a:avLst>
              <a:gd name="adj1" fmla="val 50000"/>
              <a:gd name="adj2" fmla="val 57500"/>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12" name="AutoShape 24"/>
          <p:cNvSpPr>
            <a:spLocks noChangeArrowheads="1"/>
          </p:cNvSpPr>
          <p:nvPr/>
        </p:nvSpPr>
        <p:spPr bwMode="auto">
          <a:xfrm flipV="1">
            <a:off x="5962650" y="3028950"/>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13" name="AutoShape 25"/>
          <p:cNvSpPr>
            <a:spLocks noChangeArrowheads="1"/>
          </p:cNvSpPr>
          <p:nvPr/>
        </p:nvSpPr>
        <p:spPr bwMode="auto">
          <a:xfrm rot="10609211" flipV="1">
            <a:off x="5883275" y="2828925"/>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14" name="AutoShape 26"/>
          <p:cNvSpPr>
            <a:spLocks noChangeArrowheads="1"/>
          </p:cNvSpPr>
          <p:nvPr/>
        </p:nvSpPr>
        <p:spPr bwMode="auto">
          <a:xfrm>
            <a:off x="5408613" y="2036763"/>
            <a:ext cx="236537" cy="563562"/>
          </a:xfrm>
          <a:prstGeom prst="upArrow">
            <a:avLst>
              <a:gd name="adj1" fmla="val 50000"/>
              <a:gd name="adj2" fmla="val 59564"/>
            </a:avLst>
          </a:prstGeom>
          <a:noFill/>
          <a:ln w="9525" algn="ctr">
            <a:solidFill>
              <a:schemeClr val="tx1"/>
            </a:solidFill>
            <a:prstDash val="dash"/>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15" name="AutoShape 27"/>
          <p:cNvSpPr>
            <a:spLocks noChangeArrowheads="1"/>
          </p:cNvSpPr>
          <p:nvPr/>
        </p:nvSpPr>
        <p:spPr bwMode="auto">
          <a:xfrm>
            <a:off x="5237163" y="1314450"/>
            <a:ext cx="523875" cy="676275"/>
          </a:xfrm>
          <a:prstGeom prst="flowChartMagneticDisk">
            <a:avLst/>
          </a:prstGeom>
          <a:noFill/>
          <a:ln w="9525">
            <a:solidFill>
              <a:schemeClr val="tx1"/>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339966"/>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pic>
        <p:nvPicPr>
          <p:cNvPr id="908316" name="Picture 28" descr="j0335112"/>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284788" y="1544638"/>
            <a:ext cx="419100" cy="4191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908317" name="AutoShape 29"/>
          <p:cNvSpPr>
            <a:spLocks noChangeArrowheads="1"/>
          </p:cNvSpPr>
          <p:nvPr/>
        </p:nvSpPr>
        <p:spPr bwMode="auto">
          <a:xfrm>
            <a:off x="5118101" y="3668713"/>
            <a:ext cx="812800" cy="561975"/>
          </a:xfrm>
          <a:prstGeom prst="flowChartMagneticDisk">
            <a:avLst/>
          </a:prstGeom>
          <a:solidFill>
            <a:srgbClr val="F0E884"/>
          </a:solidFill>
          <a:ln>
            <a:solidFill>
              <a:schemeClr val="bg1">
                <a:lumMod val="85000"/>
              </a:schemeClr>
            </a:solidFill>
            <a:headEnd type="none" w="med" len="med"/>
            <a:tailEnd type="none" w="med" len="med"/>
          </a:ln>
          <a:ex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en-US" sz="900" dirty="0">
                <a:solidFill>
                  <a:srgbClr val="000000"/>
                </a:solidFill>
                <a:latin typeface="+mn-lt"/>
              </a:rPr>
              <a:t>Intermediate</a:t>
            </a:r>
          </a:p>
        </p:txBody>
      </p:sp>
      <p:pic>
        <p:nvPicPr>
          <p:cNvPr id="908318" name="Picture 30"/>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750050" y="4603750"/>
            <a:ext cx="669925" cy="581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908319" name="AutoShape 31"/>
          <p:cNvSpPr>
            <a:spLocks noChangeArrowheads="1"/>
          </p:cNvSpPr>
          <p:nvPr/>
        </p:nvSpPr>
        <p:spPr bwMode="auto">
          <a:xfrm>
            <a:off x="7000875" y="4295775"/>
            <a:ext cx="190500" cy="438150"/>
          </a:xfrm>
          <a:prstGeom prst="downArrow">
            <a:avLst>
              <a:gd name="adj1" fmla="val 50000"/>
              <a:gd name="adj2" fmla="val 57500"/>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20" name="AutoShape 32"/>
          <p:cNvSpPr>
            <a:spLocks noChangeArrowheads="1"/>
          </p:cNvSpPr>
          <p:nvPr/>
        </p:nvSpPr>
        <p:spPr bwMode="auto">
          <a:xfrm>
            <a:off x="5164933" y="4611688"/>
            <a:ext cx="719137" cy="561975"/>
          </a:xfrm>
          <a:prstGeom prst="flowChartMagneticDisk">
            <a:avLst/>
          </a:prstGeom>
          <a:solidFill>
            <a:srgbClr val="FF0000"/>
          </a:solidFill>
          <a:ln>
            <a:solidFill>
              <a:schemeClr val="bg1">
                <a:lumMod val="85000"/>
              </a:schemeClr>
            </a:solidFill>
            <a:headEnd type="none" w="med" len="med"/>
            <a:tailEnd type="none" w="med" len="med"/>
          </a:ln>
          <a:ex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en-US" sz="900">
                <a:solidFill>
                  <a:schemeClr val="lt1"/>
                </a:solidFill>
                <a:latin typeface="+mn-lt"/>
              </a:rPr>
              <a:t>Executable</a:t>
            </a:r>
          </a:p>
        </p:txBody>
      </p:sp>
      <p:cxnSp>
        <p:nvCxnSpPr>
          <p:cNvPr id="908321" name="AutoShape 33"/>
          <p:cNvCxnSpPr>
            <a:cxnSpLocks noChangeShapeType="1"/>
          </p:cNvCxnSpPr>
          <p:nvPr/>
        </p:nvCxnSpPr>
        <p:spPr bwMode="auto">
          <a:xfrm>
            <a:off x="3294063" y="6159500"/>
            <a:ext cx="1909762" cy="0"/>
          </a:xfrm>
          <a:prstGeom prst="straightConnector1">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908322" name="AutoShape 34"/>
          <p:cNvSpPr>
            <a:spLocks noChangeArrowheads="1"/>
          </p:cNvSpPr>
          <p:nvPr/>
        </p:nvSpPr>
        <p:spPr bwMode="auto">
          <a:xfrm flipV="1">
            <a:off x="1895475" y="3943350"/>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23" name="AutoShape 35"/>
          <p:cNvSpPr>
            <a:spLocks noChangeArrowheads="1"/>
          </p:cNvSpPr>
          <p:nvPr/>
        </p:nvSpPr>
        <p:spPr bwMode="auto">
          <a:xfrm rot="10609211" flipV="1">
            <a:off x="1816100" y="3743325"/>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24" name="AutoShape 36"/>
          <p:cNvSpPr>
            <a:spLocks noChangeArrowheads="1"/>
          </p:cNvSpPr>
          <p:nvPr/>
        </p:nvSpPr>
        <p:spPr bwMode="auto">
          <a:xfrm flipV="1">
            <a:off x="5962650" y="3943350"/>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25" name="AutoShape 37"/>
          <p:cNvSpPr>
            <a:spLocks noChangeArrowheads="1"/>
          </p:cNvSpPr>
          <p:nvPr/>
        </p:nvSpPr>
        <p:spPr bwMode="auto">
          <a:xfrm rot="10609211" flipV="1">
            <a:off x="5883275" y="3743325"/>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26" name="AutoShape 38"/>
          <p:cNvSpPr>
            <a:spLocks noChangeArrowheads="1"/>
          </p:cNvSpPr>
          <p:nvPr/>
        </p:nvSpPr>
        <p:spPr bwMode="auto">
          <a:xfrm flipV="1">
            <a:off x="1895475" y="4867275"/>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27" name="AutoShape 39"/>
          <p:cNvSpPr>
            <a:spLocks noChangeArrowheads="1"/>
          </p:cNvSpPr>
          <p:nvPr/>
        </p:nvSpPr>
        <p:spPr bwMode="auto">
          <a:xfrm flipH="1" flipV="1">
            <a:off x="5962650" y="4867275"/>
            <a:ext cx="723900" cy="171450"/>
          </a:xfrm>
          <a:prstGeom prst="curvedDownArrow">
            <a:avLst>
              <a:gd name="adj1" fmla="val 84444"/>
              <a:gd name="adj2" fmla="val 168889"/>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28" name="AutoShape 40"/>
          <p:cNvSpPr>
            <a:spLocks noChangeArrowheads="1"/>
          </p:cNvSpPr>
          <p:nvPr/>
        </p:nvSpPr>
        <p:spPr bwMode="auto">
          <a:xfrm>
            <a:off x="2924175" y="5295900"/>
            <a:ext cx="122238" cy="552450"/>
          </a:xfrm>
          <a:prstGeom prst="downArrow">
            <a:avLst>
              <a:gd name="adj1" fmla="val 50000"/>
              <a:gd name="adj2" fmla="val 112987"/>
            </a:avLst>
          </a:prstGeom>
          <a:solidFill>
            <a:srgbClr val="FF0000"/>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29" name="AutoShape 41"/>
          <p:cNvSpPr>
            <a:spLocks noChangeArrowheads="1"/>
          </p:cNvSpPr>
          <p:nvPr/>
        </p:nvSpPr>
        <p:spPr bwMode="auto">
          <a:xfrm rot="16200000" flipH="1">
            <a:off x="1252538" y="1223962"/>
            <a:ext cx="1123950" cy="1781175"/>
          </a:xfrm>
          <a:custGeom>
            <a:avLst/>
            <a:gdLst>
              <a:gd name="G0" fmla="+- 12427 0 0"/>
              <a:gd name="G1" fmla="+- 4196 0 0"/>
              <a:gd name="G2" fmla="+- 12158 0 4196"/>
              <a:gd name="G3" fmla="+- G2 0 4196"/>
              <a:gd name="G4" fmla="*/ G3 32768 32059"/>
              <a:gd name="G5" fmla="*/ G4 1 2"/>
              <a:gd name="G6" fmla="+- 21600 0 12427"/>
              <a:gd name="G7" fmla="*/ G6 4196 6079"/>
              <a:gd name="G8" fmla="+- G7 12427 0"/>
              <a:gd name="T0" fmla="*/ 12427 w 21600"/>
              <a:gd name="T1" fmla="*/ 0 h 21600"/>
              <a:gd name="T2" fmla="*/ 12427 w 21600"/>
              <a:gd name="T3" fmla="*/ 12158 h 21600"/>
              <a:gd name="T4" fmla="*/ 1925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4196"/>
                </a:lnTo>
                <a:cubicBezTo>
                  <a:pt x="5564" y="4196"/>
                  <a:pt x="0" y="7761"/>
                  <a:pt x="0" y="12158"/>
                </a:cubicBezTo>
                <a:lnTo>
                  <a:pt x="0" y="21600"/>
                </a:lnTo>
                <a:lnTo>
                  <a:pt x="3849" y="21600"/>
                </a:lnTo>
                <a:lnTo>
                  <a:pt x="3849" y="12158"/>
                </a:lnTo>
                <a:cubicBezTo>
                  <a:pt x="3849" y="9841"/>
                  <a:pt x="7690" y="7962"/>
                  <a:pt x="12427" y="7962"/>
                </a:cubicBezTo>
                <a:lnTo>
                  <a:pt x="12427" y="12158"/>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30" name="AutoShape 42"/>
          <p:cNvSpPr>
            <a:spLocks noChangeArrowheads="1"/>
          </p:cNvSpPr>
          <p:nvPr/>
        </p:nvSpPr>
        <p:spPr bwMode="auto">
          <a:xfrm rot="5400000">
            <a:off x="6096000" y="1219200"/>
            <a:ext cx="1114425" cy="1781175"/>
          </a:xfrm>
          <a:custGeom>
            <a:avLst/>
            <a:gdLst>
              <a:gd name="G0" fmla="+- 12427 0 0"/>
              <a:gd name="G1" fmla="+- 4196 0 0"/>
              <a:gd name="G2" fmla="+- 12158 0 4196"/>
              <a:gd name="G3" fmla="+- G2 0 4196"/>
              <a:gd name="G4" fmla="*/ G3 32768 32059"/>
              <a:gd name="G5" fmla="*/ G4 1 2"/>
              <a:gd name="G6" fmla="+- 21600 0 12427"/>
              <a:gd name="G7" fmla="*/ G6 4196 6079"/>
              <a:gd name="G8" fmla="+- G7 12427 0"/>
              <a:gd name="T0" fmla="*/ 12427 w 21600"/>
              <a:gd name="T1" fmla="*/ 0 h 21600"/>
              <a:gd name="T2" fmla="*/ 12427 w 21600"/>
              <a:gd name="T3" fmla="*/ 12158 h 21600"/>
              <a:gd name="T4" fmla="*/ 1925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4196"/>
                </a:lnTo>
                <a:cubicBezTo>
                  <a:pt x="5564" y="4196"/>
                  <a:pt x="0" y="7761"/>
                  <a:pt x="0" y="12158"/>
                </a:cubicBezTo>
                <a:lnTo>
                  <a:pt x="0" y="21600"/>
                </a:lnTo>
                <a:lnTo>
                  <a:pt x="3849" y="21600"/>
                </a:lnTo>
                <a:lnTo>
                  <a:pt x="3849" y="12158"/>
                </a:lnTo>
                <a:cubicBezTo>
                  <a:pt x="3849" y="9841"/>
                  <a:pt x="7690" y="7962"/>
                  <a:pt x="12427" y="7962"/>
                </a:cubicBezTo>
                <a:lnTo>
                  <a:pt x="12427" y="12158"/>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31" name="AutoShape 43"/>
          <p:cNvSpPr>
            <a:spLocks noChangeArrowheads="1"/>
          </p:cNvSpPr>
          <p:nvPr/>
        </p:nvSpPr>
        <p:spPr bwMode="auto">
          <a:xfrm>
            <a:off x="2678113" y="5295900"/>
            <a:ext cx="122237" cy="552450"/>
          </a:xfrm>
          <a:prstGeom prst="downArrow">
            <a:avLst>
              <a:gd name="adj1" fmla="val 50000"/>
              <a:gd name="adj2" fmla="val 112987"/>
            </a:avLst>
          </a:prstGeom>
          <a:solidFill>
            <a:srgbClr val="FF0000"/>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32" name="AutoShape 44"/>
          <p:cNvSpPr>
            <a:spLocks noChangeArrowheads="1"/>
          </p:cNvSpPr>
          <p:nvPr/>
        </p:nvSpPr>
        <p:spPr bwMode="auto">
          <a:xfrm>
            <a:off x="3171825" y="5295900"/>
            <a:ext cx="122238" cy="552450"/>
          </a:xfrm>
          <a:prstGeom prst="downArrow">
            <a:avLst>
              <a:gd name="adj1" fmla="val 50000"/>
              <a:gd name="adj2" fmla="val 112987"/>
            </a:avLst>
          </a:prstGeom>
          <a:solidFill>
            <a:srgbClr val="FF0000"/>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33" name="AutoShape 45"/>
          <p:cNvSpPr>
            <a:spLocks noChangeArrowheads="1"/>
          </p:cNvSpPr>
          <p:nvPr/>
        </p:nvSpPr>
        <p:spPr bwMode="auto">
          <a:xfrm>
            <a:off x="5486400" y="5295900"/>
            <a:ext cx="122238" cy="552450"/>
          </a:xfrm>
          <a:prstGeom prst="downArrow">
            <a:avLst>
              <a:gd name="adj1" fmla="val 50000"/>
              <a:gd name="adj2" fmla="val 112987"/>
            </a:avLst>
          </a:prstGeom>
          <a:solidFill>
            <a:srgbClr val="FF0000"/>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34" name="AutoShape 46"/>
          <p:cNvSpPr>
            <a:spLocks noChangeArrowheads="1"/>
          </p:cNvSpPr>
          <p:nvPr/>
        </p:nvSpPr>
        <p:spPr bwMode="auto">
          <a:xfrm>
            <a:off x="5240338" y="5295900"/>
            <a:ext cx="122237" cy="552450"/>
          </a:xfrm>
          <a:prstGeom prst="downArrow">
            <a:avLst>
              <a:gd name="adj1" fmla="val 50000"/>
              <a:gd name="adj2" fmla="val 112987"/>
            </a:avLst>
          </a:prstGeom>
          <a:solidFill>
            <a:srgbClr val="FF0000"/>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35" name="AutoShape 47"/>
          <p:cNvSpPr>
            <a:spLocks noChangeArrowheads="1"/>
          </p:cNvSpPr>
          <p:nvPr/>
        </p:nvSpPr>
        <p:spPr bwMode="auto">
          <a:xfrm>
            <a:off x="5781675" y="5295900"/>
            <a:ext cx="122238" cy="552450"/>
          </a:xfrm>
          <a:prstGeom prst="downArrow">
            <a:avLst>
              <a:gd name="adj1" fmla="val 50000"/>
              <a:gd name="adj2" fmla="val 112987"/>
            </a:avLst>
          </a:prstGeom>
          <a:solidFill>
            <a:srgbClr val="FF0000"/>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pic>
        <p:nvPicPr>
          <p:cNvPr id="908336" name="Picture 48" descr="j0293844"/>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149725" y="3030538"/>
            <a:ext cx="347663" cy="36512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08337" name="Picture 49" descr="j0293240"/>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037013" y="2659063"/>
            <a:ext cx="515937" cy="3810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08338" name="Picture 50" descr="j0293844"/>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149725" y="4011613"/>
            <a:ext cx="347663" cy="36512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08339" name="Picture 51" descr="j0293240"/>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037013" y="3640138"/>
            <a:ext cx="515937" cy="3810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08340" name="Picture 52" descr="j0293844"/>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149725" y="4906963"/>
            <a:ext cx="347663" cy="36512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08341" name="Picture 53" descr="j0293240"/>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037013" y="4535488"/>
            <a:ext cx="515937" cy="3810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grpSp>
        <p:nvGrpSpPr>
          <p:cNvPr id="908342" name="Group 54"/>
          <p:cNvGrpSpPr>
            <a:grpSpLocks/>
          </p:cNvGrpSpPr>
          <p:nvPr/>
        </p:nvGrpSpPr>
        <p:grpSpPr bwMode="auto">
          <a:xfrm>
            <a:off x="4229100" y="4562475"/>
            <a:ext cx="225425" cy="263525"/>
            <a:chOff x="4314" y="3750"/>
            <a:chExt cx="142" cy="166"/>
          </a:xfrm>
        </p:grpSpPr>
        <p:sp>
          <p:nvSpPr>
            <p:cNvPr id="908343" name="Line 55"/>
            <p:cNvSpPr>
              <a:spLocks noChangeShapeType="1"/>
            </p:cNvSpPr>
            <p:nvPr/>
          </p:nvSpPr>
          <p:spPr bwMode="auto">
            <a:xfrm>
              <a:off x="4314" y="3750"/>
              <a:ext cx="138" cy="162"/>
            </a:xfrm>
            <a:prstGeom prst="line">
              <a:avLst/>
            </a:prstGeom>
            <a:noFill/>
            <a:ln w="28575">
              <a:solidFill>
                <a:srgbClr val="FF0000"/>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p>
              <a:endParaRPr lang="fr-FR"/>
            </a:p>
          </p:txBody>
        </p:sp>
        <p:sp>
          <p:nvSpPr>
            <p:cNvPr id="908344" name="Line 56"/>
            <p:cNvSpPr>
              <a:spLocks noChangeShapeType="1"/>
            </p:cNvSpPr>
            <p:nvPr/>
          </p:nvSpPr>
          <p:spPr bwMode="auto">
            <a:xfrm flipH="1">
              <a:off x="4318" y="3754"/>
              <a:ext cx="138" cy="162"/>
            </a:xfrm>
            <a:prstGeom prst="line">
              <a:avLst/>
            </a:prstGeom>
            <a:noFill/>
            <a:ln w="19050">
              <a:solidFill>
                <a:srgbClr val="FF0000"/>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p>
              <a:endParaRPr lang="fr-FR"/>
            </a:p>
          </p:txBody>
        </p:sp>
      </p:grpSp>
      <p:grpSp>
        <p:nvGrpSpPr>
          <p:cNvPr id="908345" name="Group 57"/>
          <p:cNvGrpSpPr>
            <a:grpSpLocks/>
          </p:cNvGrpSpPr>
          <p:nvPr/>
        </p:nvGrpSpPr>
        <p:grpSpPr bwMode="auto">
          <a:xfrm>
            <a:off x="4229100" y="3114675"/>
            <a:ext cx="225425" cy="263525"/>
            <a:chOff x="4314" y="3750"/>
            <a:chExt cx="142" cy="166"/>
          </a:xfrm>
        </p:grpSpPr>
        <p:sp>
          <p:nvSpPr>
            <p:cNvPr id="908346" name="Line 58"/>
            <p:cNvSpPr>
              <a:spLocks noChangeShapeType="1"/>
            </p:cNvSpPr>
            <p:nvPr/>
          </p:nvSpPr>
          <p:spPr bwMode="auto">
            <a:xfrm>
              <a:off x="4314" y="3750"/>
              <a:ext cx="138" cy="162"/>
            </a:xfrm>
            <a:prstGeom prst="line">
              <a:avLst/>
            </a:prstGeom>
            <a:noFill/>
            <a:ln w="28575">
              <a:solidFill>
                <a:srgbClr val="FF0000"/>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p>
              <a:endParaRPr lang="fr-FR"/>
            </a:p>
          </p:txBody>
        </p:sp>
        <p:sp>
          <p:nvSpPr>
            <p:cNvPr id="908347" name="Line 59"/>
            <p:cNvSpPr>
              <a:spLocks noChangeShapeType="1"/>
            </p:cNvSpPr>
            <p:nvPr/>
          </p:nvSpPr>
          <p:spPr bwMode="auto">
            <a:xfrm flipH="1">
              <a:off x="4318" y="3754"/>
              <a:ext cx="138" cy="162"/>
            </a:xfrm>
            <a:prstGeom prst="line">
              <a:avLst/>
            </a:prstGeom>
            <a:noFill/>
            <a:ln w="19050">
              <a:solidFill>
                <a:srgbClr val="FF0000"/>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lstStyle/>
            <a:p>
              <a:endParaRPr lang="fr-FR"/>
            </a:p>
          </p:txBody>
        </p:sp>
      </p:grpSp>
      <p:pic>
        <p:nvPicPr>
          <p:cNvPr id="908348" name="Picture 60" descr="j0300520"/>
          <p:cNvPicPr>
            <a:picLocks noChangeAspect="1" noChangeArrowheads="1" noCrop="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122738" y="5981700"/>
            <a:ext cx="342900" cy="29527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908349" name="Text Box 61"/>
          <p:cNvSpPr txBox="1">
            <a:spLocks noChangeArrowheads="1"/>
          </p:cNvSpPr>
          <p:nvPr/>
        </p:nvSpPr>
        <p:spPr bwMode="auto">
          <a:xfrm>
            <a:off x="979488" y="4802188"/>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900" b="1">
                <a:solidFill>
                  <a:schemeClr val="tx1"/>
                </a:solidFill>
              </a:rPr>
              <a:t>Publishing</a:t>
            </a:r>
          </a:p>
        </p:txBody>
      </p:sp>
      <p:sp>
        <p:nvSpPr>
          <p:cNvPr id="908350" name="Text Box 62"/>
          <p:cNvSpPr txBox="1">
            <a:spLocks noChangeArrowheads="1"/>
          </p:cNvSpPr>
          <p:nvPr/>
        </p:nvSpPr>
        <p:spPr bwMode="auto">
          <a:xfrm>
            <a:off x="979488" y="3821113"/>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900" b="1">
                <a:solidFill>
                  <a:schemeClr val="tx1"/>
                </a:solidFill>
              </a:rPr>
              <a:t>Integration</a:t>
            </a:r>
          </a:p>
        </p:txBody>
      </p:sp>
      <p:sp>
        <p:nvSpPr>
          <p:cNvPr id="908351" name="Text Box 63"/>
          <p:cNvSpPr txBox="1">
            <a:spLocks noChangeArrowheads="1"/>
          </p:cNvSpPr>
          <p:nvPr/>
        </p:nvSpPr>
        <p:spPr bwMode="auto">
          <a:xfrm>
            <a:off x="979488" y="2868613"/>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900" b="1">
                <a:solidFill>
                  <a:schemeClr val="tx1"/>
                </a:solidFill>
              </a:rPr>
              <a:t>Editing</a:t>
            </a:r>
          </a:p>
        </p:txBody>
      </p:sp>
      <p:sp>
        <p:nvSpPr>
          <p:cNvPr id="908352" name="Text Box 64"/>
          <p:cNvSpPr txBox="1">
            <a:spLocks noChangeArrowheads="1"/>
          </p:cNvSpPr>
          <p:nvPr/>
        </p:nvSpPr>
        <p:spPr bwMode="auto">
          <a:xfrm>
            <a:off x="6684963" y="4802188"/>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900" b="1">
                <a:solidFill>
                  <a:schemeClr val="tx1"/>
                </a:solidFill>
              </a:rPr>
              <a:t>Publishing</a:t>
            </a:r>
          </a:p>
        </p:txBody>
      </p:sp>
      <p:sp>
        <p:nvSpPr>
          <p:cNvPr id="908353" name="Text Box 65"/>
          <p:cNvSpPr txBox="1">
            <a:spLocks noChangeArrowheads="1"/>
          </p:cNvSpPr>
          <p:nvPr/>
        </p:nvSpPr>
        <p:spPr bwMode="auto">
          <a:xfrm>
            <a:off x="6684963" y="3811588"/>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900" b="1">
                <a:solidFill>
                  <a:schemeClr val="tx1"/>
                </a:solidFill>
              </a:rPr>
              <a:t>Integration</a:t>
            </a:r>
          </a:p>
        </p:txBody>
      </p:sp>
      <p:sp>
        <p:nvSpPr>
          <p:cNvPr id="908354" name="Text Box 66"/>
          <p:cNvSpPr txBox="1">
            <a:spLocks noChangeArrowheads="1"/>
          </p:cNvSpPr>
          <p:nvPr/>
        </p:nvSpPr>
        <p:spPr bwMode="auto">
          <a:xfrm>
            <a:off x="6684963" y="2868613"/>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r>
              <a:rPr lang="en-US" sz="900" b="1">
                <a:solidFill>
                  <a:schemeClr val="tx1"/>
                </a:solidFill>
              </a:rPr>
              <a:t>Editing</a:t>
            </a:r>
          </a:p>
        </p:txBody>
      </p:sp>
      <p:sp>
        <p:nvSpPr>
          <p:cNvPr id="908355" name="Rectangle 67"/>
          <p:cNvSpPr>
            <a:spLocks noChangeArrowheads="1"/>
          </p:cNvSpPr>
          <p:nvPr/>
        </p:nvSpPr>
        <p:spPr bwMode="auto">
          <a:xfrm>
            <a:off x="2543175" y="2600325"/>
            <a:ext cx="3457575" cy="790575"/>
          </a:xfrm>
          <a:prstGeom prst="rect">
            <a:avLst/>
          </a:prstGeom>
          <a:noFill/>
          <a:ln w="9525" algn="ctr">
            <a:solidFill>
              <a:schemeClr val="tx1"/>
            </a:solidFill>
            <a:prstDash val="sysDot"/>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CCFFFF"/>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en-US"/>
          </a:p>
        </p:txBody>
      </p:sp>
      <p:sp>
        <p:nvSpPr>
          <p:cNvPr id="908356" name="Rectangle 68"/>
          <p:cNvSpPr>
            <a:spLocks noChangeArrowheads="1"/>
          </p:cNvSpPr>
          <p:nvPr/>
        </p:nvSpPr>
        <p:spPr bwMode="auto">
          <a:xfrm>
            <a:off x="2543175" y="3590925"/>
            <a:ext cx="3457575" cy="790575"/>
          </a:xfrm>
          <a:prstGeom prst="rect">
            <a:avLst/>
          </a:prstGeom>
          <a:noFill/>
          <a:ln w="9525" algn="ctr">
            <a:solidFill>
              <a:schemeClr val="tx1"/>
            </a:solidFill>
            <a:prstDash val="sysDot"/>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CCFFFF"/>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en-US"/>
          </a:p>
        </p:txBody>
      </p:sp>
      <p:sp>
        <p:nvSpPr>
          <p:cNvPr id="908357" name="Rectangle 69"/>
          <p:cNvSpPr>
            <a:spLocks noChangeArrowheads="1"/>
          </p:cNvSpPr>
          <p:nvPr/>
        </p:nvSpPr>
        <p:spPr bwMode="auto">
          <a:xfrm>
            <a:off x="2543175" y="4524375"/>
            <a:ext cx="3457575" cy="790575"/>
          </a:xfrm>
          <a:prstGeom prst="rect">
            <a:avLst/>
          </a:prstGeom>
          <a:noFill/>
          <a:ln w="9525" algn="ctr">
            <a:solidFill>
              <a:schemeClr val="tx1"/>
            </a:solidFill>
            <a:prstDash val="sysDot"/>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CCFFFF"/>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en-US"/>
          </a:p>
        </p:txBody>
      </p:sp>
      <p:sp>
        <p:nvSpPr>
          <p:cNvPr id="908358" name="AutoShape 70"/>
          <p:cNvSpPr>
            <a:spLocks noChangeArrowheads="1"/>
          </p:cNvSpPr>
          <p:nvPr/>
        </p:nvSpPr>
        <p:spPr bwMode="auto">
          <a:xfrm>
            <a:off x="4533900" y="3924300"/>
            <a:ext cx="295275" cy="1714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59" name="AutoShape 71"/>
          <p:cNvSpPr>
            <a:spLocks noChangeArrowheads="1"/>
          </p:cNvSpPr>
          <p:nvPr/>
        </p:nvSpPr>
        <p:spPr bwMode="auto">
          <a:xfrm flipH="1">
            <a:off x="3838575" y="3924300"/>
            <a:ext cx="295275" cy="1714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60" name="AutoShape 72"/>
          <p:cNvSpPr>
            <a:spLocks noChangeArrowheads="1"/>
          </p:cNvSpPr>
          <p:nvPr/>
        </p:nvSpPr>
        <p:spPr bwMode="auto">
          <a:xfrm>
            <a:off x="4533900" y="2905125"/>
            <a:ext cx="295275" cy="1714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61" name="AutoShape 73"/>
          <p:cNvSpPr>
            <a:spLocks noChangeArrowheads="1"/>
          </p:cNvSpPr>
          <p:nvPr/>
        </p:nvSpPr>
        <p:spPr bwMode="auto">
          <a:xfrm flipH="1">
            <a:off x="3838575" y="2905125"/>
            <a:ext cx="295275" cy="1714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62" name="AutoShape 74"/>
          <p:cNvSpPr>
            <a:spLocks noChangeArrowheads="1"/>
          </p:cNvSpPr>
          <p:nvPr/>
        </p:nvSpPr>
        <p:spPr bwMode="auto">
          <a:xfrm>
            <a:off x="4533900" y="4810125"/>
            <a:ext cx="295275" cy="1714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sp>
        <p:nvSpPr>
          <p:cNvPr id="908363" name="AutoShape 75"/>
          <p:cNvSpPr>
            <a:spLocks noChangeArrowheads="1"/>
          </p:cNvSpPr>
          <p:nvPr/>
        </p:nvSpPr>
        <p:spPr bwMode="auto">
          <a:xfrm flipH="1">
            <a:off x="3838575" y="4810125"/>
            <a:ext cx="295275" cy="17145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bg1"/>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anchor="ctr"/>
          <a:lstStyle/>
          <a:p>
            <a:endParaRPr lang="fr-FR"/>
          </a:p>
        </p:txBody>
      </p:sp>
      <p:pic>
        <p:nvPicPr>
          <p:cNvPr id="908364" name="Picture 76" descr="j0293240"/>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8738" y="5686425"/>
            <a:ext cx="334962" cy="24765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08365" name="Picture 77" descr="j0293844"/>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31763" y="5972175"/>
            <a:ext cx="204787" cy="21431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908366" name="Text Box 78"/>
          <p:cNvSpPr txBox="1">
            <a:spLocks noChangeArrowheads="1"/>
          </p:cNvSpPr>
          <p:nvPr/>
        </p:nvSpPr>
        <p:spPr bwMode="auto">
          <a:xfrm>
            <a:off x="438150" y="5715000"/>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pPr algn="l"/>
            <a:r>
              <a:rPr lang="en-US" sz="900" b="1">
                <a:solidFill>
                  <a:schemeClr val="tx1"/>
                </a:solidFill>
              </a:rPr>
              <a:t>Reusability</a:t>
            </a:r>
          </a:p>
        </p:txBody>
      </p:sp>
      <p:sp>
        <p:nvSpPr>
          <p:cNvPr id="908367" name="Text Box 79"/>
          <p:cNvSpPr txBox="1">
            <a:spLocks noChangeArrowheads="1"/>
          </p:cNvSpPr>
          <p:nvPr/>
        </p:nvSpPr>
        <p:spPr bwMode="auto">
          <a:xfrm>
            <a:off x="438150" y="5991225"/>
            <a:ext cx="81915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pPr algn="l"/>
            <a:r>
              <a:rPr lang="en-US" sz="900" b="1">
                <a:solidFill>
                  <a:schemeClr val="tx1"/>
                </a:solidFill>
              </a:rPr>
              <a:t>Correlation</a:t>
            </a:r>
          </a:p>
        </p:txBody>
      </p:sp>
      <p:pic>
        <p:nvPicPr>
          <p:cNvPr id="908368" name="Picture 80" descr="j0300520"/>
          <p:cNvPicPr>
            <a:picLocks noChangeAspect="1" noChangeArrowheads="1" noCrop="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42875" y="6256338"/>
            <a:ext cx="209550" cy="18097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908369" name="Text Box 81"/>
          <p:cNvSpPr txBox="1">
            <a:spLocks noChangeArrowheads="1"/>
          </p:cNvSpPr>
          <p:nvPr/>
        </p:nvSpPr>
        <p:spPr bwMode="auto">
          <a:xfrm>
            <a:off x="438150" y="6257925"/>
            <a:ext cx="1143000" cy="228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bg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a:spAutoFit/>
          </a:bodyPr>
          <a:lstStyle/>
          <a:p>
            <a:pPr algn="l"/>
            <a:r>
              <a:rPr lang="en-US" sz="900" b="1" dirty="0">
                <a:solidFill>
                  <a:schemeClr val="tx1"/>
                </a:solidFill>
              </a:rPr>
              <a:t>Interoperability</a:t>
            </a:r>
          </a:p>
        </p:txBody>
      </p:sp>
      <p:pic>
        <p:nvPicPr>
          <p:cNvPr id="908370" name="Picture 82" descr="PPS"/>
          <p:cNvPicPr>
            <a:picLocks noChangeAspect="1" noChangeArrowheads="1"/>
          </p:cNvPicPr>
          <p:nvPr/>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595563" y="5754688"/>
            <a:ext cx="622300" cy="90963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08371" name="Picture 83" descr="BiplaceBR"/>
          <p:cNvPicPr>
            <a:picLocks noChangeAspect="1" noChangeArrowheads="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83188" y="5754688"/>
            <a:ext cx="930275" cy="836612"/>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908373" name="Oval 85"/>
          <p:cNvSpPr>
            <a:spLocks noChangeArrowheads="1"/>
          </p:cNvSpPr>
          <p:nvPr/>
        </p:nvSpPr>
        <p:spPr bwMode="auto">
          <a:xfrm>
            <a:off x="2082800" y="3497263"/>
            <a:ext cx="4248150" cy="1046162"/>
          </a:xfrm>
          <a:prstGeom prst="ellipse">
            <a:avLst/>
          </a:prstGeom>
          <a:noFill/>
          <a:ln w="25400" algn="ctr">
            <a:solidFill>
              <a:srgbClr val="FF0000"/>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99"/>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lIns="0" tIns="0" rIns="0" bIns="0" anchor="ctr">
            <a:spAutoFit/>
          </a:bodyPr>
          <a:lstStyle/>
          <a:p>
            <a:endParaRPr lang="fr-FR"/>
          </a:p>
        </p:txBody>
      </p:sp>
      <p:sp>
        <p:nvSpPr>
          <p:cNvPr id="908393" name="WordArt 105"/>
          <p:cNvSpPr>
            <a:spLocks noChangeArrowheads="1" noChangeShapeType="1" noTextEdit="1"/>
          </p:cNvSpPr>
          <p:nvPr/>
        </p:nvSpPr>
        <p:spPr bwMode="auto">
          <a:xfrm>
            <a:off x="7653338" y="2036763"/>
            <a:ext cx="1362075" cy="554037"/>
          </a:xfrm>
          <a:prstGeom prst="rect">
            <a:avLst/>
          </a:prstGeom>
        </p:spPr>
        <p:txBody>
          <a:bodyPr wrap="none" fromWordArt="1">
            <a:prstTxWarp prst="textSlantUp">
              <a:avLst>
                <a:gd name="adj" fmla="val 32056"/>
              </a:avLst>
            </a:prstTxWarp>
          </a:bodyPr>
          <a:lstStyle/>
          <a:p>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COTS</a:t>
            </a:r>
            <a:b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b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Standards</a:t>
            </a:r>
          </a:p>
        </p:txBody>
      </p:sp>
      <p:sp>
        <p:nvSpPr>
          <p:cNvPr id="908394" name="WordArt 106"/>
          <p:cNvSpPr>
            <a:spLocks noChangeArrowheads="1" noChangeShapeType="1" noTextEdit="1"/>
          </p:cNvSpPr>
          <p:nvPr/>
        </p:nvSpPr>
        <p:spPr bwMode="auto">
          <a:xfrm>
            <a:off x="7653338" y="3519488"/>
            <a:ext cx="1362075" cy="295275"/>
          </a:xfrm>
          <a:prstGeom prst="rect">
            <a:avLst/>
          </a:prstGeom>
        </p:spPr>
        <p:txBody>
          <a:bodyPr wrap="none" fromWordArt="1">
            <a:prstTxWarp prst="textSlantUp">
              <a:avLst>
                <a:gd name="adj" fmla="val 32056"/>
              </a:avLst>
            </a:prstTxWarp>
          </a:bodyPr>
          <a:lstStyle/>
          <a:p>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Standards</a:t>
            </a:r>
          </a:p>
        </p:txBody>
      </p:sp>
      <p:sp>
        <p:nvSpPr>
          <p:cNvPr id="908395" name="WordArt 107"/>
          <p:cNvSpPr>
            <a:spLocks noChangeArrowheads="1" noChangeShapeType="1" noTextEdit="1"/>
          </p:cNvSpPr>
          <p:nvPr/>
        </p:nvSpPr>
        <p:spPr bwMode="auto">
          <a:xfrm>
            <a:off x="7596188" y="3900488"/>
            <a:ext cx="1362075" cy="295275"/>
          </a:xfrm>
          <a:prstGeom prst="rect">
            <a:avLst/>
          </a:prstGeom>
        </p:spPr>
        <p:txBody>
          <a:bodyPr wrap="none" fromWordArt="1">
            <a:prstTxWarp prst="textSlantUp">
              <a:avLst>
                <a:gd name="adj" fmla="val 32056"/>
              </a:avLst>
            </a:prstTxWarp>
          </a:bodyPr>
          <a:lstStyle/>
          <a:p>
            <a:r>
              <a:rPr lang="fr-FR" sz="36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Proprietary</a:t>
            </a:r>
          </a:p>
        </p:txBody>
      </p:sp>
      <p:sp>
        <p:nvSpPr>
          <p:cNvPr id="908396" name="WordArt 108"/>
          <p:cNvSpPr>
            <a:spLocks noChangeArrowheads="1" noChangeShapeType="1" noTextEdit="1"/>
          </p:cNvSpPr>
          <p:nvPr/>
        </p:nvSpPr>
        <p:spPr bwMode="auto">
          <a:xfrm>
            <a:off x="7608888" y="5173663"/>
            <a:ext cx="1466850" cy="428625"/>
          </a:xfrm>
          <a:prstGeom prst="rect">
            <a:avLst/>
          </a:prstGeom>
        </p:spPr>
        <p:txBody>
          <a:bodyPr wrap="none" fromWordArt="1">
            <a:prstTxWarp prst="textSlantUp">
              <a:avLst>
                <a:gd name="adj" fmla="val 32056"/>
              </a:avLst>
            </a:prstTxWarp>
          </a:bodyPr>
          <a:lstStyle/>
          <a:p>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100% </a:t>
            </a:r>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Proprietary</a:t>
            </a:r>
            <a:endPar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p:txBody>
      </p:sp>
      <p:sp>
        <p:nvSpPr>
          <p:cNvPr id="908397" name="AutoShape 109"/>
          <p:cNvSpPr>
            <a:spLocks/>
          </p:cNvSpPr>
          <p:nvPr/>
        </p:nvSpPr>
        <p:spPr bwMode="auto">
          <a:xfrm>
            <a:off x="7419975" y="1311275"/>
            <a:ext cx="176213" cy="1889125"/>
          </a:xfrm>
          <a:prstGeom prst="rightBrace">
            <a:avLst>
              <a:gd name="adj1" fmla="val 89339"/>
              <a:gd name="adj2" fmla="val 50000"/>
            </a:avLst>
          </a:prstGeom>
          <a:noFill/>
          <a:ln w="9525">
            <a:solidFill>
              <a:schemeClr val="tx1"/>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99"/>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lIns="0" tIns="0" rIns="0" bIns="0" anchor="ctr">
            <a:spAutoFit/>
          </a:bodyPr>
          <a:lstStyle/>
          <a:p>
            <a:endParaRPr lang="fr-FR"/>
          </a:p>
        </p:txBody>
      </p:sp>
      <p:sp>
        <p:nvSpPr>
          <p:cNvPr id="908398" name="AutoShape 110"/>
          <p:cNvSpPr>
            <a:spLocks/>
          </p:cNvSpPr>
          <p:nvPr/>
        </p:nvSpPr>
        <p:spPr bwMode="auto">
          <a:xfrm>
            <a:off x="7419975" y="4524375"/>
            <a:ext cx="176213" cy="1889125"/>
          </a:xfrm>
          <a:prstGeom prst="rightBrace">
            <a:avLst>
              <a:gd name="adj1" fmla="val 89339"/>
              <a:gd name="adj2" fmla="val 50000"/>
            </a:avLst>
          </a:prstGeom>
          <a:noFill/>
          <a:ln w="9525">
            <a:solidFill>
              <a:schemeClr val="tx1"/>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99"/>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lIns="0" tIns="0" rIns="0" bIns="0" anchor="ctr">
            <a:spAutoFit/>
          </a:bodyPr>
          <a:lstStyle/>
          <a:p>
            <a:endParaRPr lang="fr-FR"/>
          </a:p>
        </p:txBody>
      </p:sp>
      <p:sp>
        <p:nvSpPr>
          <p:cNvPr id="908399" name="AutoShape 111"/>
          <p:cNvSpPr>
            <a:spLocks/>
          </p:cNvSpPr>
          <p:nvPr/>
        </p:nvSpPr>
        <p:spPr bwMode="auto">
          <a:xfrm>
            <a:off x="7419975" y="3217863"/>
            <a:ext cx="233363" cy="1341437"/>
          </a:xfrm>
          <a:prstGeom prst="rightBrace">
            <a:avLst>
              <a:gd name="adj1" fmla="val 47902"/>
              <a:gd name="adj2" fmla="val 50000"/>
            </a:avLst>
          </a:prstGeom>
          <a:noFill/>
          <a:ln w="9525">
            <a:solidFill>
              <a:schemeClr val="tx1"/>
            </a:solidFill>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99"/>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lIns="0" tIns="0" rIns="0" bIns="0" anchor="ctr">
            <a:spAutoFit/>
          </a:bodyPr>
          <a:lstStyle/>
          <a:p>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18070047"/>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0837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08302"/>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908303"/>
                                        </p:tgtEl>
                                        <p:attrNameLst>
                                          <p:attrName>style.visibility</p:attrName>
                                        </p:attrNameLst>
                                      </p:cBhvr>
                                      <p:to>
                                        <p:strVal val="visible"/>
                                      </p:to>
                                    </p:set>
                                  </p:childTnLst>
                                </p:cTn>
                              </p:par>
                            </p:childTnLst>
                          </p:cTn>
                        </p:par>
                        <p:par>
                          <p:cTn id="12" fill="hold">
                            <p:stCondLst>
                              <p:cond delay="0"/>
                            </p:stCondLst>
                            <p:childTnLst>
                              <p:par>
                                <p:cTn id="13" presetID="22" presetClass="entr" presetSubtype="1" fill="hold" grpId="0" nodeType="afterEffect">
                                  <p:stCondLst>
                                    <p:cond delay="0"/>
                                  </p:stCondLst>
                                  <p:childTnLst>
                                    <p:set>
                                      <p:cBhvr>
                                        <p:cTn id="14" dur="1" fill="hold">
                                          <p:stCondLst>
                                            <p:cond delay="0"/>
                                          </p:stCondLst>
                                        </p:cTn>
                                        <p:tgtEl>
                                          <p:spTgt spid="908329"/>
                                        </p:tgtEl>
                                        <p:attrNameLst>
                                          <p:attrName>style.visibility</p:attrName>
                                        </p:attrNameLst>
                                      </p:cBhvr>
                                      <p:to>
                                        <p:strVal val="visible"/>
                                      </p:to>
                                    </p:set>
                                    <p:animEffect transition="in" filter="wipe(up)">
                                      <p:cBhvr>
                                        <p:cTn id="15" dur="500"/>
                                        <p:tgtEl>
                                          <p:spTgt spid="908329"/>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908296"/>
                                        </p:tgtEl>
                                        <p:attrNameLst>
                                          <p:attrName>style.visibility</p:attrName>
                                        </p:attrNameLst>
                                      </p:cBhvr>
                                      <p:to>
                                        <p:strVal val="visible"/>
                                      </p:to>
                                    </p:set>
                                    <p:animEffect transition="in" filter="wipe(up)">
                                      <p:cBhvr>
                                        <p:cTn id="19" dur="500"/>
                                        <p:tgtEl>
                                          <p:spTgt spid="908296"/>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08297"/>
                                        </p:tgtEl>
                                        <p:attrNameLst>
                                          <p:attrName>style.visibility</p:attrName>
                                        </p:attrNameLst>
                                      </p:cBhvr>
                                      <p:to>
                                        <p:strVal val="visible"/>
                                      </p:to>
                                    </p:set>
                                    <p:animEffect transition="in" filter="wipe(up)">
                                      <p:cBhvr>
                                        <p:cTn id="22" dur="500"/>
                                        <p:tgtEl>
                                          <p:spTgt spid="908297"/>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908299"/>
                                        </p:tgtEl>
                                        <p:attrNameLst>
                                          <p:attrName>style.visibility</p:attrName>
                                        </p:attrNameLst>
                                      </p:cBhvr>
                                      <p:to>
                                        <p:strVal val="visible"/>
                                      </p:to>
                                    </p:set>
                                    <p:animEffect transition="in" filter="wipe(up)">
                                      <p:cBhvr>
                                        <p:cTn id="25" dur="500"/>
                                        <p:tgtEl>
                                          <p:spTgt spid="908299"/>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908300"/>
                                        </p:tgtEl>
                                        <p:attrNameLst>
                                          <p:attrName>style.visibility</p:attrName>
                                        </p:attrNameLst>
                                      </p:cBhvr>
                                      <p:to>
                                        <p:strVal val="visible"/>
                                      </p:to>
                                    </p:set>
                                    <p:animEffect transition="in" filter="wipe(up)">
                                      <p:cBhvr>
                                        <p:cTn id="28" dur="500"/>
                                        <p:tgtEl>
                                          <p:spTgt spid="90830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908301"/>
                                        </p:tgtEl>
                                        <p:attrNameLst>
                                          <p:attrName>style.visibility</p:attrName>
                                        </p:attrNameLst>
                                      </p:cBhvr>
                                      <p:to>
                                        <p:strVal val="visible"/>
                                      </p:to>
                                    </p:set>
                                    <p:animEffect transition="in" filter="wipe(up)">
                                      <p:cBhvr>
                                        <p:cTn id="31" dur="500"/>
                                        <p:tgtEl>
                                          <p:spTgt spid="90830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908351"/>
                                        </p:tgtEl>
                                        <p:attrNameLst>
                                          <p:attrName>style.visibility</p:attrName>
                                        </p:attrNameLst>
                                      </p:cBhvr>
                                      <p:to>
                                        <p:strVal val="visible"/>
                                      </p:to>
                                    </p:set>
                                    <p:animEffect transition="in" filter="wipe(up)">
                                      <p:cBhvr>
                                        <p:cTn id="34" dur="500"/>
                                        <p:tgtEl>
                                          <p:spTgt spid="908351"/>
                                        </p:tgtEl>
                                      </p:cBhvr>
                                    </p:animEffect>
                                  </p:childTnLst>
                                </p:cTn>
                              </p:par>
                            </p:childTnLst>
                          </p:cTn>
                        </p:par>
                        <p:par>
                          <p:cTn id="35" fill="hold">
                            <p:stCondLst>
                              <p:cond delay="1000"/>
                            </p:stCondLst>
                            <p:childTnLst>
                              <p:par>
                                <p:cTn id="36" presetID="22" presetClass="entr" presetSubtype="1" fill="hold" nodeType="afterEffect">
                                  <p:stCondLst>
                                    <p:cond delay="0"/>
                                  </p:stCondLst>
                                  <p:childTnLst>
                                    <p:set>
                                      <p:cBhvr>
                                        <p:cTn id="37" dur="1" fill="hold">
                                          <p:stCondLst>
                                            <p:cond delay="0"/>
                                          </p:stCondLst>
                                        </p:cTn>
                                        <p:tgtEl>
                                          <p:spTgt spid="908295"/>
                                        </p:tgtEl>
                                        <p:attrNameLst>
                                          <p:attrName>style.visibility</p:attrName>
                                        </p:attrNameLst>
                                      </p:cBhvr>
                                      <p:to>
                                        <p:strVal val="visible"/>
                                      </p:to>
                                    </p:set>
                                    <p:animEffect transition="in" filter="wipe(up)">
                                      <p:cBhvr>
                                        <p:cTn id="38" dur="500"/>
                                        <p:tgtEl>
                                          <p:spTgt spid="90829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908298"/>
                                        </p:tgtEl>
                                        <p:attrNameLst>
                                          <p:attrName>style.visibility</p:attrName>
                                        </p:attrNameLst>
                                      </p:cBhvr>
                                      <p:to>
                                        <p:strVal val="visible"/>
                                      </p:to>
                                    </p:set>
                                    <p:animEffect transition="in" filter="wipe(up)">
                                      <p:cBhvr>
                                        <p:cTn id="41" dur="500"/>
                                        <p:tgtEl>
                                          <p:spTgt spid="90829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908304"/>
                                        </p:tgtEl>
                                        <p:attrNameLst>
                                          <p:attrName>style.visibility</p:attrName>
                                        </p:attrNameLst>
                                      </p:cBhvr>
                                      <p:to>
                                        <p:strVal val="visible"/>
                                      </p:to>
                                    </p:set>
                                    <p:animEffect transition="in" filter="wipe(up)">
                                      <p:cBhvr>
                                        <p:cTn id="44" dur="500"/>
                                        <p:tgtEl>
                                          <p:spTgt spid="90830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908322"/>
                                        </p:tgtEl>
                                        <p:attrNameLst>
                                          <p:attrName>style.visibility</p:attrName>
                                        </p:attrNameLst>
                                      </p:cBhvr>
                                      <p:to>
                                        <p:strVal val="visible"/>
                                      </p:to>
                                    </p:set>
                                    <p:animEffect transition="in" filter="wipe(up)">
                                      <p:cBhvr>
                                        <p:cTn id="47" dur="500"/>
                                        <p:tgtEl>
                                          <p:spTgt spid="9083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908323"/>
                                        </p:tgtEl>
                                        <p:attrNameLst>
                                          <p:attrName>style.visibility</p:attrName>
                                        </p:attrNameLst>
                                      </p:cBhvr>
                                      <p:to>
                                        <p:strVal val="visible"/>
                                      </p:to>
                                    </p:set>
                                    <p:animEffect transition="in" filter="wipe(up)">
                                      <p:cBhvr>
                                        <p:cTn id="50" dur="500"/>
                                        <p:tgtEl>
                                          <p:spTgt spid="908323"/>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908350"/>
                                        </p:tgtEl>
                                        <p:attrNameLst>
                                          <p:attrName>style.visibility</p:attrName>
                                        </p:attrNameLst>
                                      </p:cBhvr>
                                      <p:to>
                                        <p:strVal val="visible"/>
                                      </p:to>
                                    </p:set>
                                    <p:animEffect transition="in" filter="wipe(up)">
                                      <p:cBhvr>
                                        <p:cTn id="53" dur="500"/>
                                        <p:tgtEl>
                                          <p:spTgt spid="908350"/>
                                        </p:tgtEl>
                                      </p:cBhvr>
                                    </p:animEffect>
                                  </p:childTnLst>
                                </p:cTn>
                              </p:par>
                            </p:childTnLst>
                          </p:cTn>
                        </p:par>
                        <p:par>
                          <p:cTn id="54" fill="hold">
                            <p:stCondLst>
                              <p:cond delay="1500"/>
                            </p:stCondLst>
                            <p:childTnLst>
                              <p:par>
                                <p:cTn id="55" presetID="22" presetClass="entr" presetSubtype="1" fill="hold" nodeType="afterEffect">
                                  <p:stCondLst>
                                    <p:cond delay="0"/>
                                  </p:stCondLst>
                                  <p:childTnLst>
                                    <p:set>
                                      <p:cBhvr>
                                        <p:cTn id="56" dur="1" fill="hold">
                                          <p:stCondLst>
                                            <p:cond delay="0"/>
                                          </p:stCondLst>
                                        </p:cTn>
                                        <p:tgtEl>
                                          <p:spTgt spid="908305"/>
                                        </p:tgtEl>
                                        <p:attrNameLst>
                                          <p:attrName>style.visibility</p:attrName>
                                        </p:attrNameLst>
                                      </p:cBhvr>
                                      <p:to>
                                        <p:strVal val="visible"/>
                                      </p:to>
                                    </p:set>
                                    <p:animEffect transition="in" filter="wipe(up)">
                                      <p:cBhvr>
                                        <p:cTn id="57" dur="500"/>
                                        <p:tgtEl>
                                          <p:spTgt spid="908305"/>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908306"/>
                                        </p:tgtEl>
                                        <p:attrNameLst>
                                          <p:attrName>style.visibility</p:attrName>
                                        </p:attrNameLst>
                                      </p:cBhvr>
                                      <p:to>
                                        <p:strVal val="visible"/>
                                      </p:to>
                                    </p:set>
                                    <p:animEffect transition="in" filter="wipe(up)">
                                      <p:cBhvr>
                                        <p:cTn id="60" dur="500"/>
                                        <p:tgtEl>
                                          <p:spTgt spid="90830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908307"/>
                                        </p:tgtEl>
                                        <p:attrNameLst>
                                          <p:attrName>style.visibility</p:attrName>
                                        </p:attrNameLst>
                                      </p:cBhvr>
                                      <p:to>
                                        <p:strVal val="visible"/>
                                      </p:to>
                                    </p:set>
                                    <p:animEffect transition="in" filter="wipe(up)">
                                      <p:cBhvr>
                                        <p:cTn id="63" dur="500"/>
                                        <p:tgtEl>
                                          <p:spTgt spid="908307"/>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908326"/>
                                        </p:tgtEl>
                                        <p:attrNameLst>
                                          <p:attrName>style.visibility</p:attrName>
                                        </p:attrNameLst>
                                      </p:cBhvr>
                                      <p:to>
                                        <p:strVal val="visible"/>
                                      </p:to>
                                    </p:set>
                                    <p:animEffect transition="in" filter="wipe(up)">
                                      <p:cBhvr>
                                        <p:cTn id="66" dur="500"/>
                                        <p:tgtEl>
                                          <p:spTgt spid="9083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908328"/>
                                        </p:tgtEl>
                                        <p:attrNameLst>
                                          <p:attrName>style.visibility</p:attrName>
                                        </p:attrNameLst>
                                      </p:cBhvr>
                                      <p:to>
                                        <p:strVal val="visible"/>
                                      </p:to>
                                    </p:set>
                                    <p:animEffect transition="in" filter="wipe(up)">
                                      <p:cBhvr>
                                        <p:cTn id="69" dur="500"/>
                                        <p:tgtEl>
                                          <p:spTgt spid="908328"/>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908331"/>
                                        </p:tgtEl>
                                        <p:attrNameLst>
                                          <p:attrName>style.visibility</p:attrName>
                                        </p:attrNameLst>
                                      </p:cBhvr>
                                      <p:to>
                                        <p:strVal val="visible"/>
                                      </p:to>
                                    </p:set>
                                    <p:animEffect transition="in" filter="wipe(up)">
                                      <p:cBhvr>
                                        <p:cTn id="72" dur="500"/>
                                        <p:tgtEl>
                                          <p:spTgt spid="908331"/>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908332"/>
                                        </p:tgtEl>
                                        <p:attrNameLst>
                                          <p:attrName>style.visibility</p:attrName>
                                        </p:attrNameLst>
                                      </p:cBhvr>
                                      <p:to>
                                        <p:strVal val="visible"/>
                                      </p:to>
                                    </p:set>
                                    <p:animEffect transition="in" filter="wipe(up)">
                                      <p:cBhvr>
                                        <p:cTn id="75" dur="500"/>
                                        <p:tgtEl>
                                          <p:spTgt spid="908332"/>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908349"/>
                                        </p:tgtEl>
                                        <p:attrNameLst>
                                          <p:attrName>style.visibility</p:attrName>
                                        </p:attrNameLst>
                                      </p:cBhvr>
                                      <p:to>
                                        <p:strVal val="visible"/>
                                      </p:to>
                                    </p:set>
                                    <p:animEffect transition="in" filter="wipe(up)">
                                      <p:cBhvr>
                                        <p:cTn id="78" dur="500"/>
                                        <p:tgtEl>
                                          <p:spTgt spid="908349"/>
                                        </p:tgtEl>
                                      </p:cBhvr>
                                    </p:animEffec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908292"/>
                                        </p:tgtEl>
                                        <p:attrNameLst>
                                          <p:attrName>style.visibility</p:attrName>
                                        </p:attrNameLst>
                                      </p:cBhvr>
                                      <p:to>
                                        <p:strVal val="visible"/>
                                      </p:to>
                                    </p:set>
                                    <p:animEffect transition="in" filter="checkerboard(across)">
                                      <p:cBhvr>
                                        <p:cTn id="83" dur="500"/>
                                        <p:tgtEl>
                                          <p:spTgt spid="908292"/>
                                        </p:tgtEl>
                                      </p:cBhvr>
                                    </p:animEffect>
                                  </p:childTnLst>
                                </p:cTn>
                              </p:par>
                              <p:par>
                                <p:cTn id="84" presetID="5" presetClass="entr" presetSubtype="10" fill="hold" nodeType="withEffect">
                                  <p:stCondLst>
                                    <p:cond delay="0"/>
                                  </p:stCondLst>
                                  <p:childTnLst>
                                    <p:set>
                                      <p:cBhvr>
                                        <p:cTn id="85" dur="1" fill="hold">
                                          <p:stCondLst>
                                            <p:cond delay="0"/>
                                          </p:stCondLst>
                                        </p:cTn>
                                        <p:tgtEl>
                                          <p:spTgt spid="908308"/>
                                        </p:tgtEl>
                                        <p:attrNameLst>
                                          <p:attrName>style.visibility</p:attrName>
                                        </p:attrNameLst>
                                      </p:cBhvr>
                                      <p:to>
                                        <p:strVal val="visible"/>
                                      </p:to>
                                    </p:set>
                                    <p:animEffect transition="in" filter="checkerboard(across)">
                                      <p:cBhvr>
                                        <p:cTn id="86" dur="500"/>
                                        <p:tgtEl>
                                          <p:spTgt spid="908308"/>
                                        </p:tgtEl>
                                      </p:cBhvr>
                                    </p:animEffect>
                                  </p:childTnLst>
                                </p:cTn>
                              </p:par>
                              <p:par>
                                <p:cTn id="87" presetID="5" presetClass="entr" presetSubtype="10" fill="hold" nodeType="withEffect">
                                  <p:stCondLst>
                                    <p:cond delay="0"/>
                                  </p:stCondLst>
                                  <p:childTnLst>
                                    <p:set>
                                      <p:cBhvr>
                                        <p:cTn id="88" dur="1" fill="hold">
                                          <p:stCondLst>
                                            <p:cond delay="0"/>
                                          </p:stCondLst>
                                        </p:cTn>
                                        <p:tgtEl>
                                          <p:spTgt spid="908309"/>
                                        </p:tgtEl>
                                        <p:attrNameLst>
                                          <p:attrName>style.visibility</p:attrName>
                                        </p:attrNameLst>
                                      </p:cBhvr>
                                      <p:to>
                                        <p:strVal val="visible"/>
                                      </p:to>
                                    </p:set>
                                    <p:animEffect transition="in" filter="checkerboard(across)">
                                      <p:cBhvr>
                                        <p:cTn id="89" dur="500"/>
                                        <p:tgtEl>
                                          <p:spTgt spid="908309"/>
                                        </p:tgtEl>
                                      </p:cBhvr>
                                    </p:animEffect>
                                  </p:childTnLst>
                                </p:cTn>
                              </p:par>
                              <p:par>
                                <p:cTn id="90" presetID="5" presetClass="entr" presetSubtype="10" fill="hold" grpId="0" nodeType="withEffect">
                                  <p:stCondLst>
                                    <p:cond delay="0"/>
                                  </p:stCondLst>
                                  <p:childTnLst>
                                    <p:set>
                                      <p:cBhvr>
                                        <p:cTn id="91" dur="1" fill="hold">
                                          <p:stCondLst>
                                            <p:cond delay="0"/>
                                          </p:stCondLst>
                                        </p:cTn>
                                        <p:tgtEl>
                                          <p:spTgt spid="908310"/>
                                        </p:tgtEl>
                                        <p:attrNameLst>
                                          <p:attrName>style.visibility</p:attrName>
                                        </p:attrNameLst>
                                      </p:cBhvr>
                                      <p:to>
                                        <p:strVal val="visible"/>
                                      </p:to>
                                    </p:set>
                                    <p:animEffect transition="in" filter="checkerboard(across)">
                                      <p:cBhvr>
                                        <p:cTn id="92" dur="500"/>
                                        <p:tgtEl>
                                          <p:spTgt spid="908310"/>
                                        </p:tgtEl>
                                      </p:cBhvr>
                                    </p:animEffect>
                                  </p:childTnLst>
                                </p:cTn>
                              </p:par>
                              <p:par>
                                <p:cTn id="93" presetID="5" presetClass="entr" presetSubtype="10" fill="hold" grpId="0" nodeType="withEffect">
                                  <p:stCondLst>
                                    <p:cond delay="0"/>
                                  </p:stCondLst>
                                  <p:childTnLst>
                                    <p:set>
                                      <p:cBhvr>
                                        <p:cTn id="94" dur="1" fill="hold">
                                          <p:stCondLst>
                                            <p:cond delay="0"/>
                                          </p:stCondLst>
                                        </p:cTn>
                                        <p:tgtEl>
                                          <p:spTgt spid="908311"/>
                                        </p:tgtEl>
                                        <p:attrNameLst>
                                          <p:attrName>style.visibility</p:attrName>
                                        </p:attrNameLst>
                                      </p:cBhvr>
                                      <p:to>
                                        <p:strVal val="visible"/>
                                      </p:to>
                                    </p:set>
                                    <p:animEffect transition="in" filter="checkerboard(across)">
                                      <p:cBhvr>
                                        <p:cTn id="95" dur="500"/>
                                        <p:tgtEl>
                                          <p:spTgt spid="908311"/>
                                        </p:tgtEl>
                                      </p:cBhvr>
                                    </p:animEffect>
                                  </p:childTnLst>
                                </p:cTn>
                              </p:par>
                              <p:par>
                                <p:cTn id="96" presetID="5" presetClass="entr" presetSubtype="10" fill="hold" grpId="0" nodeType="withEffect">
                                  <p:stCondLst>
                                    <p:cond delay="0"/>
                                  </p:stCondLst>
                                  <p:childTnLst>
                                    <p:set>
                                      <p:cBhvr>
                                        <p:cTn id="97" dur="1" fill="hold">
                                          <p:stCondLst>
                                            <p:cond delay="0"/>
                                          </p:stCondLst>
                                        </p:cTn>
                                        <p:tgtEl>
                                          <p:spTgt spid="908312"/>
                                        </p:tgtEl>
                                        <p:attrNameLst>
                                          <p:attrName>style.visibility</p:attrName>
                                        </p:attrNameLst>
                                      </p:cBhvr>
                                      <p:to>
                                        <p:strVal val="visible"/>
                                      </p:to>
                                    </p:set>
                                    <p:animEffect transition="in" filter="checkerboard(across)">
                                      <p:cBhvr>
                                        <p:cTn id="98" dur="500"/>
                                        <p:tgtEl>
                                          <p:spTgt spid="908312"/>
                                        </p:tgtEl>
                                      </p:cBhvr>
                                    </p:animEffect>
                                  </p:childTnLst>
                                </p:cTn>
                              </p:par>
                              <p:par>
                                <p:cTn id="99" presetID="5" presetClass="entr" presetSubtype="10" fill="hold" grpId="0" nodeType="withEffect">
                                  <p:stCondLst>
                                    <p:cond delay="0"/>
                                  </p:stCondLst>
                                  <p:childTnLst>
                                    <p:set>
                                      <p:cBhvr>
                                        <p:cTn id="100" dur="1" fill="hold">
                                          <p:stCondLst>
                                            <p:cond delay="0"/>
                                          </p:stCondLst>
                                        </p:cTn>
                                        <p:tgtEl>
                                          <p:spTgt spid="908313"/>
                                        </p:tgtEl>
                                        <p:attrNameLst>
                                          <p:attrName>style.visibility</p:attrName>
                                        </p:attrNameLst>
                                      </p:cBhvr>
                                      <p:to>
                                        <p:strVal val="visible"/>
                                      </p:to>
                                    </p:set>
                                    <p:animEffect transition="in" filter="checkerboard(across)">
                                      <p:cBhvr>
                                        <p:cTn id="101" dur="500"/>
                                        <p:tgtEl>
                                          <p:spTgt spid="908313"/>
                                        </p:tgtEl>
                                      </p:cBhvr>
                                    </p:animEffect>
                                  </p:childTnLst>
                                </p:cTn>
                              </p:par>
                              <p:par>
                                <p:cTn id="102" presetID="5" presetClass="entr" presetSubtype="10" fill="hold" grpId="0" nodeType="withEffect">
                                  <p:stCondLst>
                                    <p:cond delay="0"/>
                                  </p:stCondLst>
                                  <p:childTnLst>
                                    <p:set>
                                      <p:cBhvr>
                                        <p:cTn id="103" dur="1" fill="hold">
                                          <p:stCondLst>
                                            <p:cond delay="0"/>
                                          </p:stCondLst>
                                        </p:cTn>
                                        <p:tgtEl>
                                          <p:spTgt spid="908314"/>
                                        </p:tgtEl>
                                        <p:attrNameLst>
                                          <p:attrName>style.visibility</p:attrName>
                                        </p:attrNameLst>
                                      </p:cBhvr>
                                      <p:to>
                                        <p:strVal val="visible"/>
                                      </p:to>
                                    </p:set>
                                    <p:animEffect transition="in" filter="checkerboard(across)">
                                      <p:cBhvr>
                                        <p:cTn id="104" dur="500"/>
                                        <p:tgtEl>
                                          <p:spTgt spid="908314"/>
                                        </p:tgtEl>
                                      </p:cBhvr>
                                    </p:animEffect>
                                  </p:childTnLst>
                                </p:cTn>
                              </p:par>
                              <p:par>
                                <p:cTn id="105" presetID="5" presetClass="entr" presetSubtype="10" fill="hold" grpId="0" nodeType="withEffect">
                                  <p:stCondLst>
                                    <p:cond delay="0"/>
                                  </p:stCondLst>
                                  <p:childTnLst>
                                    <p:set>
                                      <p:cBhvr>
                                        <p:cTn id="106" dur="1" fill="hold">
                                          <p:stCondLst>
                                            <p:cond delay="0"/>
                                          </p:stCondLst>
                                        </p:cTn>
                                        <p:tgtEl>
                                          <p:spTgt spid="908315"/>
                                        </p:tgtEl>
                                        <p:attrNameLst>
                                          <p:attrName>style.visibility</p:attrName>
                                        </p:attrNameLst>
                                      </p:cBhvr>
                                      <p:to>
                                        <p:strVal val="visible"/>
                                      </p:to>
                                    </p:set>
                                    <p:animEffect transition="in" filter="checkerboard(across)">
                                      <p:cBhvr>
                                        <p:cTn id="107" dur="500"/>
                                        <p:tgtEl>
                                          <p:spTgt spid="908315"/>
                                        </p:tgtEl>
                                      </p:cBhvr>
                                    </p:animEffect>
                                  </p:childTnLst>
                                </p:cTn>
                              </p:par>
                              <p:par>
                                <p:cTn id="108" presetID="5" presetClass="entr" presetSubtype="10" fill="hold" nodeType="withEffect">
                                  <p:stCondLst>
                                    <p:cond delay="0"/>
                                  </p:stCondLst>
                                  <p:childTnLst>
                                    <p:set>
                                      <p:cBhvr>
                                        <p:cTn id="109" dur="1" fill="hold">
                                          <p:stCondLst>
                                            <p:cond delay="0"/>
                                          </p:stCondLst>
                                        </p:cTn>
                                        <p:tgtEl>
                                          <p:spTgt spid="908316"/>
                                        </p:tgtEl>
                                        <p:attrNameLst>
                                          <p:attrName>style.visibility</p:attrName>
                                        </p:attrNameLst>
                                      </p:cBhvr>
                                      <p:to>
                                        <p:strVal val="visible"/>
                                      </p:to>
                                    </p:set>
                                    <p:animEffect transition="in" filter="checkerboard(across)">
                                      <p:cBhvr>
                                        <p:cTn id="110" dur="500"/>
                                        <p:tgtEl>
                                          <p:spTgt spid="908316"/>
                                        </p:tgtEl>
                                      </p:cBhvr>
                                    </p:animEffect>
                                  </p:childTnLst>
                                </p:cTn>
                              </p:par>
                              <p:par>
                                <p:cTn id="111" presetID="5" presetClass="entr" presetSubtype="10" fill="hold" grpId="0" nodeType="withEffect">
                                  <p:stCondLst>
                                    <p:cond delay="0"/>
                                  </p:stCondLst>
                                  <p:childTnLst>
                                    <p:set>
                                      <p:cBhvr>
                                        <p:cTn id="112" dur="1" fill="hold">
                                          <p:stCondLst>
                                            <p:cond delay="0"/>
                                          </p:stCondLst>
                                        </p:cTn>
                                        <p:tgtEl>
                                          <p:spTgt spid="908317"/>
                                        </p:tgtEl>
                                        <p:attrNameLst>
                                          <p:attrName>style.visibility</p:attrName>
                                        </p:attrNameLst>
                                      </p:cBhvr>
                                      <p:to>
                                        <p:strVal val="visible"/>
                                      </p:to>
                                    </p:set>
                                    <p:animEffect transition="in" filter="checkerboard(across)">
                                      <p:cBhvr>
                                        <p:cTn id="113" dur="500"/>
                                        <p:tgtEl>
                                          <p:spTgt spid="908317"/>
                                        </p:tgtEl>
                                      </p:cBhvr>
                                    </p:animEffect>
                                  </p:childTnLst>
                                </p:cTn>
                              </p:par>
                              <p:par>
                                <p:cTn id="114" presetID="5" presetClass="entr" presetSubtype="10" fill="hold" nodeType="withEffect">
                                  <p:stCondLst>
                                    <p:cond delay="0"/>
                                  </p:stCondLst>
                                  <p:childTnLst>
                                    <p:set>
                                      <p:cBhvr>
                                        <p:cTn id="115" dur="1" fill="hold">
                                          <p:stCondLst>
                                            <p:cond delay="0"/>
                                          </p:stCondLst>
                                        </p:cTn>
                                        <p:tgtEl>
                                          <p:spTgt spid="908318"/>
                                        </p:tgtEl>
                                        <p:attrNameLst>
                                          <p:attrName>style.visibility</p:attrName>
                                        </p:attrNameLst>
                                      </p:cBhvr>
                                      <p:to>
                                        <p:strVal val="visible"/>
                                      </p:to>
                                    </p:set>
                                    <p:animEffect transition="in" filter="checkerboard(across)">
                                      <p:cBhvr>
                                        <p:cTn id="116" dur="500"/>
                                        <p:tgtEl>
                                          <p:spTgt spid="908318"/>
                                        </p:tgtEl>
                                      </p:cBhvr>
                                    </p:animEffect>
                                  </p:childTnLst>
                                </p:cTn>
                              </p:par>
                              <p:par>
                                <p:cTn id="117" presetID="5" presetClass="entr" presetSubtype="10" fill="hold" grpId="0" nodeType="withEffect">
                                  <p:stCondLst>
                                    <p:cond delay="0"/>
                                  </p:stCondLst>
                                  <p:childTnLst>
                                    <p:set>
                                      <p:cBhvr>
                                        <p:cTn id="118" dur="1" fill="hold">
                                          <p:stCondLst>
                                            <p:cond delay="0"/>
                                          </p:stCondLst>
                                        </p:cTn>
                                        <p:tgtEl>
                                          <p:spTgt spid="908319"/>
                                        </p:tgtEl>
                                        <p:attrNameLst>
                                          <p:attrName>style.visibility</p:attrName>
                                        </p:attrNameLst>
                                      </p:cBhvr>
                                      <p:to>
                                        <p:strVal val="visible"/>
                                      </p:to>
                                    </p:set>
                                    <p:animEffect transition="in" filter="checkerboard(across)">
                                      <p:cBhvr>
                                        <p:cTn id="119" dur="500"/>
                                        <p:tgtEl>
                                          <p:spTgt spid="908319"/>
                                        </p:tgtEl>
                                      </p:cBhvr>
                                    </p:animEffect>
                                  </p:childTnLst>
                                </p:cTn>
                              </p:par>
                              <p:par>
                                <p:cTn id="120" presetID="5" presetClass="entr" presetSubtype="10" fill="hold" grpId="0" nodeType="withEffect">
                                  <p:stCondLst>
                                    <p:cond delay="0"/>
                                  </p:stCondLst>
                                  <p:childTnLst>
                                    <p:set>
                                      <p:cBhvr>
                                        <p:cTn id="121" dur="1" fill="hold">
                                          <p:stCondLst>
                                            <p:cond delay="0"/>
                                          </p:stCondLst>
                                        </p:cTn>
                                        <p:tgtEl>
                                          <p:spTgt spid="908320"/>
                                        </p:tgtEl>
                                        <p:attrNameLst>
                                          <p:attrName>style.visibility</p:attrName>
                                        </p:attrNameLst>
                                      </p:cBhvr>
                                      <p:to>
                                        <p:strVal val="visible"/>
                                      </p:to>
                                    </p:set>
                                    <p:animEffect transition="in" filter="checkerboard(across)">
                                      <p:cBhvr>
                                        <p:cTn id="122" dur="500"/>
                                        <p:tgtEl>
                                          <p:spTgt spid="908320"/>
                                        </p:tgtEl>
                                      </p:cBhvr>
                                    </p:animEffect>
                                  </p:childTnLst>
                                </p:cTn>
                              </p:par>
                              <p:par>
                                <p:cTn id="123" presetID="5" presetClass="entr" presetSubtype="10" fill="hold" grpId="0" nodeType="withEffect">
                                  <p:stCondLst>
                                    <p:cond delay="0"/>
                                  </p:stCondLst>
                                  <p:childTnLst>
                                    <p:set>
                                      <p:cBhvr>
                                        <p:cTn id="124" dur="1" fill="hold">
                                          <p:stCondLst>
                                            <p:cond delay="0"/>
                                          </p:stCondLst>
                                        </p:cTn>
                                        <p:tgtEl>
                                          <p:spTgt spid="908324"/>
                                        </p:tgtEl>
                                        <p:attrNameLst>
                                          <p:attrName>style.visibility</p:attrName>
                                        </p:attrNameLst>
                                      </p:cBhvr>
                                      <p:to>
                                        <p:strVal val="visible"/>
                                      </p:to>
                                    </p:set>
                                    <p:animEffect transition="in" filter="checkerboard(across)">
                                      <p:cBhvr>
                                        <p:cTn id="125" dur="500"/>
                                        <p:tgtEl>
                                          <p:spTgt spid="908324"/>
                                        </p:tgtEl>
                                      </p:cBhvr>
                                    </p:animEffect>
                                  </p:childTnLst>
                                </p:cTn>
                              </p:par>
                              <p:par>
                                <p:cTn id="126" presetID="5" presetClass="entr" presetSubtype="10" fill="hold" grpId="0" nodeType="withEffect">
                                  <p:stCondLst>
                                    <p:cond delay="0"/>
                                  </p:stCondLst>
                                  <p:childTnLst>
                                    <p:set>
                                      <p:cBhvr>
                                        <p:cTn id="127" dur="1" fill="hold">
                                          <p:stCondLst>
                                            <p:cond delay="0"/>
                                          </p:stCondLst>
                                        </p:cTn>
                                        <p:tgtEl>
                                          <p:spTgt spid="908325"/>
                                        </p:tgtEl>
                                        <p:attrNameLst>
                                          <p:attrName>style.visibility</p:attrName>
                                        </p:attrNameLst>
                                      </p:cBhvr>
                                      <p:to>
                                        <p:strVal val="visible"/>
                                      </p:to>
                                    </p:set>
                                    <p:animEffect transition="in" filter="checkerboard(across)">
                                      <p:cBhvr>
                                        <p:cTn id="128" dur="500"/>
                                        <p:tgtEl>
                                          <p:spTgt spid="908325"/>
                                        </p:tgtEl>
                                      </p:cBhvr>
                                    </p:animEffect>
                                  </p:childTnLst>
                                </p:cTn>
                              </p:par>
                              <p:par>
                                <p:cTn id="129" presetID="5" presetClass="entr" presetSubtype="10" fill="hold" grpId="0" nodeType="withEffect">
                                  <p:stCondLst>
                                    <p:cond delay="0"/>
                                  </p:stCondLst>
                                  <p:childTnLst>
                                    <p:set>
                                      <p:cBhvr>
                                        <p:cTn id="130" dur="1" fill="hold">
                                          <p:stCondLst>
                                            <p:cond delay="0"/>
                                          </p:stCondLst>
                                        </p:cTn>
                                        <p:tgtEl>
                                          <p:spTgt spid="908327"/>
                                        </p:tgtEl>
                                        <p:attrNameLst>
                                          <p:attrName>style.visibility</p:attrName>
                                        </p:attrNameLst>
                                      </p:cBhvr>
                                      <p:to>
                                        <p:strVal val="visible"/>
                                      </p:to>
                                    </p:set>
                                    <p:animEffect transition="in" filter="checkerboard(across)">
                                      <p:cBhvr>
                                        <p:cTn id="131" dur="500"/>
                                        <p:tgtEl>
                                          <p:spTgt spid="908327"/>
                                        </p:tgtEl>
                                      </p:cBhvr>
                                    </p:animEffect>
                                  </p:childTnLst>
                                </p:cTn>
                              </p:par>
                              <p:par>
                                <p:cTn id="132" presetID="5" presetClass="entr" presetSubtype="10" fill="hold" grpId="0" nodeType="withEffect">
                                  <p:stCondLst>
                                    <p:cond delay="0"/>
                                  </p:stCondLst>
                                  <p:childTnLst>
                                    <p:set>
                                      <p:cBhvr>
                                        <p:cTn id="133" dur="1" fill="hold">
                                          <p:stCondLst>
                                            <p:cond delay="0"/>
                                          </p:stCondLst>
                                        </p:cTn>
                                        <p:tgtEl>
                                          <p:spTgt spid="908330"/>
                                        </p:tgtEl>
                                        <p:attrNameLst>
                                          <p:attrName>style.visibility</p:attrName>
                                        </p:attrNameLst>
                                      </p:cBhvr>
                                      <p:to>
                                        <p:strVal val="visible"/>
                                      </p:to>
                                    </p:set>
                                    <p:animEffect transition="in" filter="checkerboard(across)">
                                      <p:cBhvr>
                                        <p:cTn id="134" dur="500"/>
                                        <p:tgtEl>
                                          <p:spTgt spid="908330"/>
                                        </p:tgtEl>
                                      </p:cBhvr>
                                    </p:animEffect>
                                  </p:childTnLst>
                                </p:cTn>
                              </p:par>
                              <p:par>
                                <p:cTn id="135" presetID="5" presetClass="entr" presetSubtype="10" fill="hold" grpId="0" nodeType="withEffect">
                                  <p:stCondLst>
                                    <p:cond delay="0"/>
                                  </p:stCondLst>
                                  <p:childTnLst>
                                    <p:set>
                                      <p:cBhvr>
                                        <p:cTn id="136" dur="1" fill="hold">
                                          <p:stCondLst>
                                            <p:cond delay="0"/>
                                          </p:stCondLst>
                                        </p:cTn>
                                        <p:tgtEl>
                                          <p:spTgt spid="908333"/>
                                        </p:tgtEl>
                                        <p:attrNameLst>
                                          <p:attrName>style.visibility</p:attrName>
                                        </p:attrNameLst>
                                      </p:cBhvr>
                                      <p:to>
                                        <p:strVal val="visible"/>
                                      </p:to>
                                    </p:set>
                                    <p:animEffect transition="in" filter="checkerboard(across)">
                                      <p:cBhvr>
                                        <p:cTn id="137" dur="500"/>
                                        <p:tgtEl>
                                          <p:spTgt spid="908333"/>
                                        </p:tgtEl>
                                      </p:cBhvr>
                                    </p:animEffect>
                                  </p:childTnLst>
                                </p:cTn>
                              </p:par>
                              <p:par>
                                <p:cTn id="138" presetID="5" presetClass="entr" presetSubtype="10" fill="hold" grpId="0" nodeType="withEffect">
                                  <p:stCondLst>
                                    <p:cond delay="0"/>
                                  </p:stCondLst>
                                  <p:childTnLst>
                                    <p:set>
                                      <p:cBhvr>
                                        <p:cTn id="139" dur="1" fill="hold">
                                          <p:stCondLst>
                                            <p:cond delay="0"/>
                                          </p:stCondLst>
                                        </p:cTn>
                                        <p:tgtEl>
                                          <p:spTgt spid="908334"/>
                                        </p:tgtEl>
                                        <p:attrNameLst>
                                          <p:attrName>style.visibility</p:attrName>
                                        </p:attrNameLst>
                                      </p:cBhvr>
                                      <p:to>
                                        <p:strVal val="visible"/>
                                      </p:to>
                                    </p:set>
                                    <p:animEffect transition="in" filter="checkerboard(across)">
                                      <p:cBhvr>
                                        <p:cTn id="140" dur="500"/>
                                        <p:tgtEl>
                                          <p:spTgt spid="908334"/>
                                        </p:tgtEl>
                                      </p:cBhvr>
                                    </p:animEffect>
                                  </p:childTnLst>
                                </p:cTn>
                              </p:par>
                              <p:par>
                                <p:cTn id="141" presetID="5" presetClass="entr" presetSubtype="10" fill="hold" grpId="0" nodeType="withEffect">
                                  <p:stCondLst>
                                    <p:cond delay="0"/>
                                  </p:stCondLst>
                                  <p:childTnLst>
                                    <p:set>
                                      <p:cBhvr>
                                        <p:cTn id="142" dur="1" fill="hold">
                                          <p:stCondLst>
                                            <p:cond delay="0"/>
                                          </p:stCondLst>
                                        </p:cTn>
                                        <p:tgtEl>
                                          <p:spTgt spid="908335"/>
                                        </p:tgtEl>
                                        <p:attrNameLst>
                                          <p:attrName>style.visibility</p:attrName>
                                        </p:attrNameLst>
                                      </p:cBhvr>
                                      <p:to>
                                        <p:strVal val="visible"/>
                                      </p:to>
                                    </p:set>
                                    <p:animEffect transition="in" filter="checkerboard(across)">
                                      <p:cBhvr>
                                        <p:cTn id="143" dur="500"/>
                                        <p:tgtEl>
                                          <p:spTgt spid="908335"/>
                                        </p:tgtEl>
                                      </p:cBhvr>
                                    </p:animEffect>
                                  </p:childTnLst>
                                </p:cTn>
                              </p:par>
                              <p:par>
                                <p:cTn id="144" presetID="5" presetClass="entr" presetSubtype="10" fill="hold" grpId="0" nodeType="withEffect">
                                  <p:stCondLst>
                                    <p:cond delay="0"/>
                                  </p:stCondLst>
                                  <p:childTnLst>
                                    <p:set>
                                      <p:cBhvr>
                                        <p:cTn id="145" dur="1" fill="hold">
                                          <p:stCondLst>
                                            <p:cond delay="0"/>
                                          </p:stCondLst>
                                        </p:cTn>
                                        <p:tgtEl>
                                          <p:spTgt spid="908352"/>
                                        </p:tgtEl>
                                        <p:attrNameLst>
                                          <p:attrName>style.visibility</p:attrName>
                                        </p:attrNameLst>
                                      </p:cBhvr>
                                      <p:to>
                                        <p:strVal val="visible"/>
                                      </p:to>
                                    </p:set>
                                    <p:animEffect transition="in" filter="checkerboard(across)">
                                      <p:cBhvr>
                                        <p:cTn id="146" dur="500"/>
                                        <p:tgtEl>
                                          <p:spTgt spid="908352"/>
                                        </p:tgtEl>
                                      </p:cBhvr>
                                    </p:animEffect>
                                  </p:childTnLst>
                                </p:cTn>
                              </p:par>
                              <p:par>
                                <p:cTn id="147" presetID="5" presetClass="entr" presetSubtype="10" fill="hold" grpId="0" nodeType="withEffect">
                                  <p:stCondLst>
                                    <p:cond delay="0"/>
                                  </p:stCondLst>
                                  <p:childTnLst>
                                    <p:set>
                                      <p:cBhvr>
                                        <p:cTn id="148" dur="1" fill="hold">
                                          <p:stCondLst>
                                            <p:cond delay="0"/>
                                          </p:stCondLst>
                                        </p:cTn>
                                        <p:tgtEl>
                                          <p:spTgt spid="908353"/>
                                        </p:tgtEl>
                                        <p:attrNameLst>
                                          <p:attrName>style.visibility</p:attrName>
                                        </p:attrNameLst>
                                      </p:cBhvr>
                                      <p:to>
                                        <p:strVal val="visible"/>
                                      </p:to>
                                    </p:set>
                                    <p:animEffect transition="in" filter="checkerboard(across)">
                                      <p:cBhvr>
                                        <p:cTn id="149" dur="500"/>
                                        <p:tgtEl>
                                          <p:spTgt spid="908353"/>
                                        </p:tgtEl>
                                      </p:cBhvr>
                                    </p:animEffect>
                                  </p:childTnLst>
                                </p:cTn>
                              </p:par>
                              <p:par>
                                <p:cTn id="150" presetID="5" presetClass="entr" presetSubtype="10" fill="hold" grpId="0" nodeType="withEffect">
                                  <p:stCondLst>
                                    <p:cond delay="0"/>
                                  </p:stCondLst>
                                  <p:childTnLst>
                                    <p:set>
                                      <p:cBhvr>
                                        <p:cTn id="151" dur="1" fill="hold">
                                          <p:stCondLst>
                                            <p:cond delay="0"/>
                                          </p:stCondLst>
                                        </p:cTn>
                                        <p:tgtEl>
                                          <p:spTgt spid="908354"/>
                                        </p:tgtEl>
                                        <p:attrNameLst>
                                          <p:attrName>style.visibility</p:attrName>
                                        </p:attrNameLst>
                                      </p:cBhvr>
                                      <p:to>
                                        <p:strVal val="visible"/>
                                      </p:to>
                                    </p:set>
                                    <p:animEffect transition="in" filter="checkerboard(across)">
                                      <p:cBhvr>
                                        <p:cTn id="152" dur="500"/>
                                        <p:tgtEl>
                                          <p:spTgt spid="908354"/>
                                        </p:tgtEl>
                                      </p:cBhvr>
                                    </p:animEffect>
                                  </p:childTnLst>
                                </p:cTn>
                              </p:par>
                              <p:par>
                                <p:cTn id="153" presetID="5" presetClass="entr" presetSubtype="10" fill="hold" nodeType="withEffect">
                                  <p:stCondLst>
                                    <p:cond delay="0"/>
                                  </p:stCondLst>
                                  <p:childTnLst>
                                    <p:set>
                                      <p:cBhvr>
                                        <p:cTn id="154" dur="1" fill="hold">
                                          <p:stCondLst>
                                            <p:cond delay="0"/>
                                          </p:stCondLst>
                                        </p:cTn>
                                        <p:tgtEl>
                                          <p:spTgt spid="908371"/>
                                        </p:tgtEl>
                                        <p:attrNameLst>
                                          <p:attrName>style.visibility</p:attrName>
                                        </p:attrNameLst>
                                      </p:cBhvr>
                                      <p:to>
                                        <p:strVal val="visible"/>
                                      </p:to>
                                    </p:set>
                                    <p:animEffect transition="in" filter="checkerboard(across)">
                                      <p:cBhvr>
                                        <p:cTn id="155" dur="500"/>
                                        <p:tgtEl>
                                          <p:spTgt spid="908371"/>
                                        </p:tgtEl>
                                      </p:cBhvr>
                                    </p:animEffect>
                                  </p:childTnLst>
                                </p:cTn>
                              </p:par>
                            </p:childTnLst>
                          </p:cTn>
                        </p:par>
                        <p:par>
                          <p:cTn id="156" fill="hold">
                            <p:stCondLst>
                              <p:cond delay="500"/>
                            </p:stCondLst>
                            <p:childTnLst>
                              <p:par>
                                <p:cTn id="157" presetID="5" presetClass="entr" presetSubtype="10" fill="hold" nodeType="afterEffect">
                                  <p:stCondLst>
                                    <p:cond delay="0"/>
                                  </p:stCondLst>
                                  <p:childTnLst>
                                    <p:set>
                                      <p:cBhvr>
                                        <p:cTn id="158" dur="1" fill="hold">
                                          <p:stCondLst>
                                            <p:cond delay="0"/>
                                          </p:stCondLst>
                                        </p:cTn>
                                        <p:tgtEl>
                                          <p:spTgt spid="908321"/>
                                        </p:tgtEl>
                                        <p:attrNameLst>
                                          <p:attrName>style.visibility</p:attrName>
                                        </p:attrNameLst>
                                      </p:cBhvr>
                                      <p:to>
                                        <p:strVal val="visible"/>
                                      </p:to>
                                    </p:set>
                                    <p:animEffect transition="in" filter="checkerboard(across)">
                                      <p:cBhvr>
                                        <p:cTn id="159" dur="500"/>
                                        <p:tgtEl>
                                          <p:spTgt spid="908321"/>
                                        </p:tgtEl>
                                      </p:cBhvr>
                                    </p:animEffect>
                                  </p:childTnLst>
                                </p:cTn>
                              </p:par>
                              <p:par>
                                <p:cTn id="160" presetID="5" presetClass="entr" presetSubtype="10" fill="hold" nodeType="withEffect">
                                  <p:stCondLst>
                                    <p:cond delay="0"/>
                                  </p:stCondLst>
                                  <p:childTnLst>
                                    <p:set>
                                      <p:cBhvr>
                                        <p:cTn id="161" dur="1" fill="hold">
                                          <p:stCondLst>
                                            <p:cond delay="0"/>
                                          </p:stCondLst>
                                        </p:cTn>
                                        <p:tgtEl>
                                          <p:spTgt spid="908348"/>
                                        </p:tgtEl>
                                        <p:attrNameLst>
                                          <p:attrName>style.visibility</p:attrName>
                                        </p:attrNameLst>
                                      </p:cBhvr>
                                      <p:to>
                                        <p:strVal val="visible"/>
                                      </p:to>
                                    </p:set>
                                    <p:animEffect transition="in" filter="checkerboard(across)">
                                      <p:cBhvr>
                                        <p:cTn id="162" dur="500"/>
                                        <p:tgtEl>
                                          <p:spTgt spid="908348"/>
                                        </p:tgtEl>
                                      </p:cBhvr>
                                    </p:animEffect>
                                  </p:childTnLst>
                                </p:cTn>
                              </p:par>
                            </p:childTnLst>
                          </p:cTn>
                        </p:par>
                      </p:childTnLst>
                    </p:cTn>
                  </p:par>
                  <p:par>
                    <p:cTn id="163" fill="hold" nodeType="clickPar">
                      <p:stCondLst>
                        <p:cond delay="indefinite"/>
                      </p:stCondLst>
                      <p:childTnLst>
                        <p:par>
                          <p:cTn id="164" fill="hold" nodeType="withGroup">
                            <p:stCondLst>
                              <p:cond delay="0"/>
                            </p:stCondLst>
                            <p:childTnLst>
                              <p:par>
                                <p:cTn id="165" presetID="22" presetClass="entr" presetSubtype="1" fill="hold" grpId="0" nodeType="clickEffect">
                                  <p:stCondLst>
                                    <p:cond delay="0"/>
                                  </p:stCondLst>
                                  <p:childTnLst>
                                    <p:set>
                                      <p:cBhvr>
                                        <p:cTn id="166" dur="1" fill="hold">
                                          <p:stCondLst>
                                            <p:cond delay="0"/>
                                          </p:stCondLst>
                                        </p:cTn>
                                        <p:tgtEl>
                                          <p:spTgt spid="908355"/>
                                        </p:tgtEl>
                                        <p:attrNameLst>
                                          <p:attrName>style.visibility</p:attrName>
                                        </p:attrNameLst>
                                      </p:cBhvr>
                                      <p:to>
                                        <p:strVal val="visible"/>
                                      </p:to>
                                    </p:set>
                                    <p:animEffect transition="in" filter="wipe(up)">
                                      <p:cBhvr>
                                        <p:cTn id="167" dur="500"/>
                                        <p:tgtEl>
                                          <p:spTgt spid="908355"/>
                                        </p:tgtEl>
                                      </p:cBhvr>
                                    </p:animEffect>
                                  </p:childTnLst>
                                </p:cTn>
                              </p:par>
                            </p:childTnLst>
                          </p:cTn>
                        </p:par>
                        <p:par>
                          <p:cTn id="168" fill="hold" nodeType="afterGroup">
                            <p:stCondLst>
                              <p:cond delay="500"/>
                            </p:stCondLst>
                            <p:childTnLst>
                              <p:par>
                                <p:cTn id="169" presetID="5" presetClass="entr" presetSubtype="10" fill="hold" grpId="0" nodeType="afterEffect">
                                  <p:stCondLst>
                                    <p:cond delay="0"/>
                                  </p:stCondLst>
                                  <p:childTnLst>
                                    <p:set>
                                      <p:cBhvr>
                                        <p:cTn id="170" dur="1" fill="hold">
                                          <p:stCondLst>
                                            <p:cond delay="0"/>
                                          </p:stCondLst>
                                        </p:cTn>
                                        <p:tgtEl>
                                          <p:spTgt spid="908361"/>
                                        </p:tgtEl>
                                        <p:attrNameLst>
                                          <p:attrName>style.visibility</p:attrName>
                                        </p:attrNameLst>
                                      </p:cBhvr>
                                      <p:to>
                                        <p:strVal val="visible"/>
                                      </p:to>
                                    </p:set>
                                    <p:animEffect transition="in" filter="checkerboard(across)">
                                      <p:cBhvr>
                                        <p:cTn id="171" dur="500"/>
                                        <p:tgtEl>
                                          <p:spTgt spid="908361"/>
                                        </p:tgtEl>
                                      </p:cBhvr>
                                    </p:animEffect>
                                  </p:childTnLst>
                                </p:cTn>
                              </p:par>
                              <p:par>
                                <p:cTn id="172" presetID="5" presetClass="entr" presetSubtype="10" fill="hold" grpId="0" nodeType="withEffect">
                                  <p:stCondLst>
                                    <p:cond delay="0"/>
                                  </p:stCondLst>
                                  <p:childTnLst>
                                    <p:set>
                                      <p:cBhvr>
                                        <p:cTn id="173" dur="1" fill="hold">
                                          <p:stCondLst>
                                            <p:cond delay="0"/>
                                          </p:stCondLst>
                                        </p:cTn>
                                        <p:tgtEl>
                                          <p:spTgt spid="908360"/>
                                        </p:tgtEl>
                                        <p:attrNameLst>
                                          <p:attrName>style.visibility</p:attrName>
                                        </p:attrNameLst>
                                      </p:cBhvr>
                                      <p:to>
                                        <p:strVal val="visible"/>
                                      </p:to>
                                    </p:set>
                                    <p:animEffect transition="in" filter="checkerboard(across)">
                                      <p:cBhvr>
                                        <p:cTn id="174" dur="500"/>
                                        <p:tgtEl>
                                          <p:spTgt spid="908360"/>
                                        </p:tgtEl>
                                      </p:cBhvr>
                                    </p:animEffect>
                                  </p:childTnLst>
                                </p:cTn>
                              </p:par>
                            </p:childTnLst>
                          </p:cTn>
                        </p:par>
                        <p:par>
                          <p:cTn id="175" fill="hold" nodeType="afterGroup">
                            <p:stCondLst>
                              <p:cond delay="1000"/>
                            </p:stCondLst>
                            <p:childTnLst>
                              <p:par>
                                <p:cTn id="176" presetID="5" presetClass="entr" presetSubtype="10" fill="hold" nodeType="afterEffect">
                                  <p:stCondLst>
                                    <p:cond delay="0"/>
                                  </p:stCondLst>
                                  <p:childTnLst>
                                    <p:set>
                                      <p:cBhvr>
                                        <p:cTn id="177" dur="1" fill="hold">
                                          <p:stCondLst>
                                            <p:cond delay="0"/>
                                          </p:stCondLst>
                                        </p:cTn>
                                        <p:tgtEl>
                                          <p:spTgt spid="908337"/>
                                        </p:tgtEl>
                                        <p:attrNameLst>
                                          <p:attrName>style.visibility</p:attrName>
                                        </p:attrNameLst>
                                      </p:cBhvr>
                                      <p:to>
                                        <p:strVal val="visible"/>
                                      </p:to>
                                    </p:set>
                                    <p:animEffect transition="in" filter="checkerboard(across)">
                                      <p:cBhvr>
                                        <p:cTn id="178" dur="500"/>
                                        <p:tgtEl>
                                          <p:spTgt spid="908337"/>
                                        </p:tgtEl>
                                      </p:cBhvr>
                                    </p:animEffect>
                                  </p:childTnLst>
                                </p:cTn>
                              </p:par>
                              <p:par>
                                <p:cTn id="179" presetID="5" presetClass="entr" presetSubtype="10" fill="hold" nodeType="withEffect">
                                  <p:stCondLst>
                                    <p:cond delay="0"/>
                                  </p:stCondLst>
                                  <p:childTnLst>
                                    <p:set>
                                      <p:cBhvr>
                                        <p:cTn id="180" dur="1" fill="hold">
                                          <p:stCondLst>
                                            <p:cond delay="0"/>
                                          </p:stCondLst>
                                        </p:cTn>
                                        <p:tgtEl>
                                          <p:spTgt spid="908336"/>
                                        </p:tgtEl>
                                        <p:attrNameLst>
                                          <p:attrName>style.visibility</p:attrName>
                                        </p:attrNameLst>
                                      </p:cBhvr>
                                      <p:to>
                                        <p:strVal val="visible"/>
                                      </p:to>
                                    </p:set>
                                    <p:animEffect transition="in" filter="checkerboard(across)">
                                      <p:cBhvr>
                                        <p:cTn id="181" dur="500"/>
                                        <p:tgtEl>
                                          <p:spTgt spid="908336"/>
                                        </p:tgtEl>
                                      </p:cBhvr>
                                    </p:animEffect>
                                  </p:childTnLst>
                                </p:cTn>
                              </p:par>
                              <p:par>
                                <p:cTn id="182" presetID="5" presetClass="entr" presetSubtype="10" fill="hold" nodeType="withEffect">
                                  <p:stCondLst>
                                    <p:cond delay="0"/>
                                  </p:stCondLst>
                                  <p:childTnLst>
                                    <p:set>
                                      <p:cBhvr>
                                        <p:cTn id="183" dur="1" fill="hold">
                                          <p:stCondLst>
                                            <p:cond delay="0"/>
                                          </p:stCondLst>
                                        </p:cTn>
                                        <p:tgtEl>
                                          <p:spTgt spid="908345"/>
                                        </p:tgtEl>
                                        <p:attrNameLst>
                                          <p:attrName>style.visibility</p:attrName>
                                        </p:attrNameLst>
                                      </p:cBhvr>
                                      <p:to>
                                        <p:strVal val="visible"/>
                                      </p:to>
                                    </p:set>
                                    <p:animEffect transition="in" filter="checkerboard(across)">
                                      <p:cBhvr>
                                        <p:cTn id="184" dur="500"/>
                                        <p:tgtEl>
                                          <p:spTgt spid="908345"/>
                                        </p:tgtEl>
                                      </p:cBhvr>
                                    </p:animEffect>
                                  </p:childTnLst>
                                </p:cTn>
                              </p:par>
                              <p:par>
                                <p:cTn id="185" presetID="2" presetClass="entr" presetSubtype="2" fill="hold" grpId="0" nodeType="withEffect">
                                  <p:stCondLst>
                                    <p:cond delay="0"/>
                                  </p:stCondLst>
                                  <p:childTnLst>
                                    <p:set>
                                      <p:cBhvr>
                                        <p:cTn id="186" dur="1" fill="hold">
                                          <p:stCondLst>
                                            <p:cond delay="0"/>
                                          </p:stCondLst>
                                        </p:cTn>
                                        <p:tgtEl>
                                          <p:spTgt spid="908397"/>
                                        </p:tgtEl>
                                        <p:attrNameLst>
                                          <p:attrName>style.visibility</p:attrName>
                                        </p:attrNameLst>
                                      </p:cBhvr>
                                      <p:to>
                                        <p:strVal val="visible"/>
                                      </p:to>
                                    </p:set>
                                    <p:anim calcmode="lin" valueType="num">
                                      <p:cBhvr additive="base">
                                        <p:cTn id="187" dur="500" fill="hold"/>
                                        <p:tgtEl>
                                          <p:spTgt spid="908397"/>
                                        </p:tgtEl>
                                        <p:attrNameLst>
                                          <p:attrName>ppt_x</p:attrName>
                                        </p:attrNameLst>
                                      </p:cBhvr>
                                      <p:tavLst>
                                        <p:tav tm="0">
                                          <p:val>
                                            <p:strVal val="1+#ppt_w/2"/>
                                          </p:val>
                                        </p:tav>
                                        <p:tav tm="100000">
                                          <p:val>
                                            <p:strVal val="#ppt_x"/>
                                          </p:val>
                                        </p:tav>
                                      </p:tavLst>
                                    </p:anim>
                                    <p:anim calcmode="lin" valueType="num">
                                      <p:cBhvr additive="base">
                                        <p:cTn id="188" dur="500" fill="hold"/>
                                        <p:tgtEl>
                                          <p:spTgt spid="908397"/>
                                        </p:tgtEl>
                                        <p:attrNameLst>
                                          <p:attrName>ppt_y</p:attrName>
                                        </p:attrNameLst>
                                      </p:cBhvr>
                                      <p:tavLst>
                                        <p:tav tm="0">
                                          <p:val>
                                            <p:strVal val="#ppt_y"/>
                                          </p:val>
                                        </p:tav>
                                        <p:tav tm="100000">
                                          <p:val>
                                            <p:strVal val="#ppt_y"/>
                                          </p:val>
                                        </p:tav>
                                      </p:tavLst>
                                    </p:anim>
                                  </p:childTnLst>
                                </p:cTn>
                              </p:par>
                              <p:par>
                                <p:cTn id="189" presetID="5" presetClass="entr" presetSubtype="10" fill="hold" grpId="0" nodeType="withEffect">
                                  <p:stCondLst>
                                    <p:cond delay="0"/>
                                  </p:stCondLst>
                                  <p:childTnLst>
                                    <p:set>
                                      <p:cBhvr>
                                        <p:cTn id="190" dur="1" fill="hold">
                                          <p:stCondLst>
                                            <p:cond delay="0"/>
                                          </p:stCondLst>
                                        </p:cTn>
                                        <p:tgtEl>
                                          <p:spTgt spid="908393"/>
                                        </p:tgtEl>
                                        <p:attrNameLst>
                                          <p:attrName>style.visibility</p:attrName>
                                        </p:attrNameLst>
                                      </p:cBhvr>
                                      <p:to>
                                        <p:strVal val="visible"/>
                                      </p:to>
                                    </p:set>
                                    <p:animEffect transition="in" filter="checkerboard(across)">
                                      <p:cBhvr>
                                        <p:cTn id="191" dur="500"/>
                                        <p:tgtEl>
                                          <p:spTgt spid="908393"/>
                                        </p:tgtEl>
                                      </p:cBhvr>
                                    </p:animEffect>
                                  </p:childTnLst>
                                </p:cTn>
                              </p:par>
                            </p:childTnLst>
                          </p:cTn>
                        </p:par>
                      </p:childTnLst>
                    </p:cTn>
                  </p:par>
                  <p:par>
                    <p:cTn id="192" fill="hold">
                      <p:stCondLst>
                        <p:cond delay="indefinite"/>
                      </p:stCondLst>
                      <p:childTnLst>
                        <p:par>
                          <p:cTn id="193" fill="hold">
                            <p:stCondLst>
                              <p:cond delay="0"/>
                            </p:stCondLst>
                            <p:childTnLst>
                              <p:par>
                                <p:cTn id="194" presetID="22" presetClass="entr" presetSubtype="1" fill="hold" grpId="0" nodeType="clickEffect">
                                  <p:stCondLst>
                                    <p:cond delay="0"/>
                                  </p:stCondLst>
                                  <p:childTnLst>
                                    <p:set>
                                      <p:cBhvr>
                                        <p:cTn id="195" dur="1" fill="hold">
                                          <p:stCondLst>
                                            <p:cond delay="0"/>
                                          </p:stCondLst>
                                        </p:cTn>
                                        <p:tgtEl>
                                          <p:spTgt spid="908357"/>
                                        </p:tgtEl>
                                        <p:attrNameLst>
                                          <p:attrName>style.visibility</p:attrName>
                                        </p:attrNameLst>
                                      </p:cBhvr>
                                      <p:to>
                                        <p:strVal val="visible"/>
                                      </p:to>
                                    </p:set>
                                    <p:animEffect transition="in" filter="wipe(up)">
                                      <p:cBhvr>
                                        <p:cTn id="196" dur="500"/>
                                        <p:tgtEl>
                                          <p:spTgt spid="908357"/>
                                        </p:tgtEl>
                                      </p:cBhvr>
                                    </p:animEffect>
                                  </p:childTnLst>
                                </p:cTn>
                              </p:par>
                            </p:childTnLst>
                          </p:cTn>
                        </p:par>
                        <p:par>
                          <p:cTn id="197" fill="hold">
                            <p:stCondLst>
                              <p:cond delay="500"/>
                            </p:stCondLst>
                            <p:childTnLst>
                              <p:par>
                                <p:cTn id="198" presetID="5" presetClass="entr" presetSubtype="10" fill="hold" grpId="0" nodeType="afterEffect">
                                  <p:stCondLst>
                                    <p:cond delay="0"/>
                                  </p:stCondLst>
                                  <p:childTnLst>
                                    <p:set>
                                      <p:cBhvr>
                                        <p:cTn id="199" dur="1" fill="hold">
                                          <p:stCondLst>
                                            <p:cond delay="0"/>
                                          </p:stCondLst>
                                        </p:cTn>
                                        <p:tgtEl>
                                          <p:spTgt spid="908363"/>
                                        </p:tgtEl>
                                        <p:attrNameLst>
                                          <p:attrName>style.visibility</p:attrName>
                                        </p:attrNameLst>
                                      </p:cBhvr>
                                      <p:to>
                                        <p:strVal val="visible"/>
                                      </p:to>
                                    </p:set>
                                    <p:animEffect transition="in" filter="checkerboard(across)">
                                      <p:cBhvr>
                                        <p:cTn id="200" dur="500"/>
                                        <p:tgtEl>
                                          <p:spTgt spid="908363"/>
                                        </p:tgtEl>
                                      </p:cBhvr>
                                    </p:animEffect>
                                  </p:childTnLst>
                                </p:cTn>
                              </p:par>
                              <p:par>
                                <p:cTn id="201" presetID="5" presetClass="entr" presetSubtype="10" fill="hold" grpId="0" nodeType="withEffect">
                                  <p:stCondLst>
                                    <p:cond delay="0"/>
                                  </p:stCondLst>
                                  <p:childTnLst>
                                    <p:set>
                                      <p:cBhvr>
                                        <p:cTn id="202" dur="1" fill="hold">
                                          <p:stCondLst>
                                            <p:cond delay="0"/>
                                          </p:stCondLst>
                                        </p:cTn>
                                        <p:tgtEl>
                                          <p:spTgt spid="908362"/>
                                        </p:tgtEl>
                                        <p:attrNameLst>
                                          <p:attrName>style.visibility</p:attrName>
                                        </p:attrNameLst>
                                      </p:cBhvr>
                                      <p:to>
                                        <p:strVal val="visible"/>
                                      </p:to>
                                    </p:set>
                                    <p:animEffect transition="in" filter="checkerboard(across)">
                                      <p:cBhvr>
                                        <p:cTn id="203" dur="500"/>
                                        <p:tgtEl>
                                          <p:spTgt spid="908362"/>
                                        </p:tgtEl>
                                      </p:cBhvr>
                                    </p:animEffect>
                                  </p:childTnLst>
                                </p:cTn>
                              </p:par>
                              <p:par>
                                <p:cTn id="204" presetID="5" presetClass="entr" presetSubtype="10" fill="hold" nodeType="withEffect">
                                  <p:stCondLst>
                                    <p:cond delay="0"/>
                                  </p:stCondLst>
                                  <p:childTnLst>
                                    <p:set>
                                      <p:cBhvr>
                                        <p:cTn id="205" dur="1" fill="hold">
                                          <p:stCondLst>
                                            <p:cond delay="0"/>
                                          </p:stCondLst>
                                        </p:cTn>
                                        <p:tgtEl>
                                          <p:spTgt spid="908341"/>
                                        </p:tgtEl>
                                        <p:attrNameLst>
                                          <p:attrName>style.visibility</p:attrName>
                                        </p:attrNameLst>
                                      </p:cBhvr>
                                      <p:to>
                                        <p:strVal val="visible"/>
                                      </p:to>
                                    </p:set>
                                    <p:animEffect transition="in" filter="checkerboard(across)">
                                      <p:cBhvr>
                                        <p:cTn id="206" dur="500"/>
                                        <p:tgtEl>
                                          <p:spTgt spid="908341"/>
                                        </p:tgtEl>
                                      </p:cBhvr>
                                    </p:animEffect>
                                  </p:childTnLst>
                                </p:cTn>
                              </p:par>
                              <p:par>
                                <p:cTn id="207" presetID="5" presetClass="entr" presetSubtype="10" fill="hold" nodeType="withEffect">
                                  <p:stCondLst>
                                    <p:cond delay="0"/>
                                  </p:stCondLst>
                                  <p:childTnLst>
                                    <p:set>
                                      <p:cBhvr>
                                        <p:cTn id="208" dur="1" fill="hold">
                                          <p:stCondLst>
                                            <p:cond delay="0"/>
                                          </p:stCondLst>
                                        </p:cTn>
                                        <p:tgtEl>
                                          <p:spTgt spid="908340"/>
                                        </p:tgtEl>
                                        <p:attrNameLst>
                                          <p:attrName>style.visibility</p:attrName>
                                        </p:attrNameLst>
                                      </p:cBhvr>
                                      <p:to>
                                        <p:strVal val="visible"/>
                                      </p:to>
                                    </p:set>
                                    <p:animEffect transition="in" filter="checkerboard(across)">
                                      <p:cBhvr>
                                        <p:cTn id="209" dur="500"/>
                                        <p:tgtEl>
                                          <p:spTgt spid="908340"/>
                                        </p:tgtEl>
                                      </p:cBhvr>
                                    </p:animEffect>
                                  </p:childTnLst>
                                </p:cTn>
                              </p:par>
                              <p:par>
                                <p:cTn id="210" presetID="5" presetClass="entr" presetSubtype="10" fill="hold" nodeType="withEffect">
                                  <p:stCondLst>
                                    <p:cond delay="0"/>
                                  </p:stCondLst>
                                  <p:childTnLst>
                                    <p:set>
                                      <p:cBhvr>
                                        <p:cTn id="211" dur="1" fill="hold">
                                          <p:stCondLst>
                                            <p:cond delay="0"/>
                                          </p:stCondLst>
                                        </p:cTn>
                                        <p:tgtEl>
                                          <p:spTgt spid="908342"/>
                                        </p:tgtEl>
                                        <p:attrNameLst>
                                          <p:attrName>style.visibility</p:attrName>
                                        </p:attrNameLst>
                                      </p:cBhvr>
                                      <p:to>
                                        <p:strVal val="visible"/>
                                      </p:to>
                                    </p:set>
                                    <p:animEffect transition="in" filter="checkerboard(across)">
                                      <p:cBhvr>
                                        <p:cTn id="212" dur="500"/>
                                        <p:tgtEl>
                                          <p:spTgt spid="908342"/>
                                        </p:tgtEl>
                                      </p:cBhvr>
                                    </p:animEffect>
                                  </p:childTnLst>
                                </p:cTn>
                              </p:par>
                              <p:par>
                                <p:cTn id="213" presetID="1" presetClass="entr" presetSubtype="0" fill="hold" grpId="0" nodeType="withEffect">
                                  <p:stCondLst>
                                    <p:cond delay="0"/>
                                  </p:stCondLst>
                                  <p:childTnLst>
                                    <p:set>
                                      <p:cBhvr>
                                        <p:cTn id="214" dur="1" fill="hold">
                                          <p:stCondLst>
                                            <p:cond delay="0"/>
                                          </p:stCondLst>
                                        </p:cTn>
                                        <p:tgtEl>
                                          <p:spTgt spid="908398"/>
                                        </p:tgtEl>
                                        <p:attrNameLst>
                                          <p:attrName>style.visibility</p:attrName>
                                        </p:attrNameLst>
                                      </p:cBhvr>
                                      <p:to>
                                        <p:strVal val="visible"/>
                                      </p:to>
                                    </p:set>
                                  </p:childTnLst>
                                </p:cTn>
                              </p:par>
                              <p:par>
                                <p:cTn id="215" presetID="5" presetClass="entr" presetSubtype="10" fill="hold" grpId="0" nodeType="withEffect">
                                  <p:stCondLst>
                                    <p:cond delay="0"/>
                                  </p:stCondLst>
                                  <p:childTnLst>
                                    <p:set>
                                      <p:cBhvr>
                                        <p:cTn id="216" dur="1" fill="hold">
                                          <p:stCondLst>
                                            <p:cond delay="0"/>
                                          </p:stCondLst>
                                        </p:cTn>
                                        <p:tgtEl>
                                          <p:spTgt spid="908396"/>
                                        </p:tgtEl>
                                        <p:attrNameLst>
                                          <p:attrName>style.visibility</p:attrName>
                                        </p:attrNameLst>
                                      </p:cBhvr>
                                      <p:to>
                                        <p:strVal val="visible"/>
                                      </p:to>
                                    </p:set>
                                    <p:animEffect transition="in" filter="checkerboard(across)">
                                      <p:cBhvr>
                                        <p:cTn id="217" dur="500"/>
                                        <p:tgtEl>
                                          <p:spTgt spid="908396"/>
                                        </p:tgtEl>
                                      </p:cBhvr>
                                    </p:animEffect>
                                  </p:childTnLst>
                                </p:cTn>
                              </p:par>
                            </p:childTnLst>
                          </p:cTn>
                        </p:par>
                      </p:childTnLst>
                    </p:cTn>
                  </p:par>
                  <p:par>
                    <p:cTn id="218" fill="hold" nodeType="clickPar">
                      <p:stCondLst>
                        <p:cond delay="indefinite"/>
                      </p:stCondLst>
                      <p:childTnLst>
                        <p:par>
                          <p:cTn id="219" fill="hold" nodeType="withGroup">
                            <p:stCondLst>
                              <p:cond delay="0"/>
                            </p:stCondLst>
                            <p:childTnLst>
                              <p:par>
                                <p:cTn id="220" presetID="22" presetClass="entr" presetSubtype="1" fill="hold" grpId="0" nodeType="clickEffect">
                                  <p:stCondLst>
                                    <p:cond delay="0"/>
                                  </p:stCondLst>
                                  <p:childTnLst>
                                    <p:set>
                                      <p:cBhvr>
                                        <p:cTn id="221" dur="1" fill="hold">
                                          <p:stCondLst>
                                            <p:cond delay="0"/>
                                          </p:stCondLst>
                                        </p:cTn>
                                        <p:tgtEl>
                                          <p:spTgt spid="908356"/>
                                        </p:tgtEl>
                                        <p:attrNameLst>
                                          <p:attrName>style.visibility</p:attrName>
                                        </p:attrNameLst>
                                      </p:cBhvr>
                                      <p:to>
                                        <p:strVal val="visible"/>
                                      </p:to>
                                    </p:set>
                                    <p:animEffect transition="in" filter="wipe(up)">
                                      <p:cBhvr>
                                        <p:cTn id="222" dur="500"/>
                                        <p:tgtEl>
                                          <p:spTgt spid="908356"/>
                                        </p:tgtEl>
                                      </p:cBhvr>
                                    </p:animEffect>
                                  </p:childTnLst>
                                </p:cTn>
                              </p:par>
                            </p:childTnLst>
                          </p:cTn>
                        </p:par>
                        <p:par>
                          <p:cTn id="223" fill="hold" nodeType="afterGroup">
                            <p:stCondLst>
                              <p:cond delay="500"/>
                            </p:stCondLst>
                            <p:childTnLst>
                              <p:par>
                                <p:cTn id="224" presetID="5" presetClass="entr" presetSubtype="10" fill="hold" grpId="0" nodeType="afterEffect">
                                  <p:stCondLst>
                                    <p:cond delay="0"/>
                                  </p:stCondLst>
                                  <p:childTnLst>
                                    <p:set>
                                      <p:cBhvr>
                                        <p:cTn id="225" dur="1" fill="hold">
                                          <p:stCondLst>
                                            <p:cond delay="0"/>
                                          </p:stCondLst>
                                        </p:cTn>
                                        <p:tgtEl>
                                          <p:spTgt spid="908359"/>
                                        </p:tgtEl>
                                        <p:attrNameLst>
                                          <p:attrName>style.visibility</p:attrName>
                                        </p:attrNameLst>
                                      </p:cBhvr>
                                      <p:to>
                                        <p:strVal val="visible"/>
                                      </p:to>
                                    </p:set>
                                    <p:animEffect transition="in" filter="checkerboard(across)">
                                      <p:cBhvr>
                                        <p:cTn id="226" dur="500"/>
                                        <p:tgtEl>
                                          <p:spTgt spid="908359"/>
                                        </p:tgtEl>
                                      </p:cBhvr>
                                    </p:animEffect>
                                  </p:childTnLst>
                                </p:cTn>
                              </p:par>
                              <p:par>
                                <p:cTn id="227" presetID="5" presetClass="entr" presetSubtype="10" fill="hold" grpId="0" nodeType="withEffect">
                                  <p:stCondLst>
                                    <p:cond delay="0"/>
                                  </p:stCondLst>
                                  <p:childTnLst>
                                    <p:set>
                                      <p:cBhvr>
                                        <p:cTn id="228" dur="1" fill="hold">
                                          <p:stCondLst>
                                            <p:cond delay="0"/>
                                          </p:stCondLst>
                                        </p:cTn>
                                        <p:tgtEl>
                                          <p:spTgt spid="908358"/>
                                        </p:tgtEl>
                                        <p:attrNameLst>
                                          <p:attrName>style.visibility</p:attrName>
                                        </p:attrNameLst>
                                      </p:cBhvr>
                                      <p:to>
                                        <p:strVal val="visible"/>
                                      </p:to>
                                    </p:set>
                                    <p:animEffect transition="in" filter="checkerboard(across)">
                                      <p:cBhvr>
                                        <p:cTn id="229" dur="500"/>
                                        <p:tgtEl>
                                          <p:spTgt spid="908358"/>
                                        </p:tgtEl>
                                      </p:cBhvr>
                                    </p:animEffect>
                                  </p:childTnLst>
                                </p:cTn>
                              </p:par>
                            </p:childTnLst>
                          </p:cTn>
                        </p:par>
                        <p:par>
                          <p:cTn id="230" fill="hold" nodeType="afterGroup">
                            <p:stCondLst>
                              <p:cond delay="1000"/>
                            </p:stCondLst>
                            <p:childTnLst>
                              <p:par>
                                <p:cTn id="231" presetID="5" presetClass="entr" presetSubtype="10" fill="hold" nodeType="afterEffect">
                                  <p:stCondLst>
                                    <p:cond delay="0"/>
                                  </p:stCondLst>
                                  <p:childTnLst>
                                    <p:set>
                                      <p:cBhvr>
                                        <p:cTn id="232" dur="1" fill="hold">
                                          <p:stCondLst>
                                            <p:cond delay="0"/>
                                          </p:stCondLst>
                                        </p:cTn>
                                        <p:tgtEl>
                                          <p:spTgt spid="908339"/>
                                        </p:tgtEl>
                                        <p:attrNameLst>
                                          <p:attrName>style.visibility</p:attrName>
                                        </p:attrNameLst>
                                      </p:cBhvr>
                                      <p:to>
                                        <p:strVal val="visible"/>
                                      </p:to>
                                    </p:set>
                                    <p:animEffect transition="in" filter="checkerboard(across)">
                                      <p:cBhvr>
                                        <p:cTn id="233" dur="500"/>
                                        <p:tgtEl>
                                          <p:spTgt spid="908339"/>
                                        </p:tgtEl>
                                      </p:cBhvr>
                                    </p:animEffect>
                                  </p:childTnLst>
                                </p:cTn>
                              </p:par>
                              <p:par>
                                <p:cTn id="234" presetID="5" presetClass="entr" presetSubtype="10" fill="hold" nodeType="withEffect">
                                  <p:stCondLst>
                                    <p:cond delay="0"/>
                                  </p:stCondLst>
                                  <p:childTnLst>
                                    <p:set>
                                      <p:cBhvr>
                                        <p:cTn id="235" dur="1" fill="hold">
                                          <p:stCondLst>
                                            <p:cond delay="0"/>
                                          </p:stCondLst>
                                        </p:cTn>
                                        <p:tgtEl>
                                          <p:spTgt spid="908338"/>
                                        </p:tgtEl>
                                        <p:attrNameLst>
                                          <p:attrName>style.visibility</p:attrName>
                                        </p:attrNameLst>
                                      </p:cBhvr>
                                      <p:to>
                                        <p:strVal val="visible"/>
                                      </p:to>
                                    </p:set>
                                    <p:animEffect transition="in" filter="checkerboard(across)">
                                      <p:cBhvr>
                                        <p:cTn id="236" dur="500"/>
                                        <p:tgtEl>
                                          <p:spTgt spid="908338"/>
                                        </p:tgtEl>
                                      </p:cBhvr>
                                    </p:animEffect>
                                  </p:childTnLst>
                                </p:cTn>
                              </p:par>
                              <p:par>
                                <p:cTn id="237" presetID="2" presetClass="entr" presetSubtype="2" fill="hold" grpId="0" nodeType="withEffect">
                                  <p:stCondLst>
                                    <p:cond delay="0"/>
                                  </p:stCondLst>
                                  <p:childTnLst>
                                    <p:set>
                                      <p:cBhvr>
                                        <p:cTn id="238" dur="1" fill="hold">
                                          <p:stCondLst>
                                            <p:cond delay="0"/>
                                          </p:stCondLst>
                                        </p:cTn>
                                        <p:tgtEl>
                                          <p:spTgt spid="908399"/>
                                        </p:tgtEl>
                                        <p:attrNameLst>
                                          <p:attrName>style.visibility</p:attrName>
                                        </p:attrNameLst>
                                      </p:cBhvr>
                                      <p:to>
                                        <p:strVal val="visible"/>
                                      </p:to>
                                    </p:set>
                                    <p:anim calcmode="lin" valueType="num">
                                      <p:cBhvr additive="base">
                                        <p:cTn id="239" dur="500" fill="hold"/>
                                        <p:tgtEl>
                                          <p:spTgt spid="908399"/>
                                        </p:tgtEl>
                                        <p:attrNameLst>
                                          <p:attrName>ppt_x</p:attrName>
                                        </p:attrNameLst>
                                      </p:cBhvr>
                                      <p:tavLst>
                                        <p:tav tm="0">
                                          <p:val>
                                            <p:strVal val="1+#ppt_w/2"/>
                                          </p:val>
                                        </p:tav>
                                        <p:tav tm="100000">
                                          <p:val>
                                            <p:strVal val="#ppt_x"/>
                                          </p:val>
                                        </p:tav>
                                      </p:tavLst>
                                    </p:anim>
                                    <p:anim calcmode="lin" valueType="num">
                                      <p:cBhvr additive="base">
                                        <p:cTn id="240" dur="500" fill="hold"/>
                                        <p:tgtEl>
                                          <p:spTgt spid="908399"/>
                                        </p:tgtEl>
                                        <p:attrNameLst>
                                          <p:attrName>ppt_y</p:attrName>
                                        </p:attrNameLst>
                                      </p:cBhvr>
                                      <p:tavLst>
                                        <p:tav tm="0">
                                          <p:val>
                                            <p:strVal val="#ppt_y"/>
                                          </p:val>
                                        </p:tav>
                                        <p:tav tm="100000">
                                          <p:val>
                                            <p:strVal val="#ppt_y"/>
                                          </p:val>
                                        </p:tav>
                                      </p:tavLst>
                                    </p:anim>
                                  </p:childTnLst>
                                </p:cTn>
                              </p:par>
                            </p:childTnLst>
                          </p:cTn>
                        </p:par>
                        <p:par>
                          <p:cTn id="241" fill="hold" nodeType="afterGroup">
                            <p:stCondLst>
                              <p:cond delay="1500"/>
                            </p:stCondLst>
                            <p:childTnLst>
                              <p:par>
                                <p:cTn id="242" presetID="5" presetClass="entr" presetSubtype="10" fill="hold" grpId="0" nodeType="afterEffect">
                                  <p:stCondLst>
                                    <p:cond delay="0"/>
                                  </p:stCondLst>
                                  <p:childTnLst>
                                    <p:set>
                                      <p:cBhvr>
                                        <p:cTn id="243" dur="1" fill="hold">
                                          <p:stCondLst>
                                            <p:cond delay="0"/>
                                          </p:stCondLst>
                                        </p:cTn>
                                        <p:tgtEl>
                                          <p:spTgt spid="908394"/>
                                        </p:tgtEl>
                                        <p:attrNameLst>
                                          <p:attrName>style.visibility</p:attrName>
                                        </p:attrNameLst>
                                      </p:cBhvr>
                                      <p:to>
                                        <p:strVal val="visible"/>
                                      </p:to>
                                    </p:set>
                                    <p:animEffect transition="in" filter="checkerboard(across)">
                                      <p:cBhvr>
                                        <p:cTn id="244" dur="500"/>
                                        <p:tgtEl>
                                          <p:spTgt spid="908394"/>
                                        </p:tgtEl>
                                      </p:cBhvr>
                                    </p:animEffect>
                                  </p:childTnLst>
                                </p:cTn>
                              </p:par>
                            </p:childTnLst>
                          </p:cTn>
                        </p:par>
                        <p:par>
                          <p:cTn id="245" fill="hold" nodeType="afterGroup">
                            <p:stCondLst>
                              <p:cond delay="2000"/>
                            </p:stCondLst>
                            <p:childTnLst>
                              <p:par>
                                <p:cTn id="246" presetID="5" presetClass="entr" presetSubtype="10" fill="hold" grpId="0" nodeType="afterEffect">
                                  <p:stCondLst>
                                    <p:cond delay="0"/>
                                  </p:stCondLst>
                                  <p:childTnLst>
                                    <p:set>
                                      <p:cBhvr>
                                        <p:cTn id="247" dur="1" fill="hold">
                                          <p:stCondLst>
                                            <p:cond delay="0"/>
                                          </p:stCondLst>
                                        </p:cTn>
                                        <p:tgtEl>
                                          <p:spTgt spid="908395"/>
                                        </p:tgtEl>
                                        <p:attrNameLst>
                                          <p:attrName>style.visibility</p:attrName>
                                        </p:attrNameLst>
                                      </p:cBhvr>
                                      <p:to>
                                        <p:strVal val="visible"/>
                                      </p:to>
                                    </p:set>
                                    <p:animEffect transition="in" filter="checkerboard(across)">
                                      <p:cBhvr>
                                        <p:cTn id="248" dur="500"/>
                                        <p:tgtEl>
                                          <p:spTgt spid="908395"/>
                                        </p:tgtEl>
                                      </p:cBhvr>
                                    </p:animEffect>
                                  </p:childTnLst>
                                </p:cTn>
                              </p:par>
                            </p:childTnLst>
                          </p:cTn>
                        </p:par>
                        <p:par>
                          <p:cTn id="249" fill="hold" nodeType="withGroup">
                            <p:stCondLst>
                              <p:cond delay="2500"/>
                            </p:stCondLst>
                            <p:childTnLst>
                              <p:par>
                                <p:cTn id="250" presetID="5" presetClass="entr" presetSubtype="10" fill="hold" grpId="0" nodeType="afterEffect">
                                  <p:stCondLst>
                                    <p:cond delay="0"/>
                                  </p:stCondLst>
                                  <p:childTnLst>
                                    <p:set>
                                      <p:cBhvr>
                                        <p:cTn id="251" dur="1" fill="hold">
                                          <p:stCondLst>
                                            <p:cond delay="0"/>
                                          </p:stCondLst>
                                        </p:cTn>
                                        <p:tgtEl>
                                          <p:spTgt spid="908373"/>
                                        </p:tgtEl>
                                        <p:attrNameLst>
                                          <p:attrName>style.visibility</p:attrName>
                                        </p:attrNameLst>
                                      </p:cBhvr>
                                      <p:to>
                                        <p:strVal val="visible"/>
                                      </p:to>
                                    </p:set>
                                    <p:animEffect transition="in" filter="checkerboard(across)">
                                      <p:cBhvr>
                                        <p:cTn id="252" dur="500"/>
                                        <p:tgtEl>
                                          <p:spTgt spid="908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8292" grpId="0" animBg="1"/>
      <p:bldP spid="908297" grpId="0" animBg="1"/>
      <p:bldP spid="908298" grpId="0" animBg="1"/>
      <p:bldP spid="908299" grpId="0" animBg="1"/>
      <p:bldP spid="908300" grpId="0" animBg="1"/>
      <p:bldP spid="908301" grpId="0" animBg="1"/>
      <p:bldP spid="908302" grpId="0" animBg="1"/>
      <p:bldP spid="908304" grpId="0" animBg="1"/>
      <p:bldP spid="908306" grpId="0" animBg="1"/>
      <p:bldP spid="908307" grpId="0" animBg="1"/>
      <p:bldP spid="908310" grpId="0" animBg="1"/>
      <p:bldP spid="908311" grpId="0" animBg="1"/>
      <p:bldP spid="908312" grpId="0" animBg="1"/>
      <p:bldP spid="908313" grpId="0" animBg="1"/>
      <p:bldP spid="908314" grpId="0" animBg="1"/>
      <p:bldP spid="908315" grpId="0" animBg="1"/>
      <p:bldP spid="908317" grpId="0" animBg="1"/>
      <p:bldP spid="908319" grpId="0" animBg="1"/>
      <p:bldP spid="908320" grpId="0" animBg="1"/>
      <p:bldP spid="908322" grpId="0" animBg="1"/>
      <p:bldP spid="908323" grpId="0" animBg="1"/>
      <p:bldP spid="908324" grpId="0" animBg="1"/>
      <p:bldP spid="908325" grpId="0" animBg="1"/>
      <p:bldP spid="908326" grpId="0" animBg="1"/>
      <p:bldP spid="908327" grpId="0" animBg="1"/>
      <p:bldP spid="908328" grpId="0" animBg="1"/>
      <p:bldP spid="908329" grpId="0" animBg="1"/>
      <p:bldP spid="908330" grpId="0" animBg="1"/>
      <p:bldP spid="908331" grpId="0" animBg="1"/>
      <p:bldP spid="908332" grpId="0" animBg="1"/>
      <p:bldP spid="908333" grpId="0" animBg="1"/>
      <p:bldP spid="908334" grpId="0" animBg="1"/>
      <p:bldP spid="908335" grpId="0" animBg="1"/>
      <p:bldP spid="908349" grpId="0"/>
      <p:bldP spid="908350" grpId="0"/>
      <p:bldP spid="908351" grpId="0"/>
      <p:bldP spid="908352" grpId="0"/>
      <p:bldP spid="908353" grpId="0"/>
      <p:bldP spid="908354" grpId="0"/>
      <p:bldP spid="908355" grpId="0" animBg="1"/>
      <p:bldP spid="908356" grpId="0" animBg="1"/>
      <p:bldP spid="908357" grpId="0" animBg="1"/>
      <p:bldP spid="908358" grpId="0" animBg="1"/>
      <p:bldP spid="908359" grpId="0" animBg="1"/>
      <p:bldP spid="908360" grpId="0" animBg="1"/>
      <p:bldP spid="908361" grpId="0" animBg="1"/>
      <p:bldP spid="908362" grpId="0" animBg="1"/>
      <p:bldP spid="908363" grpId="0" animBg="1"/>
      <p:bldP spid="908373" grpId="0" animBg="1"/>
      <p:bldP spid="908393" grpId="0" animBg="1"/>
      <p:bldP spid="908394" grpId="0" animBg="1"/>
      <p:bldP spid="908395" grpId="0" animBg="1"/>
      <p:bldP spid="908396" grpId="0" animBg="1"/>
      <p:bldP spid="908397" grpId="0" animBg="1"/>
      <p:bldP spid="908398" grpId="0" animBg="1"/>
      <p:bldP spid="908399" grpId="0" animBg="1"/>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en-US" smtClean="0"/>
              <a:t>Topics</a:t>
            </a:r>
            <a:endParaRPr lang="en-US" dirty="0"/>
          </a:p>
        </p:txBody>
      </p:sp>
      <p:sp>
        <p:nvSpPr>
          <p:cNvPr id="8" name="Espace réservé du contenu 7"/>
          <p:cNvSpPr>
            <a:spLocks noGrp="1"/>
          </p:cNvSpPr>
          <p:nvPr>
            <p:ph idx="1"/>
          </p:nvPr>
        </p:nvSpPr>
        <p:spPr>
          <a:solidFill>
            <a:schemeClr val="accent5">
              <a:lumMod val="20000"/>
              <a:lumOff val="80000"/>
            </a:schemeClr>
          </a:solidFill>
          <a:ln>
            <a:solidFill>
              <a:schemeClr val="accent1"/>
            </a:solidFill>
          </a:ln>
        </p:spPr>
        <p:txBody>
          <a:bodyPr/>
          <a:lstStyle/>
          <a:p>
            <a:pPr lvl="1"/>
            <a:r>
              <a:rPr lang="en-US" smtClean="0"/>
              <a:t>Some Context</a:t>
            </a:r>
          </a:p>
          <a:p>
            <a:pPr lvl="1"/>
            <a:r>
              <a:rPr lang="en-US" smtClean="0"/>
              <a:t>Environmental Data Requirements</a:t>
            </a:r>
          </a:p>
          <a:p>
            <a:pPr lvl="1"/>
            <a:r>
              <a:rPr lang="en-US" smtClean="0"/>
              <a:t>Database Creation Process</a:t>
            </a:r>
          </a:p>
          <a:p>
            <a:pPr lvl="1"/>
            <a:r>
              <a:rPr lang="en-US" smtClean="0"/>
              <a:t>RIEDP Objective</a:t>
            </a:r>
          </a:p>
          <a:p>
            <a:pPr lvl="1"/>
            <a:r>
              <a:rPr lang="en-US" smtClean="0"/>
              <a:t>Key RIEDP Concepts</a:t>
            </a:r>
          </a:p>
          <a:p>
            <a:pPr lvl="1"/>
            <a:r>
              <a:rPr lang="en-US" smtClean="0"/>
              <a:t>How is RIEDP different from other initiatives</a:t>
            </a:r>
          </a:p>
          <a:p>
            <a:pPr lvl="1"/>
            <a:r>
              <a:rPr lang="en-US" smtClean="0"/>
              <a:t>Conclusion</a:t>
            </a:r>
          </a:p>
          <a:p>
            <a:pPr lvl="1"/>
            <a:endParaRPr lang="en-US"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US" smtClean="0"/>
              <a:pPr>
                <a:defRPr/>
              </a:pPr>
              <a:t>2</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644964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 name="Rectangle à coins arrondis 25"/>
          <p:cNvSpPr/>
          <p:nvPr/>
        </p:nvSpPr>
        <p:spPr bwMode="auto">
          <a:xfrm>
            <a:off x="3697667" y="2554890"/>
            <a:ext cx="1277907" cy="1456132"/>
          </a:xfrm>
          <a:prstGeom prst="roundRect">
            <a:avLst/>
          </a:prstGeom>
          <a:solidFill>
            <a:srgbClr val="FFCCFF"/>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t" anchorCtr="0">
            <a:noAutofit/>
          </a:bodyPr>
          <a:lstStyle/>
          <a:p>
            <a:pPr algn="ctr"/>
            <a:r>
              <a:rPr lang="fr-FR" sz="1400" b="1" dirty="0" err="1">
                <a:latin typeface="+mn-lt"/>
              </a:rPr>
              <a:t>Database</a:t>
            </a:r>
            <a:endParaRPr lang="fr-FR" sz="1400" b="1" dirty="0">
              <a:latin typeface="+mn-lt"/>
            </a:endParaRPr>
          </a:p>
          <a:p>
            <a:pPr algn="ctr"/>
            <a:r>
              <a:rPr lang="fr-FR" sz="1400" b="1" dirty="0" err="1">
                <a:latin typeface="+mn-lt"/>
              </a:rPr>
              <a:t>Creation</a:t>
            </a:r>
            <a:endParaRPr lang="fr-FR" sz="1400" b="1" dirty="0">
              <a:latin typeface="+mn-lt"/>
            </a:endParaRPr>
          </a:p>
          <a:p>
            <a:pPr algn="ctr"/>
            <a:endParaRPr lang="fr-FR" sz="1400" b="1" dirty="0">
              <a:latin typeface="+mn-lt"/>
            </a:endParaRPr>
          </a:p>
          <a:p>
            <a:pPr algn="ctr"/>
            <a:endParaRPr lang="fr-FR" sz="1400" b="1" dirty="0">
              <a:latin typeface="+mn-lt"/>
            </a:endParaRPr>
          </a:p>
        </p:txBody>
      </p:sp>
      <p:pic>
        <p:nvPicPr>
          <p:cNvPr id="28" name="Picture 7"/>
          <p:cNvPicPr>
            <a:picLocks noChangeAspect="1" noChangeArrowheads="1"/>
          </p:cNvPicPr>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4001658" y="3187572"/>
            <a:ext cx="669925" cy="58102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35" name="Cylindre 34"/>
          <p:cNvSpPr/>
          <p:nvPr/>
        </p:nvSpPr>
        <p:spPr bwMode="auto">
          <a:xfrm>
            <a:off x="7440143" y="1268760"/>
            <a:ext cx="1383179" cy="4896544"/>
          </a:xfrm>
          <a:prstGeom prst="can">
            <a:avLst/>
          </a:prstGeom>
          <a:solidFill>
            <a:schemeClr val="accent6">
              <a:lumMod val="40000"/>
              <a:lumOff val="60000"/>
            </a:schemeClr>
          </a:solidFill>
          <a:ln w="12700" cap="flat" cmpd="sng" algn="ctr">
            <a:solidFill>
              <a:schemeClr val="accent3">
                <a:lumMod val="75000"/>
              </a:schemeClr>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t" anchorCtr="0"/>
          <a:lstStyle/>
          <a:p>
            <a:r>
              <a:rPr lang="fr-FR" sz="1400" b="1" dirty="0">
                <a:latin typeface="+mn-lt"/>
              </a:rPr>
              <a:t>Target</a:t>
            </a:r>
          </a:p>
          <a:p>
            <a:r>
              <a:rPr lang="fr-FR" sz="1400" b="1" dirty="0" err="1">
                <a:latin typeface="+mn-lt"/>
              </a:rPr>
              <a:t>Databases</a:t>
            </a:r>
            <a:endParaRPr lang="fr-FR" sz="1400" b="1" dirty="0">
              <a:latin typeface="+mn-lt"/>
            </a:endParaRPr>
          </a:p>
        </p:txBody>
      </p:sp>
      <p:sp>
        <p:nvSpPr>
          <p:cNvPr id="2" name="Titre 1"/>
          <p:cNvSpPr>
            <a:spLocks noGrp="1"/>
          </p:cNvSpPr>
          <p:nvPr>
            <p:ph type="title"/>
          </p:nvPr>
        </p:nvSpPr>
        <p:spPr/>
        <p:txBody>
          <a:bodyPr>
            <a:normAutofit/>
          </a:bodyPr>
          <a:lstStyle/>
          <a:p>
            <a:r>
              <a:rPr lang="en-US" noProof="0" dirty="0"/>
              <a:t>Data Transformation Process – Two main phases</a:t>
            </a:r>
          </a:p>
        </p:txBody>
      </p:sp>
      <p:sp>
        <p:nvSpPr>
          <p:cNvPr id="12" name="Espace réservé du numéro de diapositive 11"/>
          <p:cNvSpPr>
            <a:spLocks noGrp="1"/>
          </p:cNvSpPr>
          <p:nvPr>
            <p:ph type="sldNum" sz="quarter" idx="10"/>
          </p:nvPr>
        </p:nvSpPr>
        <p:spPr/>
        <p:txBody>
          <a:bodyPr/>
          <a:lstStyle/>
          <a:p>
            <a:pPr>
              <a:defRPr/>
            </a:pPr>
            <a:fld id="{A2F96EE8-32A2-4057-893E-DC9C58FDD6F1}" type="slidenum">
              <a:rPr lang="fr-FR" smtClean="0"/>
              <a:pPr>
                <a:defRPr/>
              </a:pPr>
              <a:t>20</a:t>
            </a:fld>
            <a:endParaRPr lang="fr-FR"/>
          </a:p>
        </p:txBody>
      </p:sp>
      <p:sp>
        <p:nvSpPr>
          <p:cNvPr id="99" name="Rectangle à coins arrondis 98"/>
          <p:cNvSpPr/>
          <p:nvPr/>
        </p:nvSpPr>
        <p:spPr bwMode="auto">
          <a:xfrm>
            <a:off x="1979712" y="2729794"/>
            <a:ext cx="1416426" cy="1155965"/>
          </a:xfrm>
          <a:prstGeom prst="roundRect">
            <a:avLst/>
          </a:prstGeom>
          <a:solidFill>
            <a:srgbClr val="FFCCFF"/>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fr-FR" sz="1400" b="1" dirty="0">
              <a:latin typeface="+mn-lt"/>
            </a:endParaRPr>
          </a:p>
          <a:p>
            <a:pPr algn="ctr"/>
            <a:endParaRPr lang="fr-FR" sz="1400" b="1" dirty="0">
              <a:latin typeface="+mn-lt"/>
            </a:endParaRPr>
          </a:p>
          <a:p>
            <a:pPr algn="ctr"/>
            <a:r>
              <a:rPr lang="fr-FR" sz="1400" b="1" dirty="0">
                <a:latin typeface="+mn-lt"/>
              </a:rPr>
              <a:t>Phase 1</a:t>
            </a:r>
          </a:p>
          <a:p>
            <a:pPr algn="ctr"/>
            <a:r>
              <a:rPr lang="fr-FR" sz="1400" b="1" dirty="0">
                <a:latin typeface="+mn-lt"/>
              </a:rPr>
              <a:t>Data</a:t>
            </a:r>
          </a:p>
          <a:p>
            <a:pPr algn="ctr"/>
            <a:r>
              <a:rPr lang="fr-FR" sz="1400" b="1" dirty="0" err="1">
                <a:latin typeface="+mn-lt"/>
              </a:rPr>
              <a:t>Cleaning</a:t>
            </a:r>
            <a:r>
              <a:rPr lang="fr-FR" sz="1400" b="1" dirty="0">
                <a:latin typeface="+mn-lt"/>
              </a:rPr>
              <a:t> &amp;</a:t>
            </a:r>
          </a:p>
          <a:p>
            <a:pPr algn="ctr"/>
            <a:r>
              <a:rPr lang="fr-FR" sz="1400" b="1" dirty="0" err="1">
                <a:latin typeface="+mn-lt"/>
              </a:rPr>
              <a:t>Enhancement</a:t>
            </a:r>
            <a:endParaRPr lang="fr-FR" sz="1400" b="1" dirty="0">
              <a:latin typeface="+mn-lt"/>
            </a:endParaRPr>
          </a:p>
          <a:p>
            <a:pPr algn="ctr"/>
            <a:endParaRPr lang="fr-FR" sz="1400" b="1" dirty="0">
              <a:latin typeface="+mn-lt"/>
            </a:endParaRPr>
          </a:p>
          <a:p>
            <a:pPr algn="ctr"/>
            <a:endParaRPr lang="fr-FR" sz="1400" b="1" dirty="0">
              <a:latin typeface="+mn-lt"/>
            </a:endParaRPr>
          </a:p>
        </p:txBody>
      </p:sp>
      <p:sp>
        <p:nvSpPr>
          <p:cNvPr id="57" name="Rectangle à coins arrondis 56"/>
          <p:cNvSpPr/>
          <p:nvPr/>
        </p:nvSpPr>
        <p:spPr bwMode="auto">
          <a:xfrm>
            <a:off x="5364088" y="2729794"/>
            <a:ext cx="1416426" cy="1155965"/>
          </a:xfrm>
          <a:prstGeom prst="roundRect">
            <a:avLst/>
          </a:prstGeom>
          <a:solidFill>
            <a:srgbClr val="FFCCFF"/>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fr-FR" sz="1400" b="1" dirty="0">
              <a:latin typeface="+mn-lt"/>
            </a:endParaRPr>
          </a:p>
          <a:p>
            <a:pPr algn="ctr"/>
            <a:endParaRPr lang="fr-FR" sz="1400" b="1" dirty="0">
              <a:latin typeface="+mn-lt"/>
            </a:endParaRPr>
          </a:p>
          <a:p>
            <a:pPr algn="ctr"/>
            <a:r>
              <a:rPr lang="fr-FR" sz="1400" b="1" dirty="0">
                <a:latin typeface="+mn-lt"/>
              </a:rPr>
              <a:t>Phase 2</a:t>
            </a:r>
          </a:p>
          <a:p>
            <a:pPr algn="ctr"/>
            <a:r>
              <a:rPr lang="fr-FR" sz="1400" b="1" dirty="0">
                <a:latin typeface="+mn-lt"/>
              </a:rPr>
              <a:t>Target</a:t>
            </a:r>
          </a:p>
          <a:p>
            <a:pPr algn="ctr"/>
            <a:r>
              <a:rPr lang="fr-FR" sz="1400" b="1" dirty="0" err="1">
                <a:latin typeface="+mn-lt"/>
              </a:rPr>
              <a:t>DBs</a:t>
            </a:r>
            <a:endParaRPr lang="fr-FR" sz="1400" b="1" dirty="0">
              <a:latin typeface="+mn-lt"/>
            </a:endParaRPr>
          </a:p>
          <a:p>
            <a:pPr algn="ctr"/>
            <a:r>
              <a:rPr lang="fr-FR" sz="1400" b="1" dirty="0" err="1">
                <a:latin typeface="+mn-lt"/>
              </a:rPr>
              <a:t>Generation</a:t>
            </a:r>
            <a:endParaRPr lang="fr-FR" sz="1400" b="1" dirty="0">
              <a:latin typeface="+mn-lt"/>
            </a:endParaRPr>
          </a:p>
          <a:p>
            <a:pPr algn="ctr"/>
            <a:endParaRPr lang="fr-FR" sz="1400" b="1" dirty="0">
              <a:latin typeface="+mn-lt"/>
            </a:endParaRPr>
          </a:p>
          <a:p>
            <a:pPr algn="ctr"/>
            <a:endParaRPr lang="fr-FR" sz="1400" b="1" dirty="0">
              <a:latin typeface="+mn-lt"/>
            </a:endParaRPr>
          </a:p>
        </p:txBody>
      </p:sp>
      <p:sp>
        <p:nvSpPr>
          <p:cNvPr id="3" name="Flèche courbée vers le bas 2"/>
          <p:cNvSpPr/>
          <p:nvPr/>
        </p:nvSpPr>
        <p:spPr bwMode="auto">
          <a:xfrm>
            <a:off x="1187623" y="1268760"/>
            <a:ext cx="3663327" cy="941064"/>
          </a:xfrm>
          <a:prstGeom prst="curvedDownArrow">
            <a:avLst>
              <a:gd name="adj1" fmla="val 28985"/>
              <a:gd name="adj2" fmla="val 113334"/>
              <a:gd name="adj3" fmla="val 30061"/>
            </a:avLst>
          </a:prstGeom>
          <a:solidFill>
            <a:srgbClr val="79DCFF"/>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fr-FR" sz="1000" b="1" dirty="0">
              <a:solidFill>
                <a:schemeClr val="bg1"/>
              </a:solidFill>
              <a:latin typeface="+mn-lt"/>
            </a:endParaRPr>
          </a:p>
        </p:txBody>
      </p:sp>
      <p:sp>
        <p:nvSpPr>
          <p:cNvPr id="25" name="Flèche courbée vers le haut 24"/>
          <p:cNvSpPr/>
          <p:nvPr/>
        </p:nvSpPr>
        <p:spPr bwMode="auto">
          <a:xfrm>
            <a:off x="4374412" y="4221088"/>
            <a:ext cx="2973058" cy="740220"/>
          </a:xfrm>
          <a:prstGeom prst="curvedUpArrow">
            <a:avLst/>
          </a:prstGeom>
          <a:solidFill>
            <a:srgbClr val="79DCFF"/>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fr-FR" sz="1000" b="1" dirty="0">
              <a:solidFill>
                <a:schemeClr val="bg1"/>
              </a:solidFill>
              <a:latin typeface="+mn-lt"/>
            </a:endParaRPr>
          </a:p>
        </p:txBody>
      </p:sp>
      <p:sp>
        <p:nvSpPr>
          <p:cNvPr id="59" name="Rectangle à coins arrondis 58"/>
          <p:cNvSpPr/>
          <p:nvPr/>
        </p:nvSpPr>
        <p:spPr bwMode="auto">
          <a:xfrm>
            <a:off x="7612131" y="2187415"/>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r>
              <a:rPr lang="fr-FR" sz="1100" b="1" dirty="0">
                <a:latin typeface="+mn-lt"/>
              </a:rPr>
              <a:t>Visual DB</a:t>
            </a:r>
          </a:p>
        </p:txBody>
      </p:sp>
      <p:sp>
        <p:nvSpPr>
          <p:cNvPr id="61" name="Rectangle à coins arrondis 60"/>
          <p:cNvSpPr/>
          <p:nvPr/>
        </p:nvSpPr>
        <p:spPr bwMode="auto">
          <a:xfrm>
            <a:off x="7612131" y="2699488"/>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r>
              <a:rPr lang="fr-FR" sz="1100" b="1" dirty="0">
                <a:latin typeface="+mn-lt"/>
              </a:rPr>
              <a:t>Radar DB</a:t>
            </a:r>
          </a:p>
        </p:txBody>
      </p:sp>
      <p:sp>
        <p:nvSpPr>
          <p:cNvPr id="63" name="Rectangle à coins arrondis 62"/>
          <p:cNvSpPr/>
          <p:nvPr/>
        </p:nvSpPr>
        <p:spPr bwMode="auto">
          <a:xfrm>
            <a:off x="7612131" y="3256942"/>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r>
              <a:rPr lang="fr-FR" sz="1100" b="1" dirty="0">
                <a:latin typeface="+mn-lt"/>
              </a:rPr>
              <a:t>IR DB</a:t>
            </a:r>
          </a:p>
        </p:txBody>
      </p:sp>
      <p:sp>
        <p:nvSpPr>
          <p:cNvPr id="64" name="Rectangle à coins arrondis 63"/>
          <p:cNvSpPr/>
          <p:nvPr/>
        </p:nvSpPr>
        <p:spPr bwMode="auto">
          <a:xfrm>
            <a:off x="7612131" y="3833006"/>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r>
              <a:rPr lang="fr-FR" sz="1100" b="1" dirty="0" err="1">
                <a:latin typeface="+mn-lt"/>
              </a:rPr>
              <a:t>Other</a:t>
            </a:r>
            <a:r>
              <a:rPr lang="fr-FR" sz="1100" b="1" dirty="0">
                <a:latin typeface="+mn-lt"/>
              </a:rPr>
              <a:t> </a:t>
            </a:r>
            <a:r>
              <a:rPr lang="fr-FR" sz="1100" b="1" dirty="0" err="1">
                <a:latin typeface="+mn-lt"/>
              </a:rPr>
              <a:t>Sensors</a:t>
            </a:r>
            <a:endParaRPr lang="fr-FR" sz="1100" b="1" dirty="0">
              <a:latin typeface="+mn-lt"/>
            </a:endParaRPr>
          </a:p>
        </p:txBody>
      </p:sp>
      <p:sp>
        <p:nvSpPr>
          <p:cNvPr id="66" name="Rectangle à coins arrondis 65"/>
          <p:cNvSpPr/>
          <p:nvPr/>
        </p:nvSpPr>
        <p:spPr bwMode="auto">
          <a:xfrm>
            <a:off x="7612131" y="4985134"/>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r>
              <a:rPr lang="fr-FR" sz="1100" b="1" dirty="0" err="1">
                <a:latin typeface="+mn-lt"/>
              </a:rPr>
              <a:t>Maps</a:t>
            </a:r>
            <a:endParaRPr lang="fr-FR" sz="1100" b="1" dirty="0">
              <a:latin typeface="+mn-lt"/>
            </a:endParaRPr>
          </a:p>
        </p:txBody>
      </p:sp>
      <p:sp>
        <p:nvSpPr>
          <p:cNvPr id="31" name="Rectangle 30"/>
          <p:cNvSpPr/>
          <p:nvPr/>
        </p:nvSpPr>
        <p:spPr bwMode="auto">
          <a:xfrm>
            <a:off x="311543" y="5713419"/>
            <a:ext cx="6636721" cy="682400"/>
          </a:xfrm>
          <a:prstGeom prst="rect">
            <a:avLst/>
          </a:prstGeom>
          <a:ln>
            <a:headEnd type="none" w="med" len="med"/>
            <a:tailEnd type="triangle" w="med" len="med"/>
          </a:ln>
          <a:extLst/>
        </p:spPr>
        <p:style>
          <a:lnRef idx="0">
            <a:schemeClr val="accent3"/>
          </a:lnRef>
          <a:fillRef idx="3">
            <a:schemeClr val="accent3"/>
          </a:fillRef>
          <a:effectRef idx="3">
            <a:schemeClr val="accent3"/>
          </a:effectRef>
          <a:fontRef idx="minor">
            <a:schemeClr val="lt1"/>
          </a:fontRef>
        </p:style>
        <p:txBody>
          <a:bodyPr wrap="none" lIns="36000" tIns="46800" rIns="36000" bIns="36000" rtlCol="0" anchor="ctr"/>
          <a:lstStyle/>
          <a:p>
            <a:pPr algn="l">
              <a:tabLst>
                <a:tab pos="2151063" algn="l"/>
                <a:tab pos="5567363" algn="l"/>
              </a:tabLst>
            </a:pPr>
            <a:r>
              <a:rPr lang="fr-FR" sz="1600" b="1" dirty="0" err="1">
                <a:solidFill>
                  <a:schemeClr val="tx1"/>
                </a:solidFill>
                <a:latin typeface="+mn-lt"/>
              </a:rPr>
              <a:t>Manual</a:t>
            </a:r>
            <a:r>
              <a:rPr lang="fr-FR" sz="1600" b="1" dirty="0">
                <a:solidFill>
                  <a:schemeClr val="tx1"/>
                </a:solidFill>
                <a:latin typeface="+mn-lt"/>
              </a:rPr>
              <a:t> </a:t>
            </a:r>
            <a:r>
              <a:rPr lang="fr-FR" sz="1600" b="1" dirty="0" err="1">
                <a:solidFill>
                  <a:schemeClr val="tx1"/>
                </a:solidFill>
                <a:latin typeface="+mn-lt"/>
              </a:rPr>
              <a:t>Work</a:t>
            </a:r>
            <a:r>
              <a:rPr lang="fr-FR" sz="1600" b="1" dirty="0">
                <a:solidFill>
                  <a:schemeClr val="tx1"/>
                </a:solidFill>
                <a:latin typeface="+mn-lt"/>
              </a:rPr>
              <a:t>:	80%</a:t>
            </a:r>
            <a:r>
              <a:rPr lang="fr-FR" sz="1600" b="1" dirty="0">
                <a:solidFill>
                  <a:schemeClr val="tx1"/>
                </a:solidFill>
              </a:rPr>
              <a:t>	</a:t>
            </a:r>
            <a:r>
              <a:rPr lang="fr-FR" sz="1600" b="1" dirty="0">
                <a:solidFill>
                  <a:schemeClr val="tx1"/>
                </a:solidFill>
                <a:latin typeface="+mn-lt"/>
              </a:rPr>
              <a:t>20%</a:t>
            </a:r>
          </a:p>
          <a:p>
            <a:pPr algn="l">
              <a:tabLst>
                <a:tab pos="2151063" algn="l"/>
                <a:tab pos="5567363" algn="l"/>
              </a:tabLst>
            </a:pPr>
            <a:r>
              <a:rPr lang="fr-FR" sz="1600" b="1" dirty="0">
                <a:solidFill>
                  <a:schemeClr val="tx1"/>
                </a:solidFill>
                <a:latin typeface="+mn-lt"/>
              </a:rPr>
              <a:t>Computation Time:	20%</a:t>
            </a:r>
            <a:r>
              <a:rPr lang="fr-FR" sz="1600" b="1" dirty="0">
                <a:solidFill>
                  <a:schemeClr val="tx1"/>
                </a:solidFill>
              </a:rPr>
              <a:t>	</a:t>
            </a:r>
            <a:r>
              <a:rPr lang="fr-FR" sz="1600" b="1" dirty="0">
                <a:solidFill>
                  <a:schemeClr val="tx1"/>
                </a:solidFill>
                <a:latin typeface="+mn-lt"/>
              </a:rPr>
              <a:t>80%	</a:t>
            </a:r>
          </a:p>
        </p:txBody>
      </p:sp>
      <p:sp>
        <p:nvSpPr>
          <p:cNvPr id="19" name="Rectangle à coins arrondis 18"/>
          <p:cNvSpPr/>
          <p:nvPr/>
        </p:nvSpPr>
        <p:spPr bwMode="auto">
          <a:xfrm>
            <a:off x="7612131" y="4419663"/>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r>
              <a:rPr lang="fr-FR" sz="1100" b="1" dirty="0">
                <a:latin typeface="+mn-lt"/>
              </a:rPr>
              <a:t>CGF DB</a:t>
            </a:r>
          </a:p>
        </p:txBody>
      </p:sp>
      <p:sp>
        <p:nvSpPr>
          <p:cNvPr id="22" name="Rectangle à coins arrondis 21"/>
          <p:cNvSpPr/>
          <p:nvPr/>
        </p:nvSpPr>
        <p:spPr bwMode="auto">
          <a:xfrm>
            <a:off x="7612131" y="5571791"/>
            <a:ext cx="1039203" cy="442641"/>
          </a:xfrm>
          <a:prstGeom prst="roundRect">
            <a:avLst/>
          </a:prstGeom>
          <a:solidFill>
            <a:schemeClr val="accent6">
              <a:lumMod val="40000"/>
              <a:lumOff val="60000"/>
            </a:schemeClr>
          </a:solidFill>
          <a:ln w="12700" cap="flat" cmpd="sng" algn="ctr">
            <a:no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r>
              <a:rPr lang="fr-FR" sz="1100" b="1" dirty="0" err="1">
                <a:latin typeface="+mn-lt"/>
              </a:rPr>
              <a:t>Others</a:t>
            </a:r>
            <a:endParaRPr lang="fr-FR" sz="1100" b="1" dirty="0">
              <a:latin typeface="+mn-lt"/>
            </a:endParaRPr>
          </a:p>
        </p:txBody>
      </p:sp>
      <p:sp>
        <p:nvSpPr>
          <p:cNvPr id="7" name="Accolade ouvrante 6"/>
          <p:cNvSpPr/>
          <p:nvPr/>
        </p:nvSpPr>
        <p:spPr bwMode="auto">
          <a:xfrm>
            <a:off x="7164288" y="1140720"/>
            <a:ext cx="360040" cy="5168600"/>
          </a:xfrm>
          <a:prstGeom prst="leftBrace">
            <a:avLst>
              <a:gd name="adj1" fmla="val 8333"/>
              <a:gd name="adj2" fmla="val 41675"/>
            </a:avLst>
          </a:prstGeom>
          <a:ln>
            <a:headEnd type="none" w="med" len="med"/>
            <a:tailEnd type="none" w="med" len="med"/>
          </a:ln>
          <a:extLst/>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a:ln>
                <a:noFill/>
              </a:ln>
              <a:solidFill>
                <a:schemeClr val="tx2"/>
              </a:solidFill>
              <a:effectLst/>
              <a:latin typeface="Arial" charset="0"/>
            </a:endParaRPr>
          </a:p>
        </p:txBody>
      </p:sp>
      <p:sp>
        <p:nvSpPr>
          <p:cNvPr id="33" name="Cylindre 32"/>
          <p:cNvSpPr/>
          <p:nvPr/>
        </p:nvSpPr>
        <p:spPr bwMode="auto">
          <a:xfrm>
            <a:off x="558905" y="2405758"/>
            <a:ext cx="1257435" cy="1748646"/>
          </a:xfrm>
          <a:prstGeom prst="can">
            <a:avLst/>
          </a:prstGeom>
          <a:solidFill>
            <a:schemeClr val="accent6">
              <a:lumMod val="40000"/>
              <a:lumOff val="60000"/>
            </a:schemeClr>
          </a:solidFill>
          <a:ln w="12700" cap="flat" cmpd="sng" algn="ctr">
            <a:solidFill>
              <a:schemeClr val="accent3">
                <a:lumMod val="75000"/>
              </a:schemeClr>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r>
              <a:rPr lang="fr-FR" sz="1400" b="1" dirty="0">
                <a:latin typeface="+mn-lt"/>
              </a:rPr>
              <a:t>Source</a:t>
            </a:r>
          </a:p>
          <a:p>
            <a:r>
              <a:rPr lang="fr-FR" sz="1400" b="1" dirty="0">
                <a:latin typeface="+mn-lt"/>
              </a:rPr>
              <a:t>Data</a:t>
            </a:r>
          </a:p>
        </p:txBody>
      </p:sp>
      <p:sp>
        <p:nvSpPr>
          <p:cNvPr id="34" name="Cylindre 33"/>
          <p:cNvSpPr/>
          <p:nvPr/>
        </p:nvSpPr>
        <p:spPr bwMode="auto">
          <a:xfrm>
            <a:off x="3645032" y="2405758"/>
            <a:ext cx="1383179" cy="1748646"/>
          </a:xfrm>
          <a:prstGeom prst="can">
            <a:avLst/>
          </a:prstGeom>
          <a:solidFill>
            <a:schemeClr val="accent6">
              <a:lumMod val="40000"/>
              <a:lumOff val="60000"/>
            </a:schemeClr>
          </a:solidFill>
          <a:ln w="12700" cap="flat" cmpd="sng" algn="ctr">
            <a:solidFill>
              <a:schemeClr val="accent3">
                <a:lumMod val="75000"/>
              </a:schemeClr>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r>
              <a:rPr lang="fr-FR" sz="1400" b="1" dirty="0" err="1">
                <a:latin typeface="+mn-lt"/>
              </a:rPr>
              <a:t>Synthetic</a:t>
            </a:r>
            <a:endParaRPr lang="fr-FR" sz="1400" b="1" dirty="0">
              <a:latin typeface="+mn-lt"/>
            </a:endParaRPr>
          </a:p>
          <a:p>
            <a:r>
              <a:rPr lang="fr-FR" sz="1400" b="1" dirty="0" err="1">
                <a:latin typeface="+mn-lt"/>
              </a:rPr>
              <a:t>Environment</a:t>
            </a:r>
            <a:endParaRPr lang="fr-FR" sz="1400" b="1" dirty="0">
              <a:latin typeface="+mn-lt"/>
            </a:endParaRPr>
          </a:p>
          <a:p>
            <a:r>
              <a:rPr lang="fr-FR" sz="1400" b="1" dirty="0" err="1">
                <a:latin typeface="+mn-lt"/>
              </a:rPr>
              <a:t>Intermediate</a:t>
            </a:r>
            <a:endParaRPr lang="fr-FR" sz="1400" b="1" dirty="0">
              <a:latin typeface="+mn-lt"/>
            </a:endParaRPr>
          </a:p>
          <a:p>
            <a:r>
              <a:rPr lang="fr-FR" sz="1400" b="1" dirty="0">
                <a:latin typeface="+mn-lt"/>
              </a:rPr>
              <a:t>Data</a:t>
            </a:r>
          </a:p>
        </p:txBody>
      </p:sp>
      <p:sp>
        <p:nvSpPr>
          <p:cNvPr id="13" name="Flèche droite rayée 12"/>
          <p:cNvSpPr/>
          <p:nvPr/>
        </p:nvSpPr>
        <p:spPr bwMode="auto">
          <a:xfrm rot="16200000">
            <a:off x="2237037" y="5003957"/>
            <a:ext cx="901776" cy="344150"/>
          </a:xfrm>
          <a:prstGeom prst="stripedRightArrow">
            <a:avLst/>
          </a:prstGeom>
          <a:ln>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a:ln>
                <a:noFill/>
              </a:ln>
              <a:solidFill>
                <a:schemeClr val="tx2"/>
              </a:solidFill>
              <a:effectLst/>
              <a:latin typeface="Arial" charset="0"/>
            </a:endParaRPr>
          </a:p>
        </p:txBody>
      </p:sp>
      <p:sp>
        <p:nvSpPr>
          <p:cNvPr id="38" name="Flèche droite rayée 37"/>
          <p:cNvSpPr/>
          <p:nvPr/>
        </p:nvSpPr>
        <p:spPr bwMode="auto">
          <a:xfrm rot="16200000">
            <a:off x="5621413" y="5003957"/>
            <a:ext cx="901776" cy="344150"/>
          </a:xfrm>
          <a:prstGeom prst="stripedRightArrow">
            <a:avLst/>
          </a:prstGeom>
          <a:ln>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a:ln>
                <a:noFill/>
              </a:ln>
              <a:solidFill>
                <a:schemeClr val="tx2"/>
              </a:solidFill>
              <a:effectLst/>
              <a:latin typeface="Arial" charset="0"/>
            </a:endParaRPr>
          </a:p>
        </p:txBody>
      </p:sp>
      <p:sp>
        <p:nvSpPr>
          <p:cNvPr id="27" name="WordArt 8"/>
          <p:cNvSpPr>
            <a:spLocks noChangeArrowheads="1" noChangeShapeType="1" noTextEdit="1"/>
          </p:cNvSpPr>
          <p:nvPr/>
        </p:nvSpPr>
        <p:spPr bwMode="auto">
          <a:xfrm>
            <a:off x="1705814" y="1922156"/>
            <a:ext cx="1766936" cy="349419"/>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prstTxWarp prst="textCascadeUp">
              <a:avLst>
                <a:gd name="adj" fmla="val 93370"/>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fr-FR" sz="800" kern="10" dirty="0">
                <a:ln w="9525">
                  <a:round/>
                  <a:headEnd/>
                  <a:tailEnd/>
                </a:ln>
                <a:gradFill rotWithShape="0">
                  <a:gsLst>
                    <a:gs pos="0">
                      <a:srgbClr val="FFE701"/>
                    </a:gs>
                    <a:gs pos="100000">
                      <a:srgbClr val="FE3E02"/>
                    </a:gs>
                  </a:gsLst>
                  <a:lin ang="5400000" scaled="1"/>
                </a:gradFill>
                <a:effectLst>
                  <a:outerShdw blurRad="60007" dist="200025" dir="15000000" sy="30000" kx="-1800000" algn="bl" rotWithShape="0">
                    <a:prstClr val="black">
                      <a:alpha val="32000"/>
                    </a:prstClr>
                  </a:outerShdw>
                </a:effectLst>
                <a:latin typeface="Impact"/>
              </a:rPr>
              <a:t>GIS World</a:t>
            </a:r>
          </a:p>
        </p:txBody>
      </p:sp>
      <p:sp>
        <p:nvSpPr>
          <p:cNvPr id="29" name="WordArt 8"/>
          <p:cNvSpPr>
            <a:spLocks noChangeArrowheads="1" noChangeShapeType="1" noTextEdit="1"/>
          </p:cNvSpPr>
          <p:nvPr/>
        </p:nvSpPr>
        <p:spPr bwMode="auto">
          <a:xfrm>
            <a:off x="5085801" y="1922156"/>
            <a:ext cx="1766936" cy="349419"/>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prstTxWarp prst="textCascadeUp">
              <a:avLst>
                <a:gd name="adj" fmla="val 93370"/>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fr-FR" sz="800" kern="10" dirty="0">
                <a:ln w="9525">
                  <a:round/>
                  <a:headEnd/>
                  <a:tailEnd/>
                </a:ln>
                <a:gradFill rotWithShape="0">
                  <a:gsLst>
                    <a:gs pos="0">
                      <a:srgbClr val="FFE701"/>
                    </a:gs>
                    <a:gs pos="100000">
                      <a:srgbClr val="FE3E02"/>
                    </a:gs>
                  </a:gsLst>
                  <a:lin ang="5400000" scaled="1"/>
                </a:gradFill>
                <a:effectLst>
                  <a:outerShdw blurRad="60007" dist="200025" dir="15000000" sy="30000" kx="-1800000" algn="bl" rotWithShape="0">
                    <a:prstClr val="black">
                      <a:alpha val="32000"/>
                    </a:prstClr>
                  </a:outerShdw>
                </a:effectLst>
                <a:latin typeface="Impact"/>
              </a:rPr>
              <a:t>M&amp;S World</a:t>
            </a:r>
          </a:p>
        </p:txBody>
      </p:sp>
      <p:sp>
        <p:nvSpPr>
          <p:cNvPr id="30" name="Flèche droite rayée 29"/>
          <p:cNvSpPr/>
          <p:nvPr/>
        </p:nvSpPr>
        <p:spPr bwMode="auto">
          <a:xfrm>
            <a:off x="2332005" y="3001337"/>
            <a:ext cx="685800" cy="483317"/>
          </a:xfrm>
          <a:prstGeom prst="striped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2"/>
              </a:solidFill>
              <a:effectLst/>
              <a:latin typeface="Arial" charset="0"/>
            </a:endParaRPr>
          </a:p>
        </p:txBody>
      </p:sp>
      <p:sp>
        <p:nvSpPr>
          <p:cNvPr id="32" name="Flèche droite rayée 31"/>
          <p:cNvSpPr/>
          <p:nvPr/>
        </p:nvSpPr>
        <p:spPr bwMode="auto">
          <a:xfrm>
            <a:off x="5729401" y="3011295"/>
            <a:ext cx="685800" cy="483317"/>
          </a:xfrm>
          <a:prstGeom prst="striped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37" name="Ellipse 36"/>
          <p:cNvSpPr/>
          <p:nvPr/>
        </p:nvSpPr>
        <p:spPr bwMode="auto">
          <a:xfrm>
            <a:off x="2332005" y="5719591"/>
            <a:ext cx="621030" cy="644029"/>
          </a:xfrm>
          <a:prstGeom prst="ellipse">
            <a:avLst/>
          </a:prstGeom>
          <a:noFill/>
          <a:ln>
            <a:solidFill>
              <a:srgbClr val="FF000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2"/>
              </a:solidFill>
              <a:effectLst/>
              <a:latin typeface="Arial" charset="0"/>
            </a:endParaRPr>
          </a:p>
        </p:txBody>
      </p:sp>
      <p:sp>
        <p:nvSpPr>
          <p:cNvPr id="4" name="Rectangle avec flèche vers le haut 3"/>
          <p:cNvSpPr/>
          <p:nvPr/>
        </p:nvSpPr>
        <p:spPr bwMode="auto">
          <a:xfrm>
            <a:off x="3321004" y="4533605"/>
            <a:ext cx="2270323" cy="1255554"/>
          </a:xfrm>
          <a:prstGeom prst="upArrowCallout">
            <a:avLst/>
          </a:prstGeom>
          <a:solidFill>
            <a:srgbClr val="92D050"/>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r>
              <a:rPr lang="en-US" sz="1600" dirty="0"/>
              <a:t>Standardize here</a:t>
            </a:r>
          </a:p>
          <a:p>
            <a:r>
              <a:rPr lang="en-US" sz="1600" dirty="0"/>
              <a:t>at appropriate Intermediate Level </a:t>
            </a:r>
          </a:p>
          <a:p>
            <a:endParaRPr lang="en-US" sz="16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86280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0"/>
                                        </p:tgtEl>
                                      </p:cBhvr>
                                    </p:animEffect>
                                    <p:set>
                                      <p:cBhvr>
                                        <p:cTn id="7" dur="1" fill="hold">
                                          <p:stCondLst>
                                            <p:cond delay="499"/>
                                          </p:stCondLst>
                                        </p:cTn>
                                        <p:tgtEl>
                                          <p:spTgt spid="3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6"/>
                                        </p:tgtEl>
                                      </p:cBhvr>
                                    </p:animEffect>
                                    <p:set>
                                      <p:cBhvr>
                                        <p:cTn id="10" dur="1" fill="hold">
                                          <p:stCondLst>
                                            <p:cond delay="499"/>
                                          </p:stCondLst>
                                        </p:cTn>
                                        <p:tgtEl>
                                          <p:spTgt spid="2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32"/>
                                        </p:tgtEl>
                                      </p:cBhvr>
                                    </p:animEffect>
                                    <p:set>
                                      <p:cBhvr>
                                        <p:cTn id="16" dur="1" fill="hold">
                                          <p:stCondLst>
                                            <p:cond delay="499"/>
                                          </p:stCondLst>
                                        </p:cTn>
                                        <p:tgtEl>
                                          <p:spTgt spid="32"/>
                                        </p:tgtEl>
                                        <p:attrNameLst>
                                          <p:attrName>style.visibility</p:attrName>
                                        </p:attrNameLst>
                                      </p:cBhvr>
                                      <p:to>
                                        <p:strVal val="hidden"/>
                                      </p:to>
                                    </p:se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wipe(left)">
                                      <p:cBhvr>
                                        <p:cTn id="20" dur="500"/>
                                        <p:tgtEl>
                                          <p:spTgt spid="9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left)">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inVertical)">
                                      <p:cBhvr>
                                        <p:cTn id="34" dur="500"/>
                                        <p:tgtEl>
                                          <p:spTgt spid="27"/>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barn(inVertical)">
                                      <p:cBhvr>
                                        <p:cTn id="41" dur="5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down)">
                                      <p:cBhvr>
                                        <p:cTn id="52" dur="500"/>
                                        <p:tgtEl>
                                          <p:spTgt spid="3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down)">
                                      <p:cBhvr>
                                        <p:cTn id="57" dur="500"/>
                                        <p:tgtEl>
                                          <p:spTgt spid="37"/>
                                        </p:tgtEl>
                                      </p:cBhvr>
                                    </p:animEffect>
                                  </p:childTnLst>
                                </p:cTn>
                              </p:par>
                            </p:childTnLst>
                          </p:cTn>
                        </p:par>
                        <p:par>
                          <p:cTn id="58" fill="hold">
                            <p:stCondLst>
                              <p:cond delay="500"/>
                            </p:stCondLst>
                            <p:childTnLst>
                              <p:par>
                                <p:cTn id="59" presetID="22" presetClass="entr" presetSubtype="4"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ipe(down)">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99" grpId="0" animBg="1"/>
      <p:bldP spid="57" grpId="0" animBg="1"/>
      <p:bldP spid="3" grpId="0" animBg="1"/>
      <p:bldP spid="25" grpId="0" animBg="1"/>
      <p:bldP spid="31" grpId="0" animBg="1"/>
      <p:bldP spid="34" grpId="0" animBg="1"/>
      <p:bldP spid="13" grpId="0" animBg="1"/>
      <p:bldP spid="38" grpId="0" animBg="1"/>
      <p:bldP spid="27" grpId="0"/>
      <p:bldP spid="29" grpId="0"/>
      <p:bldP spid="30" grpId="0" animBg="1"/>
      <p:bldP spid="32" grpId="0" animBg="1"/>
      <p:bldP spid="37" grpId="0" animBg="1"/>
      <p:bldP spid="4" grpId="0" animBg="1"/>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783517" y="2019328"/>
            <a:ext cx="5566997" cy="3392149"/>
          </a:xfrm>
          <a:prstGeom prst="rect">
            <a:avLst/>
          </a:prstGeom>
          <a:noFill/>
          <a:ln w="9525">
            <a:solidFill>
              <a:schemeClr val="tx1"/>
            </a:solidFill>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7" name="Titre 6"/>
          <p:cNvSpPr>
            <a:spLocks noGrp="1"/>
          </p:cNvSpPr>
          <p:nvPr>
            <p:ph type="title"/>
          </p:nvPr>
        </p:nvSpPr>
        <p:spPr/>
        <p:txBody>
          <a:bodyPr/>
          <a:lstStyle/>
          <a:p>
            <a:r>
              <a:rPr lang="fr-FR" b="1" dirty="0">
                <a:solidFill>
                  <a:srgbClr val="5378B3"/>
                </a:solidFill>
                <a:effectLst/>
                <a:latin typeface="Arial"/>
                <a:ea typeface="+mj-ea"/>
                <a:cs typeface="+mj-cs"/>
              </a:rPr>
              <a:t>Data Base </a:t>
            </a:r>
            <a:r>
              <a:rPr lang="fr-FR" b="1" dirty="0" err="1">
                <a:solidFill>
                  <a:srgbClr val="5378B3"/>
                </a:solidFill>
                <a:effectLst/>
                <a:latin typeface="Arial"/>
                <a:ea typeface="+mj-ea"/>
                <a:cs typeface="+mj-cs"/>
              </a:rPr>
              <a:t>Generation</a:t>
            </a:r>
            <a:r>
              <a:rPr lang="fr-FR" b="1" dirty="0">
                <a:solidFill>
                  <a:srgbClr val="5378B3"/>
                </a:solidFill>
                <a:effectLst/>
                <a:latin typeface="Arial"/>
                <a:ea typeface="+mj-ea"/>
                <a:cs typeface="+mj-cs"/>
              </a:rPr>
              <a:t> – A </a:t>
            </a:r>
            <a:r>
              <a:rPr lang="fr-FR" b="1" dirty="0" err="1">
                <a:solidFill>
                  <a:srgbClr val="5378B3"/>
                </a:solidFill>
                <a:effectLst/>
                <a:latin typeface="Arial"/>
                <a:ea typeface="+mj-ea"/>
                <a:cs typeface="+mj-cs"/>
              </a:rPr>
              <a:t>universal</a:t>
            </a:r>
            <a:r>
              <a:rPr lang="fr-FR" b="1" dirty="0">
                <a:solidFill>
                  <a:srgbClr val="5378B3"/>
                </a:solidFill>
                <a:effectLst/>
                <a:latin typeface="Arial"/>
                <a:ea typeface="+mj-ea"/>
                <a:cs typeface="+mj-cs"/>
              </a:rPr>
              <a:t> </a:t>
            </a:r>
            <a:r>
              <a:rPr lang="fr-FR" b="1" dirty="0" err="1">
                <a:solidFill>
                  <a:srgbClr val="5378B3"/>
                </a:solidFill>
                <a:effectLst/>
                <a:latin typeface="Arial"/>
                <a:ea typeface="+mj-ea"/>
                <a:cs typeface="+mj-cs"/>
              </a:rPr>
              <a:t>Process</a:t>
            </a:r>
            <a:endParaRPr lang="en-US" sz="1800" dirty="0"/>
          </a:p>
        </p:txBody>
      </p:sp>
      <p:sp>
        <p:nvSpPr>
          <p:cNvPr id="2" name="Espace réservé du numéro de diapositive 1"/>
          <p:cNvSpPr>
            <a:spLocks noGrp="1"/>
          </p:cNvSpPr>
          <p:nvPr>
            <p:ph type="sldNum" sz="quarter" idx="10"/>
          </p:nvPr>
        </p:nvSpPr>
        <p:spPr/>
        <p:txBody>
          <a:bodyPr/>
          <a:lstStyle/>
          <a:p>
            <a:fld id="{C038659A-A88E-4593-BF4C-E2289B6ABFBB}" type="slidenum">
              <a:rPr lang="fr-FR" smtClean="0"/>
              <a:pPr/>
              <a:t>21</a:t>
            </a:fld>
            <a:endParaRPr lang="fr-F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75634" y="1457642"/>
            <a:ext cx="2520000" cy="1835559"/>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23004" y="1457643"/>
            <a:ext cx="2520000" cy="18964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11268" name="Picture 4"/>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67937" y="4020717"/>
            <a:ext cx="2520000" cy="189094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10" name="Picture 2"/>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23004" y="4064446"/>
            <a:ext cx="2520000" cy="1847214"/>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11" name="Picture 5"/>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006077" y="2680244"/>
            <a:ext cx="2520000" cy="188541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0941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267"/>
                                        </p:tgtEl>
                                        <p:attrNameLst>
                                          <p:attrName>style.visibility</p:attrName>
                                        </p:attrNameLst>
                                      </p:cBhvr>
                                      <p:to>
                                        <p:strVal val="visible"/>
                                      </p:to>
                                    </p:set>
                                    <p:animEffect transition="in" filter="wipe(left)">
                                      <p:cBhvr>
                                        <p:cTn id="11" dur="500"/>
                                        <p:tgtEl>
                                          <p:spTgt spid="1126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268"/>
                                        </p:tgtEl>
                                        <p:attrNameLst>
                                          <p:attrName>style.visibility</p:attrName>
                                        </p:attrNameLst>
                                      </p:cBhvr>
                                      <p:to>
                                        <p:strVal val="visible"/>
                                      </p:to>
                                    </p:set>
                                    <p:animEffect transition="in" filter="wipe(left)">
                                      <p:cBhvr>
                                        <p:cTn id="15" dur="500"/>
                                        <p:tgtEl>
                                          <p:spTgt spid="1126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81" name="Rectangle 10"/>
          <p:cNvSpPr>
            <a:spLocks noGrp="1" noChangeArrowheads="1"/>
          </p:cNvSpPr>
          <p:nvPr>
            <p:ph type="title"/>
          </p:nvPr>
        </p:nvSpPr>
        <p:spPr/>
        <p:txBody>
          <a:bodyPr/>
          <a:lstStyle/>
          <a:p>
            <a:r>
              <a:rPr lang="en-US" dirty="0"/>
              <a:t>Source Data - Geographic Formats</a:t>
            </a:r>
          </a:p>
        </p:txBody>
      </p:sp>
      <p:sp>
        <p:nvSpPr>
          <p:cNvPr id="24582" name="Rectangle 12"/>
          <p:cNvSpPr>
            <a:spLocks noGrp="1" noChangeArrowheads="1"/>
          </p:cNvSpPr>
          <p:nvPr>
            <p:ph idx="1"/>
          </p:nvPr>
        </p:nvSpPr>
        <p:spPr>
          <a:xfrm>
            <a:off x="457200" y="1295400"/>
            <a:ext cx="8229600" cy="5247640"/>
          </a:xfrm>
        </p:spPr>
        <p:txBody>
          <a:bodyPr>
            <a:normAutofit fontScale="92500" lnSpcReduction="20000"/>
          </a:bodyPr>
          <a:lstStyle/>
          <a:p>
            <a:pPr lvl="1"/>
            <a:r>
              <a:rPr lang="en-US" b="1" dirty="0"/>
              <a:t>DTED</a:t>
            </a:r>
            <a:r>
              <a:rPr lang="en-US" dirty="0"/>
              <a:t> : Military terrain elevation data format, Mil-PRF-89020B    </a:t>
            </a:r>
          </a:p>
          <a:p>
            <a:pPr lvl="1"/>
            <a:r>
              <a:rPr lang="en-US" b="1" dirty="0"/>
              <a:t>DFAD</a:t>
            </a:r>
            <a:r>
              <a:rPr lang="en-US" dirty="0"/>
              <a:t> : Military vector format, SUPP1C2/3C, Edition2, Nov 1988 (obsolete)</a:t>
            </a:r>
          </a:p>
          <a:p>
            <a:pPr lvl="1"/>
            <a:r>
              <a:rPr lang="en-US" b="1" dirty="0"/>
              <a:t>VMAP</a:t>
            </a:r>
            <a:r>
              <a:rPr lang="en-US" dirty="0"/>
              <a:t> : Military vector format, Mil-V-89033</a:t>
            </a:r>
          </a:p>
          <a:p>
            <a:pPr lvl="1"/>
            <a:r>
              <a:rPr lang="en-US" b="1" dirty="0"/>
              <a:t>SHAPEFILE</a:t>
            </a:r>
            <a:r>
              <a:rPr lang="en-US" dirty="0"/>
              <a:t> : de-facto standard created by ESRI, </a:t>
            </a:r>
          </a:p>
          <a:p>
            <a:pPr lvl="1"/>
            <a:r>
              <a:rPr lang="en-US" b="1" dirty="0"/>
              <a:t>GEOTIFF</a:t>
            </a:r>
            <a:r>
              <a:rPr lang="en-US" dirty="0"/>
              <a:t> : Public format for Geo-referenced imagery</a:t>
            </a:r>
          </a:p>
          <a:p>
            <a:pPr lvl="1"/>
            <a:r>
              <a:rPr lang="en-US" b="1" dirty="0"/>
              <a:t>GML</a:t>
            </a:r>
            <a:r>
              <a:rPr lang="en-US" dirty="0"/>
              <a:t> : Public format from Open Geospatial Consortium </a:t>
            </a:r>
          </a:p>
          <a:p>
            <a:pPr lvl="1"/>
            <a:r>
              <a:rPr lang="en-US" b="1" dirty="0"/>
              <a:t>KML</a:t>
            </a:r>
            <a:r>
              <a:rPr lang="en-US" dirty="0"/>
              <a:t> : created by Keyhole, </a:t>
            </a:r>
            <a:r>
              <a:rPr lang="en-US" dirty="0" err="1"/>
              <a:t>Inc</a:t>
            </a:r>
            <a:r>
              <a:rPr lang="en-US" dirty="0"/>
              <a:t>, acquired by Google in 2004, standard OGC KML </a:t>
            </a:r>
          </a:p>
          <a:p>
            <a:r>
              <a:rPr lang="en-US" dirty="0"/>
              <a:t>Application to simulation </a:t>
            </a:r>
          </a:p>
          <a:p>
            <a:pPr lvl="1"/>
            <a:r>
              <a:rPr lang="en-US" dirty="0"/>
              <a:t>Used for Altimetry (DTED), Features (SHAPEFILE) (roads, rivers and building positions), Geo-referenced satellite imagery (</a:t>
            </a:r>
            <a:r>
              <a:rPr lang="en-US" dirty="0" err="1"/>
              <a:t>GeoTiff</a:t>
            </a:r>
            <a:r>
              <a:rPr lang="en-US" dirty="0"/>
              <a:t>).</a:t>
            </a:r>
          </a:p>
          <a:p>
            <a:pPr lvl="1"/>
            <a:endParaRPr lang="fr-FR" dirty="0"/>
          </a:p>
          <a:p>
            <a:pPr lvl="1"/>
            <a:endParaRPr lang="fr-FR" dirty="0"/>
          </a:p>
          <a:p>
            <a:pPr lvl="1"/>
            <a:endParaRPr lang="en-US" dirty="0"/>
          </a:p>
          <a:p>
            <a:pPr lvl="1"/>
            <a:r>
              <a:rPr lang="en-US" dirty="0"/>
              <a:t>Contributing to consistency between Simulators target applications</a:t>
            </a:r>
          </a:p>
          <a:p>
            <a:pPr lvl="2"/>
            <a:r>
              <a:rPr lang="en-US" dirty="0"/>
              <a:t>Visual </a:t>
            </a:r>
            <a:r>
              <a:rPr lang="en-US" dirty="0" err="1"/>
              <a:t>Syst</a:t>
            </a:r>
            <a:r>
              <a:rPr lang="en-US" dirty="0"/>
              <a:t>, CGF, …</a:t>
            </a:r>
          </a:p>
        </p:txBody>
      </p:sp>
      <p:sp>
        <p:nvSpPr>
          <p:cNvPr id="13" name="Rectangle 20"/>
          <p:cNvSpPr>
            <a:spLocks noGrp="1" noChangeArrowheads="1"/>
          </p:cNvSpPr>
          <p:nvPr>
            <p:ph type="sldNum" sz="quarter" idx="10"/>
          </p:nvPr>
        </p:nvSpPr>
        <p:spPr/>
        <p:txBody>
          <a:bodyPr/>
          <a:lstStyle/>
          <a:p>
            <a:fld id="{295BE36C-20A0-4964-9CE9-4443CEBB652C}" type="slidenum">
              <a:rPr lang="en-CA" smtClean="0"/>
              <a:pPr/>
              <a:t>22</a:t>
            </a:fld>
            <a:endParaRPr lang="en-CA"/>
          </a:p>
        </p:txBody>
      </p:sp>
      <p:sp>
        <p:nvSpPr>
          <p:cNvPr id="24578" name="Espace réservé du numéro de diapositive 1"/>
          <p:cNvSpPr txBox="1">
            <a:spLocks noGrp="1"/>
          </p:cNvSpPr>
          <p:nvPr/>
        </p:nvSpPr>
        <p:spPr bwMode="auto">
          <a:xfrm>
            <a:off x="0" y="6464300"/>
            <a:ext cx="442913" cy="3873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44000" tIns="68400" anchor="ctr" anchorCtr="1"/>
          <a:lstStyle>
            <a:lvl1pPr eaLnBrk="0" hangingPunct="0">
              <a:defRPr sz="1200">
                <a:solidFill>
                  <a:schemeClr val="tx2"/>
                </a:solidFill>
                <a:latin typeface="Arial" pitchFamily="34" charset="0"/>
              </a:defRPr>
            </a:lvl1pPr>
            <a:lvl2pPr marL="742950" indent="-285750" eaLnBrk="0" hangingPunct="0">
              <a:defRPr sz="1200">
                <a:solidFill>
                  <a:schemeClr val="tx2"/>
                </a:solidFill>
                <a:latin typeface="Arial" pitchFamily="34" charset="0"/>
              </a:defRPr>
            </a:lvl2pPr>
            <a:lvl3pPr marL="1143000" indent="-228600" eaLnBrk="0" hangingPunct="0">
              <a:defRPr sz="1200">
                <a:solidFill>
                  <a:schemeClr val="tx2"/>
                </a:solidFill>
                <a:latin typeface="Arial" pitchFamily="34" charset="0"/>
              </a:defRPr>
            </a:lvl3pPr>
            <a:lvl4pPr marL="1600200" indent="-228600" eaLnBrk="0" hangingPunct="0">
              <a:defRPr sz="1200">
                <a:solidFill>
                  <a:schemeClr val="tx2"/>
                </a:solidFill>
                <a:latin typeface="Arial" pitchFamily="34" charset="0"/>
              </a:defRPr>
            </a:lvl4pPr>
            <a:lvl5pPr marL="2057400" indent="-228600" eaLnBrk="0" hangingPunct="0">
              <a:defRPr sz="1200">
                <a:solidFill>
                  <a:schemeClr val="tx2"/>
                </a:solidFill>
                <a:latin typeface="Arial" pitchFamily="34" charset="0"/>
              </a:defRPr>
            </a:lvl5pPr>
            <a:lvl6pPr marL="2514600" indent="-228600" algn="ctr" eaLnBrk="0" fontAlgn="base" hangingPunct="0">
              <a:spcBef>
                <a:spcPct val="0"/>
              </a:spcBef>
              <a:spcAft>
                <a:spcPct val="0"/>
              </a:spcAft>
              <a:defRPr sz="1200">
                <a:solidFill>
                  <a:schemeClr val="tx2"/>
                </a:solidFill>
                <a:latin typeface="Arial" pitchFamily="34" charset="0"/>
              </a:defRPr>
            </a:lvl6pPr>
            <a:lvl7pPr marL="2971800" indent="-228600" algn="ctr" eaLnBrk="0" fontAlgn="base" hangingPunct="0">
              <a:spcBef>
                <a:spcPct val="0"/>
              </a:spcBef>
              <a:spcAft>
                <a:spcPct val="0"/>
              </a:spcAft>
              <a:defRPr sz="1200">
                <a:solidFill>
                  <a:schemeClr val="tx2"/>
                </a:solidFill>
                <a:latin typeface="Arial" pitchFamily="34" charset="0"/>
              </a:defRPr>
            </a:lvl7pPr>
            <a:lvl8pPr marL="3429000" indent="-228600" algn="ctr" eaLnBrk="0" fontAlgn="base" hangingPunct="0">
              <a:spcBef>
                <a:spcPct val="0"/>
              </a:spcBef>
              <a:spcAft>
                <a:spcPct val="0"/>
              </a:spcAft>
              <a:defRPr sz="1200">
                <a:solidFill>
                  <a:schemeClr val="tx2"/>
                </a:solidFill>
                <a:latin typeface="Arial" pitchFamily="34" charset="0"/>
              </a:defRPr>
            </a:lvl8pPr>
            <a:lvl9pPr marL="3886200" indent="-228600" algn="ctr" eaLnBrk="0" fontAlgn="base" hangingPunct="0">
              <a:spcBef>
                <a:spcPct val="0"/>
              </a:spcBef>
              <a:spcAft>
                <a:spcPct val="0"/>
              </a:spcAft>
              <a:defRPr sz="1200">
                <a:solidFill>
                  <a:schemeClr val="tx2"/>
                </a:solidFill>
                <a:latin typeface="Arial" pitchFamily="34" charset="0"/>
              </a:defRPr>
            </a:lvl9pPr>
          </a:lstStyle>
          <a:p>
            <a:pPr algn="ctr" eaLnBrk="1" hangingPunct="1"/>
            <a:fld id="{228975AB-30B4-4F8A-9BA6-B567A652CE7A}" type="slidenum">
              <a:rPr lang="en-CA" sz="800" b="1" smtClean="0">
                <a:solidFill>
                  <a:srgbClr val="FFFFFF"/>
                </a:solidFill>
                <a:cs typeface="Arial" pitchFamily="34" charset="0"/>
              </a:rPr>
              <a:pPr algn="ctr" eaLnBrk="1" hangingPunct="1"/>
              <a:t>22</a:t>
            </a:fld>
            <a:endParaRPr lang="en-CA" sz="800" b="1">
              <a:solidFill>
                <a:srgbClr val="FFFFFF"/>
              </a:solidFill>
              <a:cs typeface="Arial" pitchFamily="34" charset="0"/>
            </a:endParaRPr>
          </a:p>
        </p:txBody>
      </p:sp>
      <p:grpSp>
        <p:nvGrpSpPr>
          <p:cNvPr id="24580" name="Group 4"/>
          <p:cNvGrpSpPr>
            <a:grpSpLocks/>
          </p:cNvGrpSpPr>
          <p:nvPr/>
        </p:nvGrpSpPr>
        <p:grpSpPr bwMode="auto">
          <a:xfrm>
            <a:off x="984813" y="4751955"/>
            <a:ext cx="6979681" cy="987058"/>
            <a:chOff x="834" y="3475"/>
            <a:chExt cx="4713" cy="647"/>
          </a:xfrm>
        </p:grpSpPr>
        <p:pic>
          <p:nvPicPr>
            <p:cNvPr id="24583" name="Picture 5" descr="globe"/>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834" y="3475"/>
              <a:ext cx="771" cy="6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24584" name="Picture 4"/>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4685" y="3490"/>
              <a:ext cx="862" cy="62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24585" name="AutoShape 7"/>
            <p:cNvSpPr>
              <a:spLocks noChangeArrowheads="1"/>
            </p:cNvSpPr>
            <p:nvPr/>
          </p:nvSpPr>
          <p:spPr bwMode="auto">
            <a:xfrm>
              <a:off x="1791" y="3702"/>
              <a:ext cx="635" cy="182"/>
            </a:xfrm>
            <a:custGeom>
              <a:avLst/>
              <a:gdLst>
                <a:gd name="T0" fmla="*/ 14 w 21600"/>
                <a:gd name="T1" fmla="*/ 0 h 21600"/>
                <a:gd name="T2" fmla="*/ 0 w 21600"/>
                <a:gd name="T3" fmla="*/ 1 h 21600"/>
                <a:gd name="T4" fmla="*/ 14 w 21600"/>
                <a:gd name="T5" fmla="*/ 2 h 21600"/>
                <a:gd name="T6" fmla="*/ 19 w 21600"/>
                <a:gd name="T7" fmla="*/ 1 h 21600"/>
                <a:gd name="T8" fmla="*/ 17694720 60000 65536"/>
                <a:gd name="T9" fmla="*/ 11796480 60000 65536"/>
                <a:gd name="T10" fmla="*/ 5898240 60000 65536"/>
                <a:gd name="T11" fmla="*/ 0 60000 65536"/>
                <a:gd name="T12" fmla="*/ 3368 w 21600"/>
                <a:gd name="T13" fmla="*/ 5341 h 21600"/>
                <a:gd name="T14" fmla="*/ 18913 w 21600"/>
                <a:gd name="T15" fmla="*/ 1614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solidFill>
            <a:ln w="9525">
              <a:solidFill>
                <a:schemeClr val="tx1"/>
              </a:solidFill>
              <a:miter lim="800000"/>
              <a:headEnd/>
              <a:tailEnd/>
            </a:ln>
          </p:spPr>
          <p:txBody>
            <a:bodyPr wrap="none" lIns="72567" tIns="36283" rIns="72567" bIns="36283" anchor="ctr"/>
            <a:lstStyle/>
            <a:p>
              <a:pPr algn="ctr" eaLnBrk="1" hangingPunct="1"/>
              <a:endParaRPr lang="en-US" sz="1200">
                <a:solidFill>
                  <a:srgbClr val="5378B3"/>
                </a:solidFill>
                <a:latin typeface="Arial" pitchFamily="34" charset="0"/>
              </a:endParaRPr>
            </a:p>
          </p:txBody>
        </p:sp>
        <p:pic>
          <p:nvPicPr>
            <p:cNvPr id="24586" name="Picture 8"/>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3680" y="3490"/>
              <a:ext cx="900" cy="62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round/>
                  <a:headEnd/>
                  <a:tailEnd/>
                </a14:hiddenLine>
              </a:ext>
            </a:extLst>
          </p:spPr>
        </p:pic>
        <p:pic>
          <p:nvPicPr>
            <p:cNvPr id="24587" name="Picture 9"/>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2639" y="3490"/>
              <a:ext cx="869" cy="6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grpSp>
      <p:sp>
        <p:nvSpPr>
          <p:cNvPr id="15" name="WordArt 8"/>
          <p:cNvSpPr>
            <a:spLocks noChangeArrowheads="1" noChangeShapeType="1" noTextEdit="1"/>
          </p:cNvSpPr>
          <p:nvPr/>
        </p:nvSpPr>
        <p:spPr bwMode="auto">
          <a:xfrm>
            <a:off x="4958292" y="194196"/>
            <a:ext cx="2455168" cy="936104"/>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prstTxWarp prst="textCascadeUp">
              <a:avLst>
                <a:gd name="adj" fmla="val 44444"/>
              </a:avLst>
            </a:prstTxWarp>
          </a:bodyPr>
          <a:lstStyle/>
          <a:p>
            <a:pPr algn="ctr"/>
            <a:r>
              <a:rPr lang="en-US"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GIS World</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039660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582">
                                            <p:txEl>
                                              <p:pRg st="0" end="0"/>
                                            </p:txEl>
                                          </p:spTgt>
                                        </p:tgtEl>
                                        <p:attrNameLst>
                                          <p:attrName>style.visibility</p:attrName>
                                        </p:attrNameLst>
                                      </p:cBhvr>
                                      <p:to>
                                        <p:strVal val="visible"/>
                                      </p:to>
                                    </p:set>
                                    <p:animEffect transition="in" filter="wipe(up)">
                                      <p:cBhvr>
                                        <p:cTn id="7" dur="500"/>
                                        <p:tgtEl>
                                          <p:spTgt spid="24582">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4582">
                                            <p:txEl>
                                              <p:pRg st="1" end="1"/>
                                            </p:txEl>
                                          </p:spTgt>
                                        </p:tgtEl>
                                        <p:attrNameLst>
                                          <p:attrName>style.visibility</p:attrName>
                                        </p:attrNameLst>
                                      </p:cBhvr>
                                      <p:to>
                                        <p:strVal val="visible"/>
                                      </p:to>
                                    </p:set>
                                    <p:animEffect transition="in" filter="wipe(up)">
                                      <p:cBhvr>
                                        <p:cTn id="10" dur="500"/>
                                        <p:tgtEl>
                                          <p:spTgt spid="24582">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4582">
                                            <p:txEl>
                                              <p:pRg st="2" end="2"/>
                                            </p:txEl>
                                          </p:spTgt>
                                        </p:tgtEl>
                                        <p:attrNameLst>
                                          <p:attrName>style.visibility</p:attrName>
                                        </p:attrNameLst>
                                      </p:cBhvr>
                                      <p:to>
                                        <p:strVal val="visible"/>
                                      </p:to>
                                    </p:set>
                                    <p:animEffect transition="in" filter="wipe(up)">
                                      <p:cBhvr>
                                        <p:cTn id="13" dur="500"/>
                                        <p:tgtEl>
                                          <p:spTgt spid="24582">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4582">
                                            <p:txEl>
                                              <p:pRg st="3" end="3"/>
                                            </p:txEl>
                                          </p:spTgt>
                                        </p:tgtEl>
                                        <p:attrNameLst>
                                          <p:attrName>style.visibility</p:attrName>
                                        </p:attrNameLst>
                                      </p:cBhvr>
                                      <p:to>
                                        <p:strVal val="visible"/>
                                      </p:to>
                                    </p:set>
                                    <p:animEffect transition="in" filter="wipe(up)">
                                      <p:cBhvr>
                                        <p:cTn id="16" dur="500"/>
                                        <p:tgtEl>
                                          <p:spTgt spid="24582">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4582">
                                            <p:txEl>
                                              <p:pRg st="4" end="4"/>
                                            </p:txEl>
                                          </p:spTgt>
                                        </p:tgtEl>
                                        <p:attrNameLst>
                                          <p:attrName>style.visibility</p:attrName>
                                        </p:attrNameLst>
                                      </p:cBhvr>
                                      <p:to>
                                        <p:strVal val="visible"/>
                                      </p:to>
                                    </p:set>
                                    <p:animEffect transition="in" filter="wipe(up)">
                                      <p:cBhvr>
                                        <p:cTn id="19" dur="500"/>
                                        <p:tgtEl>
                                          <p:spTgt spid="24582">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4582">
                                            <p:txEl>
                                              <p:pRg st="5" end="5"/>
                                            </p:txEl>
                                          </p:spTgt>
                                        </p:tgtEl>
                                        <p:attrNameLst>
                                          <p:attrName>style.visibility</p:attrName>
                                        </p:attrNameLst>
                                      </p:cBhvr>
                                      <p:to>
                                        <p:strVal val="visible"/>
                                      </p:to>
                                    </p:set>
                                    <p:animEffect transition="in" filter="wipe(up)">
                                      <p:cBhvr>
                                        <p:cTn id="22" dur="500"/>
                                        <p:tgtEl>
                                          <p:spTgt spid="24582">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4582">
                                            <p:txEl>
                                              <p:pRg st="6" end="6"/>
                                            </p:txEl>
                                          </p:spTgt>
                                        </p:tgtEl>
                                        <p:attrNameLst>
                                          <p:attrName>style.visibility</p:attrName>
                                        </p:attrNameLst>
                                      </p:cBhvr>
                                      <p:to>
                                        <p:strVal val="visible"/>
                                      </p:to>
                                    </p:set>
                                    <p:animEffect transition="in" filter="wipe(up)">
                                      <p:cBhvr>
                                        <p:cTn id="25" dur="500"/>
                                        <p:tgtEl>
                                          <p:spTgt spid="24582">
                                            <p:txEl>
                                              <p:pRg st="6" end="6"/>
                                            </p:txEl>
                                          </p:spTgt>
                                        </p:tgtEl>
                                      </p:cBhvr>
                                    </p:animEffect>
                                  </p:childTnLst>
                                </p:cTn>
                              </p:par>
                            </p:childTnLst>
                          </p:cTn>
                        </p:par>
                        <p:par>
                          <p:cTn id="26" fill="hold">
                            <p:stCondLst>
                              <p:cond delay="500"/>
                            </p:stCondLst>
                            <p:childTnLst>
                              <p:par>
                                <p:cTn id="27" presetID="5" presetClass="entr" presetSubtype="1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checkerboard(across)">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4582">
                                            <p:txEl>
                                              <p:pRg st="7" end="7"/>
                                            </p:txEl>
                                          </p:spTgt>
                                        </p:tgtEl>
                                        <p:attrNameLst>
                                          <p:attrName>style.visibility</p:attrName>
                                        </p:attrNameLst>
                                      </p:cBhvr>
                                      <p:to>
                                        <p:strVal val="visible"/>
                                      </p:to>
                                    </p:set>
                                    <p:animEffect transition="in" filter="wipe(up)">
                                      <p:cBhvr>
                                        <p:cTn id="34" dur="500"/>
                                        <p:tgtEl>
                                          <p:spTgt spid="24582">
                                            <p:txEl>
                                              <p:pRg st="7" end="7"/>
                                            </p:txEl>
                                          </p:spTgt>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24582">
                                            <p:txEl>
                                              <p:pRg st="8" end="8"/>
                                            </p:txEl>
                                          </p:spTgt>
                                        </p:tgtEl>
                                        <p:attrNameLst>
                                          <p:attrName>style.visibility</p:attrName>
                                        </p:attrNameLst>
                                      </p:cBhvr>
                                      <p:to>
                                        <p:strVal val="visible"/>
                                      </p:to>
                                    </p:set>
                                    <p:animEffect transition="in" filter="wipe(up)">
                                      <p:cBhvr>
                                        <p:cTn id="38" dur="500"/>
                                        <p:tgtEl>
                                          <p:spTgt spid="24582">
                                            <p:txEl>
                                              <p:pRg st="8" end="8"/>
                                            </p:txEl>
                                          </p:spTgt>
                                        </p:tgtEl>
                                      </p:cBhvr>
                                    </p:animEffect>
                                  </p:childTnLst>
                                </p:cTn>
                              </p:par>
                              <p:par>
                                <p:cTn id="39" presetID="16" presetClass="entr" presetSubtype="21" fill="hold" nodeType="withEffect">
                                  <p:stCondLst>
                                    <p:cond delay="0"/>
                                  </p:stCondLst>
                                  <p:childTnLst>
                                    <p:set>
                                      <p:cBhvr>
                                        <p:cTn id="40" dur="1" fill="hold">
                                          <p:stCondLst>
                                            <p:cond delay="0"/>
                                          </p:stCondLst>
                                        </p:cTn>
                                        <p:tgtEl>
                                          <p:spTgt spid="24580"/>
                                        </p:tgtEl>
                                        <p:attrNameLst>
                                          <p:attrName>style.visibility</p:attrName>
                                        </p:attrNameLst>
                                      </p:cBhvr>
                                      <p:to>
                                        <p:strVal val="visible"/>
                                      </p:to>
                                    </p:set>
                                    <p:animEffect transition="in" filter="barn(inVertical)">
                                      <p:cBhvr>
                                        <p:cTn id="41" dur="500"/>
                                        <p:tgtEl>
                                          <p:spTgt spid="24580"/>
                                        </p:tgtEl>
                                      </p:cBhvr>
                                    </p:animEffect>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24582">
                                            <p:txEl>
                                              <p:pRg st="12" end="12"/>
                                            </p:txEl>
                                          </p:spTgt>
                                        </p:tgtEl>
                                        <p:attrNameLst>
                                          <p:attrName>style.visibility</p:attrName>
                                        </p:attrNameLst>
                                      </p:cBhvr>
                                      <p:to>
                                        <p:strVal val="visible"/>
                                      </p:to>
                                    </p:set>
                                    <p:animEffect transition="in" filter="wipe(up)">
                                      <p:cBhvr>
                                        <p:cTn id="45" dur="500"/>
                                        <p:tgtEl>
                                          <p:spTgt spid="24582">
                                            <p:txEl>
                                              <p:pRg st="12" end="12"/>
                                            </p:txEl>
                                          </p:spTgt>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4582">
                                            <p:txEl>
                                              <p:pRg st="13" end="13"/>
                                            </p:txEl>
                                          </p:spTgt>
                                        </p:tgtEl>
                                        <p:attrNameLst>
                                          <p:attrName>style.visibility</p:attrName>
                                        </p:attrNameLst>
                                      </p:cBhvr>
                                      <p:to>
                                        <p:strVal val="visible"/>
                                      </p:to>
                                    </p:set>
                                    <p:animEffect transition="in" filter="wipe(up)">
                                      <p:cBhvr>
                                        <p:cTn id="48" dur="500"/>
                                        <p:tgtEl>
                                          <p:spTgt spid="2458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uiExpand="1" build="p"/>
      <p:bldP spid="15"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7" name="Rectangle 12"/>
          <p:cNvSpPr>
            <a:spLocks noGrp="1" noChangeArrowheads="1"/>
          </p:cNvSpPr>
          <p:nvPr>
            <p:ph type="title"/>
          </p:nvPr>
        </p:nvSpPr>
        <p:spPr/>
        <p:txBody>
          <a:bodyPr/>
          <a:lstStyle/>
          <a:p>
            <a:r>
              <a:rPr lang="en-US"/>
              <a:t>Source Data  Imagery Formats </a:t>
            </a:r>
            <a:endParaRPr lang="en-US" dirty="0"/>
          </a:p>
        </p:txBody>
      </p:sp>
      <p:sp>
        <p:nvSpPr>
          <p:cNvPr id="25608" name="Rectangle 14"/>
          <p:cNvSpPr>
            <a:spLocks noGrp="1" noChangeArrowheads="1"/>
          </p:cNvSpPr>
          <p:nvPr>
            <p:ph idx="1"/>
          </p:nvPr>
        </p:nvSpPr>
        <p:spPr>
          <a:xfrm>
            <a:off x="457200" y="1295399"/>
            <a:ext cx="8229600" cy="5362575"/>
          </a:xfrm>
        </p:spPr>
        <p:txBody>
          <a:bodyPr>
            <a:normAutofit/>
          </a:bodyPr>
          <a:lstStyle/>
          <a:p>
            <a:pPr lvl="1"/>
            <a:r>
              <a:rPr lang="en-US" b="1" dirty="0"/>
              <a:t>BMP</a:t>
            </a:r>
            <a:r>
              <a:rPr lang="en-US" dirty="0"/>
              <a:t> : developed by Microsoft &amp; IBM</a:t>
            </a:r>
          </a:p>
          <a:p>
            <a:pPr lvl="1"/>
            <a:r>
              <a:rPr lang="en-US" b="1" dirty="0"/>
              <a:t>ECW</a:t>
            </a:r>
            <a:r>
              <a:rPr lang="en-US" dirty="0"/>
              <a:t> : developed by Earth Resource Mapper </a:t>
            </a:r>
          </a:p>
          <a:p>
            <a:pPr lvl="1"/>
            <a:r>
              <a:rPr lang="en-US" b="1" dirty="0"/>
              <a:t>JPEG</a:t>
            </a:r>
            <a:r>
              <a:rPr lang="en-US" dirty="0"/>
              <a:t> : created by a WG in partnership with ISO &amp; CEI </a:t>
            </a:r>
          </a:p>
          <a:p>
            <a:pPr lvl="1"/>
            <a:r>
              <a:rPr lang="en-US" b="1" dirty="0"/>
              <a:t>JPEG 2000 </a:t>
            </a:r>
            <a:r>
              <a:rPr lang="en-US" dirty="0"/>
              <a:t>: common standard from ISO &amp; UIT-T, ref ISO/CEI 15444-1 </a:t>
            </a:r>
          </a:p>
          <a:p>
            <a:pPr lvl="1"/>
            <a:r>
              <a:rPr lang="en-US" b="1" dirty="0"/>
              <a:t>RGB</a:t>
            </a:r>
            <a:r>
              <a:rPr lang="en-US" dirty="0"/>
              <a:t> : developed by Silicon Graphics Incorporated (SGI) </a:t>
            </a:r>
          </a:p>
          <a:p>
            <a:pPr lvl="1"/>
            <a:r>
              <a:rPr lang="en-US" b="1" dirty="0"/>
              <a:t>TIFF</a:t>
            </a:r>
            <a:r>
              <a:rPr lang="en-US" dirty="0"/>
              <a:t>™ : developed  by Adobe.</a:t>
            </a:r>
          </a:p>
          <a:p>
            <a:r>
              <a:rPr lang="en-US" dirty="0"/>
              <a:t> Application to simulation</a:t>
            </a:r>
          </a:p>
          <a:p>
            <a:pPr lvl="1"/>
            <a:r>
              <a:rPr lang="en-US" dirty="0"/>
              <a:t>Texture for Terrain or objects</a:t>
            </a:r>
          </a:p>
          <a:p>
            <a:pPr lvl="1"/>
            <a:endParaRPr lang="fr-FR" dirty="0"/>
          </a:p>
          <a:p>
            <a:pPr lvl="1"/>
            <a:endParaRPr lang="fr-FR" dirty="0"/>
          </a:p>
          <a:p>
            <a:pPr lvl="1"/>
            <a:endParaRPr lang="en-US" dirty="0"/>
          </a:p>
          <a:p>
            <a:pPr lvl="1"/>
            <a:r>
              <a:rPr lang="en-US" dirty="0"/>
              <a:t>Adding visual realism, without complex geometric models</a:t>
            </a:r>
          </a:p>
        </p:txBody>
      </p:sp>
      <p:sp>
        <p:nvSpPr>
          <p:cNvPr id="13" name="Rectangle 20"/>
          <p:cNvSpPr>
            <a:spLocks noGrp="1" noChangeArrowheads="1"/>
          </p:cNvSpPr>
          <p:nvPr>
            <p:ph type="sldNum" sz="quarter" idx="10"/>
          </p:nvPr>
        </p:nvSpPr>
        <p:spPr/>
        <p:txBody>
          <a:bodyPr/>
          <a:lstStyle/>
          <a:p>
            <a:fld id="{7935C2B4-37A8-4DB3-8165-2219F1DA7C06}" type="slidenum">
              <a:rPr lang="en-CA" smtClean="0"/>
              <a:pPr/>
              <a:t>23</a:t>
            </a:fld>
            <a:endParaRPr lang="en-CA"/>
          </a:p>
        </p:txBody>
      </p:sp>
      <p:sp>
        <p:nvSpPr>
          <p:cNvPr id="25602" name="Espace réservé du numéro de diapositive 1"/>
          <p:cNvSpPr txBox="1">
            <a:spLocks noGrp="1"/>
          </p:cNvSpPr>
          <p:nvPr/>
        </p:nvSpPr>
        <p:spPr bwMode="auto">
          <a:xfrm>
            <a:off x="0" y="6464300"/>
            <a:ext cx="442913" cy="3873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44000" tIns="68400" anchor="ctr" anchorCtr="1"/>
          <a:lstStyle>
            <a:lvl1pPr eaLnBrk="0" hangingPunct="0">
              <a:defRPr sz="1200">
                <a:solidFill>
                  <a:schemeClr val="tx2"/>
                </a:solidFill>
                <a:latin typeface="Arial" pitchFamily="34" charset="0"/>
              </a:defRPr>
            </a:lvl1pPr>
            <a:lvl2pPr marL="742950" indent="-285750" eaLnBrk="0" hangingPunct="0">
              <a:defRPr sz="1200">
                <a:solidFill>
                  <a:schemeClr val="tx2"/>
                </a:solidFill>
                <a:latin typeface="Arial" pitchFamily="34" charset="0"/>
              </a:defRPr>
            </a:lvl2pPr>
            <a:lvl3pPr marL="1143000" indent="-228600" eaLnBrk="0" hangingPunct="0">
              <a:defRPr sz="1200">
                <a:solidFill>
                  <a:schemeClr val="tx2"/>
                </a:solidFill>
                <a:latin typeface="Arial" pitchFamily="34" charset="0"/>
              </a:defRPr>
            </a:lvl3pPr>
            <a:lvl4pPr marL="1600200" indent="-228600" eaLnBrk="0" hangingPunct="0">
              <a:defRPr sz="1200">
                <a:solidFill>
                  <a:schemeClr val="tx2"/>
                </a:solidFill>
                <a:latin typeface="Arial" pitchFamily="34" charset="0"/>
              </a:defRPr>
            </a:lvl4pPr>
            <a:lvl5pPr marL="2057400" indent="-228600" eaLnBrk="0" hangingPunct="0">
              <a:defRPr sz="1200">
                <a:solidFill>
                  <a:schemeClr val="tx2"/>
                </a:solidFill>
                <a:latin typeface="Arial" pitchFamily="34" charset="0"/>
              </a:defRPr>
            </a:lvl5pPr>
            <a:lvl6pPr marL="2514600" indent="-228600" algn="ctr" eaLnBrk="0" fontAlgn="base" hangingPunct="0">
              <a:spcBef>
                <a:spcPct val="0"/>
              </a:spcBef>
              <a:spcAft>
                <a:spcPct val="0"/>
              </a:spcAft>
              <a:defRPr sz="1200">
                <a:solidFill>
                  <a:schemeClr val="tx2"/>
                </a:solidFill>
                <a:latin typeface="Arial" pitchFamily="34" charset="0"/>
              </a:defRPr>
            </a:lvl6pPr>
            <a:lvl7pPr marL="2971800" indent="-228600" algn="ctr" eaLnBrk="0" fontAlgn="base" hangingPunct="0">
              <a:spcBef>
                <a:spcPct val="0"/>
              </a:spcBef>
              <a:spcAft>
                <a:spcPct val="0"/>
              </a:spcAft>
              <a:defRPr sz="1200">
                <a:solidFill>
                  <a:schemeClr val="tx2"/>
                </a:solidFill>
                <a:latin typeface="Arial" pitchFamily="34" charset="0"/>
              </a:defRPr>
            </a:lvl7pPr>
            <a:lvl8pPr marL="3429000" indent="-228600" algn="ctr" eaLnBrk="0" fontAlgn="base" hangingPunct="0">
              <a:spcBef>
                <a:spcPct val="0"/>
              </a:spcBef>
              <a:spcAft>
                <a:spcPct val="0"/>
              </a:spcAft>
              <a:defRPr sz="1200">
                <a:solidFill>
                  <a:schemeClr val="tx2"/>
                </a:solidFill>
                <a:latin typeface="Arial" pitchFamily="34" charset="0"/>
              </a:defRPr>
            </a:lvl8pPr>
            <a:lvl9pPr marL="3886200" indent="-228600" algn="ctr" eaLnBrk="0" fontAlgn="base" hangingPunct="0">
              <a:spcBef>
                <a:spcPct val="0"/>
              </a:spcBef>
              <a:spcAft>
                <a:spcPct val="0"/>
              </a:spcAft>
              <a:defRPr sz="1200">
                <a:solidFill>
                  <a:schemeClr val="tx2"/>
                </a:solidFill>
                <a:latin typeface="Arial" pitchFamily="34" charset="0"/>
              </a:defRPr>
            </a:lvl9pPr>
          </a:lstStyle>
          <a:p>
            <a:pPr algn="ctr" eaLnBrk="1" hangingPunct="1"/>
            <a:fld id="{B9939D63-A177-4F1C-B1B7-9ACE86C220F4}" type="slidenum">
              <a:rPr lang="en-CA" sz="800" b="1" smtClean="0">
                <a:solidFill>
                  <a:srgbClr val="FFFFFF"/>
                </a:solidFill>
                <a:cs typeface="Arial" pitchFamily="34" charset="0"/>
              </a:rPr>
              <a:pPr algn="ctr" eaLnBrk="1" hangingPunct="1"/>
              <a:t>23</a:t>
            </a:fld>
            <a:endParaRPr lang="en-CA" sz="800" b="1">
              <a:solidFill>
                <a:srgbClr val="FFFFFF"/>
              </a:solidFill>
              <a:cs typeface="Arial" pitchFamily="34" charset="0"/>
            </a:endParaRPr>
          </a:p>
        </p:txBody>
      </p:sp>
      <p:grpSp>
        <p:nvGrpSpPr>
          <p:cNvPr id="3" name="Groupe 2"/>
          <p:cNvGrpSpPr/>
          <p:nvPr/>
        </p:nvGrpSpPr>
        <p:grpSpPr>
          <a:xfrm>
            <a:off x="1741848" y="4829291"/>
            <a:ext cx="6388966" cy="1246909"/>
            <a:chOff x="1828800" y="5000625"/>
            <a:chExt cx="7027863" cy="1371600"/>
          </a:xfrm>
        </p:grpSpPr>
        <p:grpSp>
          <p:nvGrpSpPr>
            <p:cNvPr id="25604" name="Group 1031"/>
            <p:cNvGrpSpPr>
              <a:grpSpLocks/>
            </p:cNvGrpSpPr>
            <p:nvPr/>
          </p:nvGrpSpPr>
          <p:grpSpPr bwMode="auto">
            <a:xfrm>
              <a:off x="1828800" y="5000625"/>
              <a:ext cx="4799013" cy="1371600"/>
              <a:chOff x="1724" y="4218"/>
              <a:chExt cx="3719" cy="952"/>
            </a:xfrm>
          </p:grpSpPr>
          <p:pic>
            <p:nvPicPr>
              <p:cNvPr id="25609" name="Picture 1028" descr="ov1"/>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724" y="4218"/>
                <a:ext cx="1406" cy="9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p:spPr>
          </p:pic>
          <p:sp>
            <p:nvSpPr>
              <p:cNvPr id="25610" name="AutoShape 1029"/>
              <p:cNvSpPr>
                <a:spLocks noChangeArrowheads="1"/>
              </p:cNvSpPr>
              <p:nvPr/>
            </p:nvSpPr>
            <p:spPr bwMode="auto">
              <a:xfrm>
                <a:off x="3221" y="4626"/>
                <a:ext cx="635" cy="182"/>
              </a:xfrm>
              <a:custGeom>
                <a:avLst/>
                <a:gdLst>
                  <a:gd name="T0" fmla="*/ 14 w 21600"/>
                  <a:gd name="T1" fmla="*/ 0 h 21600"/>
                  <a:gd name="T2" fmla="*/ 0 w 21600"/>
                  <a:gd name="T3" fmla="*/ 1 h 21600"/>
                  <a:gd name="T4" fmla="*/ 14 w 21600"/>
                  <a:gd name="T5" fmla="*/ 2 h 21600"/>
                  <a:gd name="T6" fmla="*/ 19 w 21600"/>
                  <a:gd name="T7" fmla="*/ 1 h 21600"/>
                  <a:gd name="T8" fmla="*/ 17694720 60000 65536"/>
                  <a:gd name="T9" fmla="*/ 11796480 60000 65536"/>
                  <a:gd name="T10" fmla="*/ 5898240 60000 65536"/>
                  <a:gd name="T11" fmla="*/ 0 60000 65536"/>
                  <a:gd name="T12" fmla="*/ 3368 w 21600"/>
                  <a:gd name="T13" fmla="*/ 5341 h 21600"/>
                  <a:gd name="T14" fmla="*/ 18913 w 21600"/>
                  <a:gd name="T15" fmla="*/ 1614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solidFill>
              <a:ln w="9525">
                <a:solidFill>
                  <a:schemeClr val="tx1"/>
                </a:solidFill>
                <a:miter lim="800000"/>
                <a:headEnd/>
                <a:tailEnd/>
              </a:ln>
            </p:spPr>
            <p:txBody>
              <a:bodyPr wrap="none" lIns="72567" tIns="36283" rIns="72567" bIns="36283" anchor="ctr"/>
              <a:lstStyle/>
              <a:p>
                <a:pPr algn="ctr" eaLnBrk="1" hangingPunct="1"/>
                <a:endParaRPr lang="en-US" sz="1200">
                  <a:solidFill>
                    <a:srgbClr val="5378B3"/>
                  </a:solidFill>
                  <a:latin typeface="Arial" pitchFamily="34" charset="0"/>
                </a:endParaRPr>
              </a:p>
            </p:txBody>
          </p:sp>
          <p:pic>
            <p:nvPicPr>
              <p:cNvPr id="25611" name="Picture 1030" descr="ov1"/>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037" y="4233"/>
                <a:ext cx="1406" cy="9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p:spPr>
          </p:pic>
        </p:grpSp>
        <p:sp>
          <p:nvSpPr>
            <p:cNvPr id="25605" name="Text Box 9"/>
            <p:cNvSpPr txBox="1">
              <a:spLocks noChangeArrowheads="1"/>
            </p:cNvSpPr>
            <p:nvPr/>
          </p:nvSpPr>
          <p:spPr bwMode="auto">
            <a:xfrm>
              <a:off x="6686550" y="5849938"/>
              <a:ext cx="2170113" cy="2857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rgbClr val="000000"/>
                  </a:solidFill>
                  <a:miter lim="800000"/>
                  <a:headEnd/>
                  <a:tailEnd/>
                </a14:hiddenLine>
              </a:ext>
            </a:extLst>
          </p:spPr>
          <p:txBody>
            <a:bodyPr lIns="72567" tIns="36283" rIns="72567" bIns="36283">
              <a:spAutoFit/>
            </a:bodyPr>
            <a:lstStyle>
              <a:lvl1pPr defTabSz="725488" eaLnBrk="0" hangingPunct="0">
                <a:defRPr sz="1200">
                  <a:solidFill>
                    <a:schemeClr val="tx2"/>
                  </a:solidFill>
                  <a:latin typeface="Arial" pitchFamily="34" charset="0"/>
                </a:defRPr>
              </a:lvl1pPr>
              <a:lvl2pPr marL="742950" indent="-285750" defTabSz="725488" eaLnBrk="0" hangingPunct="0">
                <a:defRPr sz="1200">
                  <a:solidFill>
                    <a:schemeClr val="tx2"/>
                  </a:solidFill>
                  <a:latin typeface="Arial" pitchFamily="34" charset="0"/>
                </a:defRPr>
              </a:lvl2pPr>
              <a:lvl3pPr marL="1143000" indent="-228600" defTabSz="725488" eaLnBrk="0" hangingPunct="0">
                <a:defRPr sz="1200">
                  <a:solidFill>
                    <a:schemeClr val="tx2"/>
                  </a:solidFill>
                  <a:latin typeface="Arial" pitchFamily="34" charset="0"/>
                </a:defRPr>
              </a:lvl3pPr>
              <a:lvl4pPr marL="1600200" indent="-228600" defTabSz="725488" eaLnBrk="0" hangingPunct="0">
                <a:defRPr sz="1200">
                  <a:solidFill>
                    <a:schemeClr val="tx2"/>
                  </a:solidFill>
                  <a:latin typeface="Arial" pitchFamily="34" charset="0"/>
                </a:defRPr>
              </a:lvl4pPr>
              <a:lvl5pPr marL="2057400" indent="-228600" defTabSz="725488" eaLnBrk="0" hangingPunct="0">
                <a:defRPr sz="1200">
                  <a:solidFill>
                    <a:schemeClr val="tx2"/>
                  </a:solidFill>
                  <a:latin typeface="Arial" pitchFamily="34" charset="0"/>
                </a:defRPr>
              </a:lvl5pPr>
              <a:lvl6pPr marL="2514600" indent="-228600" algn="ctr" defTabSz="725488" eaLnBrk="0" fontAlgn="base" hangingPunct="0">
                <a:spcBef>
                  <a:spcPct val="0"/>
                </a:spcBef>
                <a:spcAft>
                  <a:spcPct val="0"/>
                </a:spcAft>
                <a:defRPr sz="1200">
                  <a:solidFill>
                    <a:schemeClr val="tx2"/>
                  </a:solidFill>
                  <a:latin typeface="Arial" pitchFamily="34" charset="0"/>
                </a:defRPr>
              </a:lvl6pPr>
              <a:lvl7pPr marL="2971800" indent="-228600" algn="ctr" defTabSz="725488" eaLnBrk="0" fontAlgn="base" hangingPunct="0">
                <a:spcBef>
                  <a:spcPct val="0"/>
                </a:spcBef>
                <a:spcAft>
                  <a:spcPct val="0"/>
                </a:spcAft>
                <a:defRPr sz="1200">
                  <a:solidFill>
                    <a:schemeClr val="tx2"/>
                  </a:solidFill>
                  <a:latin typeface="Arial" pitchFamily="34" charset="0"/>
                </a:defRPr>
              </a:lvl7pPr>
              <a:lvl8pPr marL="3429000" indent="-228600" algn="ctr" defTabSz="725488" eaLnBrk="0" fontAlgn="base" hangingPunct="0">
                <a:spcBef>
                  <a:spcPct val="0"/>
                </a:spcBef>
                <a:spcAft>
                  <a:spcPct val="0"/>
                </a:spcAft>
                <a:defRPr sz="1200">
                  <a:solidFill>
                    <a:schemeClr val="tx2"/>
                  </a:solidFill>
                  <a:latin typeface="Arial" pitchFamily="34" charset="0"/>
                </a:defRPr>
              </a:lvl8pPr>
              <a:lvl9pPr marL="3886200" indent="-228600" algn="ctr" defTabSz="725488" eaLnBrk="0" fontAlgn="base" hangingPunct="0">
                <a:spcBef>
                  <a:spcPct val="0"/>
                </a:spcBef>
                <a:spcAft>
                  <a:spcPct val="0"/>
                </a:spcAft>
                <a:defRPr sz="1200">
                  <a:solidFill>
                    <a:schemeClr val="tx2"/>
                  </a:solidFill>
                  <a:latin typeface="Arial" pitchFamily="34" charset="0"/>
                </a:defRPr>
              </a:lvl9pPr>
            </a:lstStyle>
            <a:p>
              <a:pPr eaLnBrk="1" hangingPunct="1">
                <a:spcBef>
                  <a:spcPct val="50000"/>
                </a:spcBef>
              </a:pPr>
              <a:r>
                <a:rPr lang="en-US" sz="1400">
                  <a:solidFill>
                    <a:srgbClr val="632523"/>
                  </a:solidFill>
                </a:rPr>
                <a:t>©</a:t>
              </a:r>
              <a:r>
                <a:rPr lang="en-US" sz="1100" i="1">
                  <a:solidFill>
                    <a:srgbClr val="632523"/>
                  </a:solidFill>
                  <a:latin typeface="Eras Demi ITC" pitchFamily="34" charset="0"/>
                </a:rPr>
                <a:t> Copyright photo HARRIS</a:t>
              </a:r>
            </a:p>
          </p:txBody>
        </p:sp>
      </p:grpSp>
      <p:sp>
        <p:nvSpPr>
          <p:cNvPr id="25606" name="Text Box 10"/>
          <p:cNvSpPr txBox="1">
            <a:spLocks noChangeArrowheads="1"/>
          </p:cNvSpPr>
          <p:nvPr/>
        </p:nvSpPr>
        <p:spPr bwMode="auto">
          <a:xfrm>
            <a:off x="6686550" y="4286250"/>
            <a:ext cx="146050" cy="2857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rgbClr val="000000"/>
                </a:solidFill>
                <a:miter lim="800000"/>
                <a:headEnd/>
                <a:tailEnd/>
              </a14:hiddenLine>
            </a:ext>
          </a:extLst>
        </p:spPr>
        <p:txBody>
          <a:bodyPr wrap="none" lIns="72567" tIns="36283" rIns="72567" bIns="36283">
            <a:spAutoFit/>
          </a:bodyPr>
          <a:lstStyle>
            <a:lvl1pPr defTabSz="725488" eaLnBrk="0" hangingPunct="0">
              <a:defRPr sz="1200">
                <a:solidFill>
                  <a:schemeClr val="tx2"/>
                </a:solidFill>
                <a:latin typeface="Arial" pitchFamily="34" charset="0"/>
              </a:defRPr>
            </a:lvl1pPr>
            <a:lvl2pPr marL="742950" indent="-285750" defTabSz="725488" eaLnBrk="0" hangingPunct="0">
              <a:defRPr sz="1200">
                <a:solidFill>
                  <a:schemeClr val="tx2"/>
                </a:solidFill>
                <a:latin typeface="Arial" pitchFamily="34" charset="0"/>
              </a:defRPr>
            </a:lvl2pPr>
            <a:lvl3pPr marL="1143000" indent="-228600" defTabSz="725488" eaLnBrk="0" hangingPunct="0">
              <a:defRPr sz="1200">
                <a:solidFill>
                  <a:schemeClr val="tx2"/>
                </a:solidFill>
                <a:latin typeface="Arial" pitchFamily="34" charset="0"/>
              </a:defRPr>
            </a:lvl3pPr>
            <a:lvl4pPr marL="1600200" indent="-228600" defTabSz="725488" eaLnBrk="0" hangingPunct="0">
              <a:defRPr sz="1200">
                <a:solidFill>
                  <a:schemeClr val="tx2"/>
                </a:solidFill>
                <a:latin typeface="Arial" pitchFamily="34" charset="0"/>
              </a:defRPr>
            </a:lvl4pPr>
            <a:lvl5pPr marL="2057400" indent="-228600" defTabSz="725488" eaLnBrk="0" hangingPunct="0">
              <a:defRPr sz="1200">
                <a:solidFill>
                  <a:schemeClr val="tx2"/>
                </a:solidFill>
                <a:latin typeface="Arial" pitchFamily="34" charset="0"/>
              </a:defRPr>
            </a:lvl5pPr>
            <a:lvl6pPr marL="2514600" indent="-228600" algn="ctr" defTabSz="725488" eaLnBrk="0" fontAlgn="base" hangingPunct="0">
              <a:spcBef>
                <a:spcPct val="0"/>
              </a:spcBef>
              <a:spcAft>
                <a:spcPct val="0"/>
              </a:spcAft>
              <a:defRPr sz="1200">
                <a:solidFill>
                  <a:schemeClr val="tx2"/>
                </a:solidFill>
                <a:latin typeface="Arial" pitchFamily="34" charset="0"/>
              </a:defRPr>
            </a:lvl6pPr>
            <a:lvl7pPr marL="2971800" indent="-228600" algn="ctr" defTabSz="725488" eaLnBrk="0" fontAlgn="base" hangingPunct="0">
              <a:spcBef>
                <a:spcPct val="0"/>
              </a:spcBef>
              <a:spcAft>
                <a:spcPct val="0"/>
              </a:spcAft>
              <a:defRPr sz="1200">
                <a:solidFill>
                  <a:schemeClr val="tx2"/>
                </a:solidFill>
                <a:latin typeface="Arial" pitchFamily="34" charset="0"/>
              </a:defRPr>
            </a:lvl7pPr>
            <a:lvl8pPr marL="3429000" indent="-228600" algn="ctr" defTabSz="725488" eaLnBrk="0" fontAlgn="base" hangingPunct="0">
              <a:spcBef>
                <a:spcPct val="0"/>
              </a:spcBef>
              <a:spcAft>
                <a:spcPct val="0"/>
              </a:spcAft>
              <a:defRPr sz="1200">
                <a:solidFill>
                  <a:schemeClr val="tx2"/>
                </a:solidFill>
                <a:latin typeface="Arial" pitchFamily="34" charset="0"/>
              </a:defRPr>
            </a:lvl8pPr>
            <a:lvl9pPr marL="3886200" indent="-228600" algn="ctr" defTabSz="725488" eaLnBrk="0" fontAlgn="base" hangingPunct="0">
              <a:spcBef>
                <a:spcPct val="0"/>
              </a:spcBef>
              <a:spcAft>
                <a:spcPct val="0"/>
              </a:spcAft>
              <a:defRPr sz="1200">
                <a:solidFill>
                  <a:schemeClr val="tx2"/>
                </a:solidFill>
                <a:latin typeface="Arial" pitchFamily="34" charset="0"/>
              </a:defRPr>
            </a:lvl9pPr>
          </a:lstStyle>
          <a:p>
            <a:pPr eaLnBrk="1" hangingPunct="1"/>
            <a:endParaRPr lang="en-US" sz="1400">
              <a:solidFill>
                <a:srgbClr val="000000"/>
              </a:solidFill>
            </a:endParaRPr>
          </a:p>
        </p:txBody>
      </p:sp>
      <p:sp>
        <p:nvSpPr>
          <p:cNvPr id="15" name="WordArt 8"/>
          <p:cNvSpPr>
            <a:spLocks noChangeArrowheads="1" noChangeShapeType="1" noTextEdit="1"/>
          </p:cNvSpPr>
          <p:nvPr/>
        </p:nvSpPr>
        <p:spPr bwMode="auto">
          <a:xfrm>
            <a:off x="4918422" y="162112"/>
            <a:ext cx="2455168" cy="936104"/>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prstTxWarp prst="textCascadeUp">
              <a:avLst>
                <a:gd name="adj" fmla="val 44444"/>
              </a:avLst>
            </a:prstTxWarp>
          </a:bodyPr>
          <a:lstStyle/>
          <a:p>
            <a:pPr algn="ctr"/>
            <a:r>
              <a:rPr lang="en-US"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World of </a:t>
            </a:r>
          </a:p>
          <a:p>
            <a:pPr algn="ctr"/>
            <a:r>
              <a:rPr lang="en-US"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Photography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022083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608">
                                            <p:txEl>
                                              <p:pRg st="0" end="0"/>
                                            </p:txEl>
                                          </p:spTgt>
                                        </p:tgtEl>
                                        <p:attrNameLst>
                                          <p:attrName>style.visibility</p:attrName>
                                        </p:attrNameLst>
                                      </p:cBhvr>
                                      <p:to>
                                        <p:strVal val="visible"/>
                                      </p:to>
                                    </p:set>
                                    <p:animEffect transition="in" filter="wipe(up)">
                                      <p:cBhvr>
                                        <p:cTn id="7" dur="500"/>
                                        <p:tgtEl>
                                          <p:spTgt spid="25608">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5608">
                                            <p:txEl>
                                              <p:pRg st="1" end="1"/>
                                            </p:txEl>
                                          </p:spTgt>
                                        </p:tgtEl>
                                        <p:attrNameLst>
                                          <p:attrName>style.visibility</p:attrName>
                                        </p:attrNameLst>
                                      </p:cBhvr>
                                      <p:to>
                                        <p:strVal val="visible"/>
                                      </p:to>
                                    </p:set>
                                    <p:animEffect transition="in" filter="wipe(up)">
                                      <p:cBhvr>
                                        <p:cTn id="10" dur="500"/>
                                        <p:tgtEl>
                                          <p:spTgt spid="25608">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5608">
                                            <p:txEl>
                                              <p:pRg st="2" end="2"/>
                                            </p:txEl>
                                          </p:spTgt>
                                        </p:tgtEl>
                                        <p:attrNameLst>
                                          <p:attrName>style.visibility</p:attrName>
                                        </p:attrNameLst>
                                      </p:cBhvr>
                                      <p:to>
                                        <p:strVal val="visible"/>
                                      </p:to>
                                    </p:set>
                                    <p:animEffect transition="in" filter="wipe(up)">
                                      <p:cBhvr>
                                        <p:cTn id="13" dur="500"/>
                                        <p:tgtEl>
                                          <p:spTgt spid="25608">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5608">
                                            <p:txEl>
                                              <p:pRg st="3" end="3"/>
                                            </p:txEl>
                                          </p:spTgt>
                                        </p:tgtEl>
                                        <p:attrNameLst>
                                          <p:attrName>style.visibility</p:attrName>
                                        </p:attrNameLst>
                                      </p:cBhvr>
                                      <p:to>
                                        <p:strVal val="visible"/>
                                      </p:to>
                                    </p:set>
                                    <p:animEffect transition="in" filter="wipe(up)">
                                      <p:cBhvr>
                                        <p:cTn id="16" dur="500"/>
                                        <p:tgtEl>
                                          <p:spTgt spid="25608">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5608">
                                            <p:txEl>
                                              <p:pRg st="4" end="4"/>
                                            </p:txEl>
                                          </p:spTgt>
                                        </p:tgtEl>
                                        <p:attrNameLst>
                                          <p:attrName>style.visibility</p:attrName>
                                        </p:attrNameLst>
                                      </p:cBhvr>
                                      <p:to>
                                        <p:strVal val="visible"/>
                                      </p:to>
                                    </p:set>
                                    <p:animEffect transition="in" filter="wipe(up)">
                                      <p:cBhvr>
                                        <p:cTn id="19" dur="500"/>
                                        <p:tgtEl>
                                          <p:spTgt spid="25608">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5608">
                                            <p:txEl>
                                              <p:pRg st="5" end="5"/>
                                            </p:txEl>
                                          </p:spTgt>
                                        </p:tgtEl>
                                        <p:attrNameLst>
                                          <p:attrName>style.visibility</p:attrName>
                                        </p:attrNameLst>
                                      </p:cBhvr>
                                      <p:to>
                                        <p:strVal val="visible"/>
                                      </p:to>
                                    </p:set>
                                    <p:animEffect transition="in" filter="wipe(up)">
                                      <p:cBhvr>
                                        <p:cTn id="22" dur="500"/>
                                        <p:tgtEl>
                                          <p:spTgt spid="25608">
                                            <p:txEl>
                                              <p:pRg st="5" end="5"/>
                                            </p:txEl>
                                          </p:spTgt>
                                        </p:tgtEl>
                                      </p:cBhvr>
                                    </p:animEffect>
                                  </p:childTnLst>
                                </p:cTn>
                              </p:par>
                            </p:childTnLst>
                          </p:cTn>
                        </p:par>
                        <p:par>
                          <p:cTn id="23" fill="hold">
                            <p:stCondLst>
                              <p:cond delay="500"/>
                            </p:stCondLst>
                            <p:childTnLst>
                              <p:par>
                                <p:cTn id="24" presetID="5" presetClass="entr" presetSubtype="1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checkerboard(across)">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25608">
                                            <p:txEl>
                                              <p:pRg st="6" end="6"/>
                                            </p:txEl>
                                          </p:spTgt>
                                        </p:tgtEl>
                                        <p:attrNameLst>
                                          <p:attrName>style.visibility</p:attrName>
                                        </p:attrNameLst>
                                      </p:cBhvr>
                                      <p:to>
                                        <p:strVal val="visible"/>
                                      </p:to>
                                    </p:set>
                                    <p:animEffect transition="in" filter="wipe(up)">
                                      <p:cBhvr>
                                        <p:cTn id="31" dur="500"/>
                                        <p:tgtEl>
                                          <p:spTgt spid="25608">
                                            <p:txEl>
                                              <p:pRg st="6" end="6"/>
                                            </p:txEl>
                                          </p:spTgt>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25608">
                                            <p:txEl>
                                              <p:pRg st="7" end="7"/>
                                            </p:txEl>
                                          </p:spTgt>
                                        </p:tgtEl>
                                        <p:attrNameLst>
                                          <p:attrName>style.visibility</p:attrName>
                                        </p:attrNameLst>
                                      </p:cBhvr>
                                      <p:to>
                                        <p:strVal val="visible"/>
                                      </p:to>
                                    </p:set>
                                    <p:animEffect transition="in" filter="wipe(up)">
                                      <p:cBhvr>
                                        <p:cTn id="35" dur="500"/>
                                        <p:tgtEl>
                                          <p:spTgt spid="25608">
                                            <p:txEl>
                                              <p:pRg st="7" end="7"/>
                                            </p:txEl>
                                          </p:spTgt>
                                        </p:tgtEl>
                                      </p:cBhvr>
                                    </p:animEffect>
                                  </p:childTnLst>
                                </p:cTn>
                              </p:par>
                            </p:childTnLst>
                          </p:cTn>
                        </p:par>
                        <p:par>
                          <p:cTn id="36" fill="hold">
                            <p:stCondLst>
                              <p:cond delay="1000"/>
                            </p:stCondLst>
                            <p:childTnLst>
                              <p:par>
                                <p:cTn id="37" presetID="16" presetClass="entr" presetSubtype="21"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arn(inVertical)">
                                      <p:cBhvr>
                                        <p:cTn id="39" dur="500"/>
                                        <p:tgtEl>
                                          <p:spTgt spid="3"/>
                                        </p:tgtEl>
                                      </p:cBhvr>
                                    </p:animEffect>
                                  </p:childTnLst>
                                </p:cTn>
                              </p:par>
                            </p:childTnLst>
                          </p:cTn>
                        </p:par>
                        <p:par>
                          <p:cTn id="40" fill="hold">
                            <p:stCondLst>
                              <p:cond delay="1500"/>
                            </p:stCondLst>
                            <p:childTnLst>
                              <p:par>
                                <p:cTn id="41" presetID="22" presetClass="entr" presetSubtype="1" fill="hold" grpId="0" nodeType="afterEffect">
                                  <p:stCondLst>
                                    <p:cond delay="0"/>
                                  </p:stCondLst>
                                  <p:childTnLst>
                                    <p:set>
                                      <p:cBhvr>
                                        <p:cTn id="42" dur="1" fill="hold">
                                          <p:stCondLst>
                                            <p:cond delay="0"/>
                                          </p:stCondLst>
                                        </p:cTn>
                                        <p:tgtEl>
                                          <p:spTgt spid="25608">
                                            <p:txEl>
                                              <p:pRg st="11" end="11"/>
                                            </p:txEl>
                                          </p:spTgt>
                                        </p:tgtEl>
                                        <p:attrNameLst>
                                          <p:attrName>style.visibility</p:attrName>
                                        </p:attrNameLst>
                                      </p:cBhvr>
                                      <p:to>
                                        <p:strVal val="visible"/>
                                      </p:to>
                                    </p:set>
                                    <p:animEffect transition="in" filter="wipe(up)">
                                      <p:cBhvr>
                                        <p:cTn id="43" dur="500"/>
                                        <p:tgtEl>
                                          <p:spTgt spid="2560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8" grpId="0" uiExpand="1" build="p"/>
      <p:bldP spid="15"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5" name="Rectangle 12"/>
          <p:cNvSpPr>
            <a:spLocks noGrp="1" noChangeArrowheads="1"/>
          </p:cNvSpPr>
          <p:nvPr>
            <p:ph type="title"/>
          </p:nvPr>
        </p:nvSpPr>
        <p:spPr/>
        <p:txBody>
          <a:bodyPr/>
          <a:lstStyle/>
          <a:p>
            <a:r>
              <a:rPr lang="en-US" dirty="0"/>
              <a:t>Source Data - 3D Models</a:t>
            </a:r>
          </a:p>
        </p:txBody>
      </p:sp>
      <p:sp>
        <p:nvSpPr>
          <p:cNvPr id="2056" name="Rectangle 14"/>
          <p:cNvSpPr>
            <a:spLocks noGrp="1" noChangeArrowheads="1"/>
          </p:cNvSpPr>
          <p:nvPr>
            <p:ph idx="1"/>
          </p:nvPr>
        </p:nvSpPr>
        <p:spPr>
          <a:xfrm>
            <a:off x="457200" y="1295401"/>
            <a:ext cx="8229600" cy="5168899"/>
          </a:xfrm>
        </p:spPr>
        <p:txBody>
          <a:bodyPr>
            <a:normAutofit lnSpcReduction="10000"/>
          </a:bodyPr>
          <a:lstStyle/>
          <a:p>
            <a:pPr lvl="1"/>
            <a:r>
              <a:rPr lang="en-US" b="1" dirty="0" err="1"/>
              <a:t>OpenFlight</a:t>
            </a:r>
            <a:r>
              <a:rPr lang="en-US" dirty="0"/>
              <a:t>™ : created by MPI., now </a:t>
            </a:r>
            <a:r>
              <a:rPr lang="en-US" dirty="0" err="1"/>
              <a:t>Presagis</a:t>
            </a:r>
            <a:r>
              <a:rPr lang="en-US" dirty="0"/>
              <a:t> , de-facto standard</a:t>
            </a:r>
          </a:p>
          <a:p>
            <a:pPr lvl="1"/>
            <a:r>
              <a:rPr lang="en-US" b="1" dirty="0"/>
              <a:t>COLLADA</a:t>
            </a:r>
            <a:r>
              <a:rPr lang="en-US" dirty="0"/>
              <a:t> : created by Sony CE (PS3) as an interchange format for 3D interactive application, now </a:t>
            </a:r>
            <a:r>
              <a:rPr lang="en-US" dirty="0" err="1"/>
              <a:t>Khronos</a:t>
            </a:r>
            <a:r>
              <a:rPr lang="en-US" dirty="0"/>
              <a:t> Group </a:t>
            </a:r>
          </a:p>
          <a:p>
            <a:pPr lvl="1"/>
            <a:r>
              <a:rPr lang="en-US" b="1" dirty="0"/>
              <a:t>VRML</a:t>
            </a:r>
            <a:r>
              <a:rPr lang="en-US" dirty="0"/>
              <a:t> : Virtual Reality Modeling Language, ref ISO/IEC 14772-1 &amp; -2 </a:t>
            </a:r>
          </a:p>
          <a:p>
            <a:pPr lvl="1"/>
            <a:r>
              <a:rPr lang="en-US" b="1" dirty="0"/>
              <a:t>X3D</a:t>
            </a:r>
            <a:r>
              <a:rPr lang="en-US" dirty="0"/>
              <a:t> : ISO/IEC standard, Computer graphics and image processing - Extensible 3D (X3D)</a:t>
            </a:r>
          </a:p>
          <a:p>
            <a:r>
              <a:rPr lang="en-US" dirty="0"/>
              <a:t>Application to simulation</a:t>
            </a:r>
          </a:p>
          <a:p>
            <a:pPr lvl="1"/>
            <a:r>
              <a:rPr lang="en-US" dirty="0"/>
              <a:t>Formats from 3D modelers (3DS ™, Maya ™, ACRON ™, Creator ™, ... )</a:t>
            </a:r>
          </a:p>
          <a:p>
            <a:pPr lvl="1"/>
            <a:endParaRPr lang="fr-FR" dirty="0"/>
          </a:p>
          <a:p>
            <a:pPr lvl="1"/>
            <a:endParaRPr lang="fr-FR" dirty="0"/>
          </a:p>
          <a:p>
            <a:pPr marL="1588" lvl="1" indent="0">
              <a:buNone/>
            </a:pPr>
            <a:endParaRPr lang="en-US" dirty="0"/>
          </a:p>
          <a:p>
            <a:pPr lvl="1"/>
            <a:endParaRPr lang="en-US" dirty="0"/>
          </a:p>
          <a:p>
            <a:pPr lvl="1"/>
            <a:r>
              <a:rPr lang="en-US" dirty="0"/>
              <a:t>Dedicated to 3D Objects Modeling for Visual Systems</a:t>
            </a:r>
          </a:p>
        </p:txBody>
      </p:sp>
      <p:sp>
        <p:nvSpPr>
          <p:cNvPr id="14" name="Rectangle 20"/>
          <p:cNvSpPr>
            <a:spLocks noGrp="1" noChangeArrowheads="1"/>
          </p:cNvSpPr>
          <p:nvPr>
            <p:ph type="sldNum" sz="quarter" idx="10"/>
          </p:nvPr>
        </p:nvSpPr>
        <p:spPr/>
        <p:txBody>
          <a:bodyPr/>
          <a:lstStyle/>
          <a:p>
            <a:fld id="{53E3E646-EF4D-4FEC-BBC5-0745178DABB9}" type="slidenum">
              <a:rPr lang="en-CA" smtClean="0"/>
              <a:pPr/>
              <a:t>24</a:t>
            </a:fld>
            <a:endParaRPr lang="en-CA"/>
          </a:p>
        </p:txBody>
      </p:sp>
      <p:sp>
        <p:nvSpPr>
          <p:cNvPr id="2051" name="Espace réservé du numéro de diapositive 1"/>
          <p:cNvSpPr txBox="1">
            <a:spLocks noGrp="1"/>
          </p:cNvSpPr>
          <p:nvPr/>
        </p:nvSpPr>
        <p:spPr bwMode="auto">
          <a:xfrm>
            <a:off x="0" y="6464300"/>
            <a:ext cx="442913" cy="3873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44000" tIns="68400" anchor="ctr" anchorCtr="1"/>
          <a:lstStyle>
            <a:lvl1pPr eaLnBrk="0" hangingPunct="0">
              <a:defRPr sz="1200">
                <a:solidFill>
                  <a:schemeClr val="tx2"/>
                </a:solidFill>
                <a:latin typeface="Arial" pitchFamily="34" charset="0"/>
              </a:defRPr>
            </a:lvl1pPr>
            <a:lvl2pPr marL="742950" indent="-285750" eaLnBrk="0" hangingPunct="0">
              <a:defRPr sz="1200">
                <a:solidFill>
                  <a:schemeClr val="tx2"/>
                </a:solidFill>
                <a:latin typeface="Arial" pitchFamily="34" charset="0"/>
              </a:defRPr>
            </a:lvl2pPr>
            <a:lvl3pPr marL="1143000" indent="-228600" eaLnBrk="0" hangingPunct="0">
              <a:defRPr sz="1200">
                <a:solidFill>
                  <a:schemeClr val="tx2"/>
                </a:solidFill>
                <a:latin typeface="Arial" pitchFamily="34" charset="0"/>
              </a:defRPr>
            </a:lvl3pPr>
            <a:lvl4pPr marL="1600200" indent="-228600" eaLnBrk="0" hangingPunct="0">
              <a:defRPr sz="1200">
                <a:solidFill>
                  <a:schemeClr val="tx2"/>
                </a:solidFill>
                <a:latin typeface="Arial" pitchFamily="34" charset="0"/>
              </a:defRPr>
            </a:lvl4pPr>
            <a:lvl5pPr marL="2057400" indent="-228600" eaLnBrk="0" hangingPunct="0">
              <a:defRPr sz="1200">
                <a:solidFill>
                  <a:schemeClr val="tx2"/>
                </a:solidFill>
                <a:latin typeface="Arial" pitchFamily="34" charset="0"/>
              </a:defRPr>
            </a:lvl5pPr>
            <a:lvl6pPr marL="2514600" indent="-228600" algn="ctr" eaLnBrk="0" fontAlgn="base" hangingPunct="0">
              <a:spcBef>
                <a:spcPct val="0"/>
              </a:spcBef>
              <a:spcAft>
                <a:spcPct val="0"/>
              </a:spcAft>
              <a:defRPr sz="1200">
                <a:solidFill>
                  <a:schemeClr val="tx2"/>
                </a:solidFill>
                <a:latin typeface="Arial" pitchFamily="34" charset="0"/>
              </a:defRPr>
            </a:lvl6pPr>
            <a:lvl7pPr marL="2971800" indent="-228600" algn="ctr" eaLnBrk="0" fontAlgn="base" hangingPunct="0">
              <a:spcBef>
                <a:spcPct val="0"/>
              </a:spcBef>
              <a:spcAft>
                <a:spcPct val="0"/>
              </a:spcAft>
              <a:defRPr sz="1200">
                <a:solidFill>
                  <a:schemeClr val="tx2"/>
                </a:solidFill>
                <a:latin typeface="Arial" pitchFamily="34" charset="0"/>
              </a:defRPr>
            </a:lvl7pPr>
            <a:lvl8pPr marL="3429000" indent="-228600" algn="ctr" eaLnBrk="0" fontAlgn="base" hangingPunct="0">
              <a:spcBef>
                <a:spcPct val="0"/>
              </a:spcBef>
              <a:spcAft>
                <a:spcPct val="0"/>
              </a:spcAft>
              <a:defRPr sz="1200">
                <a:solidFill>
                  <a:schemeClr val="tx2"/>
                </a:solidFill>
                <a:latin typeface="Arial" pitchFamily="34" charset="0"/>
              </a:defRPr>
            </a:lvl8pPr>
            <a:lvl9pPr marL="3886200" indent="-228600" algn="ctr" eaLnBrk="0" fontAlgn="base" hangingPunct="0">
              <a:spcBef>
                <a:spcPct val="0"/>
              </a:spcBef>
              <a:spcAft>
                <a:spcPct val="0"/>
              </a:spcAft>
              <a:defRPr sz="1200">
                <a:solidFill>
                  <a:schemeClr val="tx2"/>
                </a:solidFill>
                <a:latin typeface="Arial" pitchFamily="34" charset="0"/>
              </a:defRPr>
            </a:lvl9pPr>
          </a:lstStyle>
          <a:p>
            <a:pPr algn="ctr" eaLnBrk="1" hangingPunct="1"/>
            <a:fld id="{9CC72ACB-4BD9-4605-96A0-5F1CF0DA4207}" type="slidenum">
              <a:rPr lang="en-CA" sz="800" b="1" smtClean="0">
                <a:solidFill>
                  <a:srgbClr val="FFFFFF"/>
                </a:solidFill>
                <a:cs typeface="Arial" pitchFamily="34" charset="0"/>
              </a:rPr>
              <a:pPr algn="ctr" eaLnBrk="1" hangingPunct="1"/>
              <a:t>24</a:t>
            </a:fld>
            <a:endParaRPr lang="en-CA" sz="800" b="1">
              <a:solidFill>
                <a:srgbClr val="FFFFFF"/>
              </a:solidFill>
              <a:cs typeface="Arial" pitchFamily="34" charset="0"/>
            </a:endParaRPr>
          </a:p>
        </p:txBody>
      </p:sp>
      <p:sp>
        <p:nvSpPr>
          <p:cNvPr id="16" name="WordArt 8"/>
          <p:cNvSpPr>
            <a:spLocks noChangeArrowheads="1" noChangeShapeType="1" noTextEdit="1"/>
          </p:cNvSpPr>
          <p:nvPr/>
        </p:nvSpPr>
        <p:spPr bwMode="auto">
          <a:xfrm>
            <a:off x="4600074" y="194196"/>
            <a:ext cx="3810160" cy="921052"/>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prstTxWarp prst="textCascadeUp">
              <a:avLst>
                <a:gd name="adj" fmla="val 44444"/>
              </a:avLst>
            </a:prstTxWarp>
          </a:bodyPr>
          <a:lstStyle/>
          <a:p>
            <a:pPr algn="ctr"/>
            <a:r>
              <a:rPr lang="fr-FR"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Worlds of </a:t>
            </a:r>
            <a:r>
              <a:rPr lang="fr-FR" sz="800" b="1" kern="1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Games</a:t>
            </a:r>
            <a:r>
              <a:rPr lang="fr-FR" sz="800" b="1" kern="1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 </a:t>
            </a:r>
            <a:r>
              <a:rPr lang="fr-FR"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and  </a:t>
            </a:r>
          </a:p>
          <a:p>
            <a:pPr algn="ctr"/>
            <a:r>
              <a:rPr lang="fr-FR" sz="800" b="1" kern="1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Building Architecture</a:t>
            </a:r>
            <a:endParaRPr lang="fr-FR"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endParaRPr>
          </a:p>
        </p:txBody>
      </p:sp>
      <p:grpSp>
        <p:nvGrpSpPr>
          <p:cNvPr id="3" name="Groupe 2"/>
          <p:cNvGrpSpPr/>
          <p:nvPr/>
        </p:nvGrpSpPr>
        <p:grpSpPr>
          <a:xfrm>
            <a:off x="506730" y="4397978"/>
            <a:ext cx="8407400" cy="1583722"/>
            <a:chOff x="628650" y="4987258"/>
            <a:chExt cx="8407400" cy="1583722"/>
          </a:xfrm>
        </p:grpSpPr>
        <p:pic>
          <p:nvPicPr>
            <p:cNvPr id="2057" name="Picture 1029" descr="EC135"/>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28650" y="4994342"/>
              <a:ext cx="1503270" cy="1348566"/>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2058" name="Picture 1030"/>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263078" y="4989175"/>
              <a:ext cx="1504711" cy="1358900"/>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2059" name="Picture 1031"/>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832647" y="5003815"/>
              <a:ext cx="1438412" cy="1329621"/>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2060" name="Picture 1032"/>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35918" y="4998648"/>
              <a:ext cx="1503270" cy="1339955"/>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2054" name="Text Box 11"/>
            <p:cNvSpPr txBox="1">
              <a:spLocks noChangeArrowheads="1"/>
            </p:cNvSpPr>
            <p:nvPr/>
          </p:nvSpPr>
          <p:spPr bwMode="auto">
            <a:xfrm>
              <a:off x="6178550" y="6285230"/>
              <a:ext cx="2857500" cy="2857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rgbClr val="000000"/>
                  </a:solidFill>
                  <a:miter lim="800000"/>
                  <a:headEnd/>
                  <a:tailEnd/>
                </a14:hiddenLine>
              </a:ext>
            </a:extLst>
          </p:spPr>
          <p:txBody>
            <a:bodyPr lIns="72567" tIns="36283" rIns="72567" bIns="36283">
              <a:spAutoFit/>
            </a:bodyPr>
            <a:lstStyle>
              <a:lvl1pPr defTabSz="725488" eaLnBrk="0" hangingPunct="0">
                <a:defRPr sz="1200">
                  <a:solidFill>
                    <a:schemeClr val="tx2"/>
                  </a:solidFill>
                  <a:latin typeface="Arial" pitchFamily="34" charset="0"/>
                </a:defRPr>
              </a:lvl1pPr>
              <a:lvl2pPr marL="742950" indent="-285750" defTabSz="725488" eaLnBrk="0" hangingPunct="0">
                <a:defRPr sz="1200">
                  <a:solidFill>
                    <a:schemeClr val="tx2"/>
                  </a:solidFill>
                  <a:latin typeface="Arial" pitchFamily="34" charset="0"/>
                </a:defRPr>
              </a:lvl2pPr>
              <a:lvl3pPr marL="1143000" indent="-228600" defTabSz="725488" eaLnBrk="0" hangingPunct="0">
                <a:defRPr sz="1200">
                  <a:solidFill>
                    <a:schemeClr val="tx2"/>
                  </a:solidFill>
                  <a:latin typeface="Arial" pitchFamily="34" charset="0"/>
                </a:defRPr>
              </a:lvl3pPr>
              <a:lvl4pPr marL="1600200" indent="-228600" defTabSz="725488" eaLnBrk="0" hangingPunct="0">
                <a:defRPr sz="1200">
                  <a:solidFill>
                    <a:schemeClr val="tx2"/>
                  </a:solidFill>
                  <a:latin typeface="Arial" pitchFamily="34" charset="0"/>
                </a:defRPr>
              </a:lvl4pPr>
              <a:lvl5pPr marL="2057400" indent="-228600" defTabSz="725488" eaLnBrk="0" hangingPunct="0">
                <a:defRPr sz="1200">
                  <a:solidFill>
                    <a:schemeClr val="tx2"/>
                  </a:solidFill>
                  <a:latin typeface="Arial" pitchFamily="34" charset="0"/>
                </a:defRPr>
              </a:lvl5pPr>
              <a:lvl6pPr marL="2514600" indent="-228600" algn="ctr" defTabSz="725488" eaLnBrk="0" fontAlgn="base" hangingPunct="0">
                <a:spcBef>
                  <a:spcPct val="0"/>
                </a:spcBef>
                <a:spcAft>
                  <a:spcPct val="0"/>
                </a:spcAft>
                <a:defRPr sz="1200">
                  <a:solidFill>
                    <a:schemeClr val="tx2"/>
                  </a:solidFill>
                  <a:latin typeface="Arial" pitchFamily="34" charset="0"/>
                </a:defRPr>
              </a:lvl6pPr>
              <a:lvl7pPr marL="2971800" indent="-228600" algn="ctr" defTabSz="725488" eaLnBrk="0" fontAlgn="base" hangingPunct="0">
                <a:spcBef>
                  <a:spcPct val="0"/>
                </a:spcBef>
                <a:spcAft>
                  <a:spcPct val="0"/>
                </a:spcAft>
                <a:defRPr sz="1200">
                  <a:solidFill>
                    <a:schemeClr val="tx2"/>
                  </a:solidFill>
                  <a:latin typeface="Arial" pitchFamily="34" charset="0"/>
                </a:defRPr>
              </a:lvl7pPr>
              <a:lvl8pPr marL="3429000" indent="-228600" algn="ctr" defTabSz="725488" eaLnBrk="0" fontAlgn="base" hangingPunct="0">
                <a:spcBef>
                  <a:spcPct val="0"/>
                </a:spcBef>
                <a:spcAft>
                  <a:spcPct val="0"/>
                </a:spcAft>
                <a:defRPr sz="1200">
                  <a:solidFill>
                    <a:schemeClr val="tx2"/>
                  </a:solidFill>
                  <a:latin typeface="Arial" pitchFamily="34" charset="0"/>
                </a:defRPr>
              </a:lvl8pPr>
              <a:lvl9pPr marL="3886200" indent="-228600" algn="ctr" defTabSz="725488" eaLnBrk="0" fontAlgn="base" hangingPunct="0">
                <a:spcBef>
                  <a:spcPct val="0"/>
                </a:spcBef>
                <a:spcAft>
                  <a:spcPct val="0"/>
                </a:spcAft>
                <a:defRPr sz="1200">
                  <a:solidFill>
                    <a:schemeClr val="tx2"/>
                  </a:solidFill>
                  <a:latin typeface="Arial" pitchFamily="34" charset="0"/>
                </a:defRPr>
              </a:lvl9pPr>
            </a:lstStyle>
            <a:p>
              <a:pPr eaLnBrk="1" hangingPunct="1">
                <a:spcBef>
                  <a:spcPct val="50000"/>
                </a:spcBef>
              </a:pPr>
              <a:r>
                <a:rPr lang="en-US" sz="1400">
                  <a:solidFill>
                    <a:srgbClr val="632523"/>
                  </a:solidFill>
                </a:rPr>
                <a:t>©</a:t>
              </a:r>
              <a:r>
                <a:rPr lang="en-US" sz="1100" i="1">
                  <a:solidFill>
                    <a:srgbClr val="632523"/>
                  </a:solidFill>
                  <a:latin typeface="Eras Demi ITC" pitchFamily="34" charset="0"/>
                </a:rPr>
                <a:t> Copyright photos catalogue POLYSIM</a:t>
              </a:r>
            </a:p>
          </p:txBody>
        </p:sp>
        <p:pic>
          <p:nvPicPr>
            <p:cNvPr id="3095" name="Picture 23"/>
            <p:cNvPicPr>
              <a:picLocks noChangeAspect="1" noChangeArrowheads="1"/>
            </p:cNvPicPr>
            <p:nvPr/>
          </p:nvPicPr>
          <p:blipFill>
            <a:blip r:embed="rId7">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037798" y="4987258"/>
              <a:ext cx="1448655" cy="1362735"/>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67885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56">
                                            <p:txEl>
                                              <p:pRg st="0" end="0"/>
                                            </p:txEl>
                                          </p:spTgt>
                                        </p:tgtEl>
                                        <p:attrNameLst>
                                          <p:attrName>style.visibility</p:attrName>
                                        </p:attrNameLst>
                                      </p:cBhvr>
                                      <p:to>
                                        <p:strVal val="visible"/>
                                      </p:to>
                                    </p:set>
                                    <p:animEffect transition="in" filter="wipe(down)">
                                      <p:cBhvr>
                                        <p:cTn id="7" dur="500"/>
                                        <p:tgtEl>
                                          <p:spTgt spid="205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56">
                                            <p:txEl>
                                              <p:pRg st="1" end="1"/>
                                            </p:txEl>
                                          </p:spTgt>
                                        </p:tgtEl>
                                        <p:attrNameLst>
                                          <p:attrName>style.visibility</p:attrName>
                                        </p:attrNameLst>
                                      </p:cBhvr>
                                      <p:to>
                                        <p:strVal val="visible"/>
                                      </p:to>
                                    </p:set>
                                    <p:animEffect transition="in" filter="wipe(down)">
                                      <p:cBhvr>
                                        <p:cTn id="10" dur="500"/>
                                        <p:tgtEl>
                                          <p:spTgt spid="205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56">
                                            <p:txEl>
                                              <p:pRg st="2" end="2"/>
                                            </p:txEl>
                                          </p:spTgt>
                                        </p:tgtEl>
                                        <p:attrNameLst>
                                          <p:attrName>style.visibility</p:attrName>
                                        </p:attrNameLst>
                                      </p:cBhvr>
                                      <p:to>
                                        <p:strVal val="visible"/>
                                      </p:to>
                                    </p:set>
                                    <p:animEffect transition="in" filter="wipe(down)">
                                      <p:cBhvr>
                                        <p:cTn id="13" dur="500"/>
                                        <p:tgtEl>
                                          <p:spTgt spid="2056">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056">
                                            <p:txEl>
                                              <p:pRg st="3" end="3"/>
                                            </p:txEl>
                                          </p:spTgt>
                                        </p:tgtEl>
                                        <p:attrNameLst>
                                          <p:attrName>style.visibility</p:attrName>
                                        </p:attrNameLst>
                                      </p:cBhvr>
                                      <p:to>
                                        <p:strVal val="visible"/>
                                      </p:to>
                                    </p:set>
                                    <p:animEffect transition="in" filter="wipe(down)">
                                      <p:cBhvr>
                                        <p:cTn id="16" dur="500"/>
                                        <p:tgtEl>
                                          <p:spTgt spid="2056">
                                            <p:txEl>
                                              <p:pRg st="3" end="3"/>
                                            </p:txEl>
                                          </p:spTgt>
                                        </p:tgtEl>
                                      </p:cBhvr>
                                    </p:animEffect>
                                  </p:childTnLst>
                                </p:cTn>
                              </p:par>
                            </p:childTnLst>
                          </p:cTn>
                        </p:par>
                        <p:par>
                          <p:cTn id="17" fill="hold">
                            <p:stCondLst>
                              <p:cond delay="500"/>
                            </p:stCondLst>
                            <p:childTnLst>
                              <p:par>
                                <p:cTn id="18" presetID="5" presetClass="entr" presetSubtype="1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heckerboard(across)">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056">
                                            <p:txEl>
                                              <p:pRg st="4" end="4"/>
                                            </p:txEl>
                                          </p:spTgt>
                                        </p:tgtEl>
                                        <p:attrNameLst>
                                          <p:attrName>style.visibility</p:attrName>
                                        </p:attrNameLst>
                                      </p:cBhvr>
                                      <p:to>
                                        <p:strVal val="visible"/>
                                      </p:to>
                                    </p:set>
                                    <p:animEffect transition="in" filter="wipe(down)">
                                      <p:cBhvr>
                                        <p:cTn id="25" dur="500"/>
                                        <p:tgtEl>
                                          <p:spTgt spid="2056">
                                            <p:txEl>
                                              <p:pRg st="4" end="4"/>
                                            </p:txEl>
                                          </p:spTgt>
                                        </p:tgtEl>
                                      </p:cBhvr>
                                    </p:animEffect>
                                  </p:childTnLst>
                                </p:cTn>
                              </p:par>
                            </p:childTnLst>
                          </p:cTn>
                        </p:par>
                        <p:par>
                          <p:cTn id="26" fill="hold">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2056">
                                            <p:txEl>
                                              <p:pRg st="5" end="5"/>
                                            </p:txEl>
                                          </p:spTgt>
                                        </p:tgtEl>
                                        <p:attrNameLst>
                                          <p:attrName>style.visibility</p:attrName>
                                        </p:attrNameLst>
                                      </p:cBhvr>
                                      <p:to>
                                        <p:strVal val="visible"/>
                                      </p:to>
                                    </p:set>
                                    <p:animEffect transition="in" filter="wipe(down)">
                                      <p:cBhvr>
                                        <p:cTn id="29" dur="500"/>
                                        <p:tgtEl>
                                          <p:spTgt spid="2056">
                                            <p:txEl>
                                              <p:pRg st="5" end="5"/>
                                            </p:txEl>
                                          </p:spTgt>
                                        </p:tgtEl>
                                      </p:cBhvr>
                                    </p:animEffect>
                                  </p:childTnLst>
                                </p:cTn>
                              </p:par>
                            </p:childTnLst>
                          </p:cTn>
                        </p:par>
                        <p:par>
                          <p:cTn id="30" fill="hold">
                            <p:stCondLst>
                              <p:cond delay="1000"/>
                            </p:stCondLst>
                            <p:childTnLst>
                              <p:par>
                                <p:cTn id="31" presetID="16" presetClass="entr" presetSubtype="21"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500"/>
                                        <p:tgtEl>
                                          <p:spTgt spid="3"/>
                                        </p:tgtEl>
                                      </p:cBhvr>
                                    </p:animEffect>
                                  </p:childTnLst>
                                </p:cTn>
                              </p:par>
                            </p:childTnLst>
                          </p:cTn>
                        </p:par>
                        <p:par>
                          <p:cTn id="34" fill="hold">
                            <p:stCondLst>
                              <p:cond delay="1500"/>
                            </p:stCondLst>
                            <p:childTnLst>
                              <p:par>
                                <p:cTn id="35" presetID="22" presetClass="entr" presetSubtype="4" fill="hold" grpId="0" nodeType="afterEffect">
                                  <p:stCondLst>
                                    <p:cond delay="0"/>
                                  </p:stCondLst>
                                  <p:childTnLst>
                                    <p:set>
                                      <p:cBhvr>
                                        <p:cTn id="36" dur="1" fill="hold">
                                          <p:stCondLst>
                                            <p:cond delay="0"/>
                                          </p:stCondLst>
                                        </p:cTn>
                                        <p:tgtEl>
                                          <p:spTgt spid="2056">
                                            <p:txEl>
                                              <p:pRg st="10" end="10"/>
                                            </p:txEl>
                                          </p:spTgt>
                                        </p:tgtEl>
                                        <p:attrNameLst>
                                          <p:attrName>style.visibility</p:attrName>
                                        </p:attrNameLst>
                                      </p:cBhvr>
                                      <p:to>
                                        <p:strVal val="visible"/>
                                      </p:to>
                                    </p:set>
                                    <p:animEffect transition="in" filter="wipe(down)">
                                      <p:cBhvr>
                                        <p:cTn id="37" dur="500"/>
                                        <p:tgtEl>
                                          <p:spTgt spid="205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uiExpand="1" build="p"/>
      <p:bldP spid="16" grpId="0" animBg="1"/>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Phase1 :  Generation of the Intermediate Data</a:t>
            </a:r>
          </a:p>
        </p:txBody>
      </p:sp>
      <p:sp>
        <p:nvSpPr>
          <p:cNvPr id="30" name="Espace réservé du numéro de diapositive 29"/>
          <p:cNvSpPr>
            <a:spLocks noGrp="1"/>
          </p:cNvSpPr>
          <p:nvPr>
            <p:ph type="sldNum" sz="quarter" idx="10"/>
          </p:nvPr>
        </p:nvSpPr>
        <p:spPr/>
        <p:txBody>
          <a:bodyPr/>
          <a:lstStyle/>
          <a:p>
            <a:fld id="{A2F96EE8-32A2-4057-893E-DC9C58FDD6F1}" type="slidenum">
              <a:rPr lang="en-US" smtClean="0"/>
              <a:pPr/>
              <a:t>25</a:t>
            </a:fld>
            <a:endParaRPr lang="en-US" dirty="0"/>
          </a:p>
        </p:txBody>
      </p:sp>
      <p:sp>
        <p:nvSpPr>
          <p:cNvPr id="4" name="Cylindre 3"/>
          <p:cNvSpPr/>
          <p:nvPr/>
        </p:nvSpPr>
        <p:spPr bwMode="auto">
          <a:xfrm>
            <a:off x="267384" y="1121316"/>
            <a:ext cx="1856344" cy="5472608"/>
          </a:xfrm>
          <a:prstGeom prst="can">
            <a:avLst/>
          </a:prstGeom>
          <a:solidFill>
            <a:schemeClr val="accent6">
              <a:lumMod val="40000"/>
              <a:lumOff val="60000"/>
            </a:schemeClr>
          </a:solidFill>
          <a:ln w="12700" cap="flat" cmpd="sng" algn="ctr">
            <a:solidFill>
              <a:schemeClr val="accent3">
                <a:lumMod val="75000"/>
              </a:schemeClr>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endParaRPr lang="en-US" sz="1400" b="1" dirty="0">
              <a:latin typeface="+mn-lt"/>
            </a:endParaRPr>
          </a:p>
        </p:txBody>
      </p:sp>
      <p:sp>
        <p:nvSpPr>
          <p:cNvPr id="5" name="ZoneTexte 4"/>
          <p:cNvSpPr txBox="1"/>
          <p:nvPr/>
        </p:nvSpPr>
        <p:spPr>
          <a:xfrm>
            <a:off x="339397" y="1220376"/>
            <a:ext cx="1712328" cy="276999"/>
          </a:xfrm>
          <a:prstGeom prst="rect">
            <a:avLst/>
          </a:prstGeom>
          <a:noFill/>
        </p:spPr>
        <p:txBody>
          <a:bodyPr wrap="none" rtlCol="0">
            <a:spAutoFit/>
          </a:bodyPr>
          <a:lstStyle/>
          <a:p>
            <a:r>
              <a:rPr lang="en-US" b="1" dirty="0"/>
              <a:t>Layered Source Data</a:t>
            </a:r>
          </a:p>
        </p:txBody>
      </p:sp>
      <p:sp>
        <p:nvSpPr>
          <p:cNvPr id="6" name="Organigramme : Disque magnétique 5"/>
          <p:cNvSpPr/>
          <p:nvPr/>
        </p:nvSpPr>
        <p:spPr bwMode="auto">
          <a:xfrm>
            <a:off x="503548" y="1606704"/>
            <a:ext cx="1224136" cy="1152128"/>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7" name="ZoneTexte 6"/>
          <p:cNvSpPr txBox="1"/>
          <p:nvPr/>
        </p:nvSpPr>
        <p:spPr>
          <a:xfrm>
            <a:off x="660122" y="1618102"/>
            <a:ext cx="869148" cy="276999"/>
          </a:xfrm>
          <a:prstGeom prst="rect">
            <a:avLst/>
          </a:prstGeom>
          <a:noFill/>
        </p:spPr>
        <p:txBody>
          <a:bodyPr wrap="none" rtlCol="0">
            <a:spAutoFit/>
          </a:bodyPr>
          <a:lstStyle/>
          <a:p>
            <a:r>
              <a:rPr lang="en-US" b="1" i="1" dirty="0"/>
              <a:t>Elevation</a:t>
            </a:r>
            <a:endParaRPr lang="en-US" sz="1600" b="1" i="1" dirty="0"/>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61796" y="1944754"/>
            <a:ext cx="1131460" cy="755954"/>
          </a:xfrm>
          <a:prstGeom prst="ellipse">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10" name="Organigramme : Disque magnétique 9"/>
          <p:cNvSpPr/>
          <p:nvPr/>
        </p:nvSpPr>
        <p:spPr bwMode="auto">
          <a:xfrm>
            <a:off x="503548" y="2830840"/>
            <a:ext cx="1224136" cy="1152128"/>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8" name="ZoneTexte 7"/>
          <p:cNvSpPr txBox="1"/>
          <p:nvPr/>
        </p:nvSpPr>
        <p:spPr>
          <a:xfrm>
            <a:off x="755703" y="2852326"/>
            <a:ext cx="713657" cy="276999"/>
          </a:xfrm>
          <a:prstGeom prst="rect">
            <a:avLst/>
          </a:prstGeom>
          <a:noFill/>
        </p:spPr>
        <p:txBody>
          <a:bodyPr wrap="none" rtlCol="0">
            <a:spAutoFit/>
          </a:bodyPr>
          <a:lstStyle/>
          <a:p>
            <a:r>
              <a:rPr lang="en-US" b="1" i="1" dirty="0"/>
              <a:t>Images</a:t>
            </a:r>
            <a:endParaRPr lang="en-US" sz="2000" b="1" i="1" dirty="0"/>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16930" y="3029750"/>
            <a:ext cx="1013236" cy="969562"/>
          </a:xfrm>
          <a:prstGeom prst="ellipse">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13" name="Organigramme : Disque magnétique 12"/>
          <p:cNvSpPr/>
          <p:nvPr/>
        </p:nvSpPr>
        <p:spPr bwMode="auto">
          <a:xfrm>
            <a:off x="511480" y="4054976"/>
            <a:ext cx="1224136" cy="1152128"/>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14" name="Organigramme : Disque magnétique 13"/>
          <p:cNvSpPr/>
          <p:nvPr/>
        </p:nvSpPr>
        <p:spPr bwMode="auto">
          <a:xfrm>
            <a:off x="502414" y="5279112"/>
            <a:ext cx="1224136" cy="1152128"/>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9" name="ZoneTexte 8"/>
          <p:cNvSpPr txBox="1"/>
          <p:nvPr/>
        </p:nvSpPr>
        <p:spPr>
          <a:xfrm>
            <a:off x="666239" y="4085456"/>
            <a:ext cx="970137" cy="276999"/>
          </a:xfrm>
          <a:prstGeom prst="rect">
            <a:avLst/>
          </a:prstGeom>
          <a:noFill/>
        </p:spPr>
        <p:txBody>
          <a:bodyPr wrap="none" rtlCol="0">
            <a:spAutoFit/>
          </a:bodyPr>
          <a:lstStyle/>
          <a:p>
            <a:r>
              <a:rPr lang="en-US" b="1" i="1" dirty="0" err="1"/>
              <a:t>Planimetry</a:t>
            </a:r>
            <a:endParaRPr lang="en-US" sz="1600" b="1" i="1" dirty="0"/>
          </a:p>
        </p:txBody>
      </p:sp>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47138" y="4404907"/>
            <a:ext cx="1152817" cy="773808"/>
          </a:xfrm>
          <a:prstGeom prst="ellipse">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11" name="ZoneTexte 10"/>
          <p:cNvSpPr txBox="1"/>
          <p:nvPr/>
        </p:nvSpPr>
        <p:spPr>
          <a:xfrm>
            <a:off x="560520" y="5300598"/>
            <a:ext cx="954107" cy="276999"/>
          </a:xfrm>
          <a:prstGeom prst="rect">
            <a:avLst/>
          </a:prstGeom>
          <a:noFill/>
        </p:spPr>
        <p:txBody>
          <a:bodyPr wrap="none" rtlCol="0">
            <a:spAutoFit/>
          </a:bodyPr>
          <a:lstStyle/>
          <a:p>
            <a:r>
              <a:rPr lang="en-US" b="1" i="1" dirty="0"/>
              <a:t>3D Models</a:t>
            </a:r>
          </a:p>
        </p:txBody>
      </p:sp>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61140" y="5711160"/>
            <a:ext cx="1106684" cy="497072"/>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20" name="Cylindre 19"/>
          <p:cNvSpPr/>
          <p:nvPr/>
        </p:nvSpPr>
        <p:spPr bwMode="auto">
          <a:xfrm>
            <a:off x="7020272" y="1125508"/>
            <a:ext cx="1856344" cy="5544616"/>
          </a:xfrm>
          <a:prstGeom prst="can">
            <a:avLst/>
          </a:prstGeom>
          <a:solidFill>
            <a:schemeClr val="accent6">
              <a:lumMod val="40000"/>
              <a:lumOff val="60000"/>
            </a:schemeClr>
          </a:solidFill>
          <a:ln w="12700" cap="flat" cmpd="sng" algn="ctr">
            <a:solidFill>
              <a:schemeClr val="accent3">
                <a:lumMod val="75000"/>
              </a:schemeClr>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endParaRPr lang="en-US" sz="1400" b="1" dirty="0">
              <a:latin typeface="+mn-lt"/>
            </a:endParaRPr>
          </a:p>
        </p:txBody>
      </p:sp>
      <p:sp>
        <p:nvSpPr>
          <p:cNvPr id="21" name="ZoneTexte 20"/>
          <p:cNvSpPr txBox="1"/>
          <p:nvPr/>
        </p:nvSpPr>
        <p:spPr>
          <a:xfrm>
            <a:off x="7416849" y="1136556"/>
            <a:ext cx="1098378" cy="461665"/>
          </a:xfrm>
          <a:prstGeom prst="rect">
            <a:avLst/>
          </a:prstGeom>
          <a:noFill/>
        </p:spPr>
        <p:txBody>
          <a:bodyPr wrap="none" rtlCol="0">
            <a:spAutoFit/>
          </a:bodyPr>
          <a:lstStyle/>
          <a:p>
            <a:r>
              <a:rPr lang="en-US" b="1" dirty="0"/>
              <a:t>Intermediate</a:t>
            </a:r>
          </a:p>
          <a:p>
            <a:r>
              <a:rPr lang="en-US" b="1" dirty="0"/>
              <a:t>Data</a:t>
            </a:r>
          </a:p>
        </p:txBody>
      </p:sp>
      <p:grpSp>
        <p:nvGrpSpPr>
          <p:cNvPr id="15" name="Groupe 14"/>
          <p:cNvGrpSpPr/>
          <p:nvPr/>
        </p:nvGrpSpPr>
        <p:grpSpPr>
          <a:xfrm>
            <a:off x="7353970" y="1971690"/>
            <a:ext cx="1224136" cy="882010"/>
            <a:chOff x="4932040" y="2207074"/>
            <a:chExt cx="1224136" cy="882010"/>
          </a:xfrm>
        </p:grpSpPr>
        <p:sp>
          <p:nvSpPr>
            <p:cNvPr id="22" name="Organigramme : Disque magnétique 21"/>
            <p:cNvSpPr/>
            <p:nvPr/>
          </p:nvSpPr>
          <p:spPr bwMode="auto">
            <a:xfrm>
              <a:off x="4932040" y="2260239"/>
              <a:ext cx="1224136" cy="828845"/>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23" name="ZoneTexte 22"/>
            <p:cNvSpPr txBox="1"/>
            <p:nvPr/>
          </p:nvSpPr>
          <p:spPr>
            <a:xfrm>
              <a:off x="4978752" y="2207074"/>
              <a:ext cx="1067369" cy="369332"/>
            </a:xfrm>
            <a:prstGeom prst="rect">
              <a:avLst/>
            </a:prstGeom>
            <a:noFill/>
          </p:spPr>
          <p:txBody>
            <a:bodyPr wrap="square" rtlCol="0">
              <a:spAutoFit/>
            </a:bodyPr>
            <a:lstStyle/>
            <a:p>
              <a:r>
                <a:rPr lang="en-US" sz="900" b="1" dirty="0"/>
                <a:t>(Tiled ) Elevation</a:t>
              </a:r>
            </a:p>
          </p:txBody>
        </p:sp>
        <p:pic>
          <p:nvPicPr>
            <p:cNvPr id="5127" name="Picture 7"/>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99558" y="2586058"/>
              <a:ext cx="689099" cy="42272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grpSp>
        <p:nvGrpSpPr>
          <p:cNvPr id="16" name="Groupe 15"/>
          <p:cNvGrpSpPr/>
          <p:nvPr/>
        </p:nvGrpSpPr>
        <p:grpSpPr>
          <a:xfrm>
            <a:off x="7335512" y="2957929"/>
            <a:ext cx="1279563" cy="831875"/>
            <a:chOff x="7335512" y="2778363"/>
            <a:chExt cx="1279563" cy="831875"/>
          </a:xfrm>
        </p:grpSpPr>
        <p:sp>
          <p:nvSpPr>
            <p:cNvPr id="26" name="Organigramme : Disque magnétique 25"/>
            <p:cNvSpPr/>
            <p:nvPr/>
          </p:nvSpPr>
          <p:spPr bwMode="auto">
            <a:xfrm>
              <a:off x="7335512" y="2780928"/>
              <a:ext cx="1224136" cy="829310"/>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pic>
          <p:nvPicPr>
            <p:cNvPr id="5128" name="Picture 8"/>
            <p:cNvPicPr>
              <a:picLocks noChangeAspect="1" noChangeArrowheads="1"/>
            </p:cNvPicPr>
            <p:nvPr/>
          </p:nvPicPr>
          <p:blipFill>
            <a:blip r:embed="rId7">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696740" y="3094037"/>
              <a:ext cx="501679" cy="478979"/>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28" name="ZoneTexte 27"/>
            <p:cNvSpPr txBox="1"/>
            <p:nvPr/>
          </p:nvSpPr>
          <p:spPr>
            <a:xfrm>
              <a:off x="7400682" y="2778363"/>
              <a:ext cx="1214393" cy="261610"/>
            </a:xfrm>
            <a:prstGeom prst="rect">
              <a:avLst/>
            </a:prstGeom>
            <a:noFill/>
          </p:spPr>
          <p:txBody>
            <a:bodyPr wrap="square" rtlCol="0">
              <a:spAutoFit/>
            </a:bodyPr>
            <a:lstStyle/>
            <a:p>
              <a:pPr algn="ctr"/>
              <a:r>
                <a:rPr lang="en-US" sz="1100" b="1" i="1" dirty="0"/>
                <a:t>(Tiled) Images </a:t>
              </a:r>
            </a:p>
          </p:txBody>
        </p:sp>
      </p:grpSp>
      <p:grpSp>
        <p:nvGrpSpPr>
          <p:cNvPr id="17" name="Groupe 16"/>
          <p:cNvGrpSpPr/>
          <p:nvPr/>
        </p:nvGrpSpPr>
        <p:grpSpPr>
          <a:xfrm>
            <a:off x="7353970" y="3853602"/>
            <a:ext cx="1224136" cy="867137"/>
            <a:chOff x="4860032" y="3671600"/>
            <a:chExt cx="1224136" cy="867137"/>
          </a:xfrm>
        </p:grpSpPr>
        <p:sp>
          <p:nvSpPr>
            <p:cNvPr id="32" name="Organigramme : Disque magnétique 31"/>
            <p:cNvSpPr/>
            <p:nvPr/>
          </p:nvSpPr>
          <p:spPr bwMode="auto">
            <a:xfrm>
              <a:off x="4860032" y="3709427"/>
              <a:ext cx="1224136" cy="829310"/>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34" name="ZoneTexte 33"/>
            <p:cNvSpPr txBox="1"/>
            <p:nvPr/>
          </p:nvSpPr>
          <p:spPr>
            <a:xfrm>
              <a:off x="4922110" y="3671600"/>
              <a:ext cx="1099980" cy="261610"/>
            </a:xfrm>
            <a:prstGeom prst="rect">
              <a:avLst/>
            </a:prstGeom>
            <a:noFill/>
          </p:spPr>
          <p:txBody>
            <a:bodyPr wrap="none" rtlCol="0">
              <a:spAutoFit/>
            </a:bodyPr>
            <a:lstStyle/>
            <a:p>
              <a:pPr algn="ctr"/>
              <a:r>
                <a:rPr lang="en-US" sz="1100" b="1" i="1" dirty="0"/>
                <a:t>Classification</a:t>
              </a:r>
            </a:p>
          </p:txBody>
        </p:sp>
        <p:pic>
          <p:nvPicPr>
            <p:cNvPr id="5129" name="Picture 9"/>
            <p:cNvPicPr>
              <a:picLocks noChangeAspect="1" noChangeArrowheads="1"/>
            </p:cNvPicPr>
            <p:nvPr/>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19229" y="4001058"/>
              <a:ext cx="705743" cy="49548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grpSp>
        <p:nvGrpSpPr>
          <p:cNvPr id="18" name="Groupe 17"/>
          <p:cNvGrpSpPr/>
          <p:nvPr/>
        </p:nvGrpSpPr>
        <p:grpSpPr>
          <a:xfrm>
            <a:off x="7334165" y="4714860"/>
            <a:ext cx="1224136" cy="916375"/>
            <a:chOff x="4427984" y="4262303"/>
            <a:chExt cx="1224136" cy="916375"/>
          </a:xfrm>
        </p:grpSpPr>
        <p:sp>
          <p:nvSpPr>
            <p:cNvPr id="37" name="Organigramme : Disque magnétique 36"/>
            <p:cNvSpPr/>
            <p:nvPr/>
          </p:nvSpPr>
          <p:spPr bwMode="auto">
            <a:xfrm>
              <a:off x="4427984" y="4332000"/>
              <a:ext cx="1224136" cy="846678"/>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pic>
          <p:nvPicPr>
            <p:cNvPr id="38" name="Picture 5"/>
            <p:cNvPicPr>
              <a:picLocks noChangeAspect="1" noChangeArrowheads="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63681" y="4669891"/>
              <a:ext cx="952741" cy="423487"/>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36" name="ZoneTexte 35"/>
            <p:cNvSpPr txBox="1"/>
            <p:nvPr/>
          </p:nvSpPr>
          <p:spPr>
            <a:xfrm>
              <a:off x="4536429" y="4262303"/>
              <a:ext cx="1005403" cy="415498"/>
            </a:xfrm>
            <a:prstGeom prst="rect">
              <a:avLst/>
            </a:prstGeom>
            <a:noFill/>
          </p:spPr>
          <p:txBody>
            <a:bodyPr wrap="none" rtlCol="0">
              <a:spAutoFit/>
            </a:bodyPr>
            <a:lstStyle/>
            <a:p>
              <a:r>
                <a:rPr lang="en-US" sz="1050" b="1" i="1" dirty="0" err="1"/>
                <a:t>Planimetry</a:t>
              </a:r>
              <a:endParaRPr lang="en-US" sz="1050" b="1" i="1" dirty="0"/>
            </a:p>
            <a:p>
              <a:r>
                <a:rPr lang="en-US" sz="1050" b="1" i="1" dirty="0"/>
                <a:t>&amp; Attribution</a:t>
              </a:r>
            </a:p>
          </p:txBody>
        </p:sp>
      </p:grpSp>
      <p:grpSp>
        <p:nvGrpSpPr>
          <p:cNvPr id="19" name="Groupe 18"/>
          <p:cNvGrpSpPr/>
          <p:nvPr/>
        </p:nvGrpSpPr>
        <p:grpSpPr>
          <a:xfrm>
            <a:off x="7323789" y="5692181"/>
            <a:ext cx="1224136" cy="847341"/>
            <a:chOff x="4499992" y="4669891"/>
            <a:chExt cx="1224136" cy="847341"/>
          </a:xfrm>
        </p:grpSpPr>
        <p:sp>
          <p:nvSpPr>
            <p:cNvPr id="40" name="Organigramme : Disque magnétique 39"/>
            <p:cNvSpPr/>
            <p:nvPr/>
          </p:nvSpPr>
          <p:spPr bwMode="auto">
            <a:xfrm>
              <a:off x="4499992" y="4669891"/>
              <a:ext cx="1224136" cy="847341"/>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41" name="ZoneTexte 40"/>
            <p:cNvSpPr txBox="1"/>
            <p:nvPr/>
          </p:nvSpPr>
          <p:spPr>
            <a:xfrm>
              <a:off x="4658483" y="4680063"/>
              <a:ext cx="954107" cy="276999"/>
            </a:xfrm>
            <a:prstGeom prst="rect">
              <a:avLst/>
            </a:prstGeom>
            <a:noFill/>
          </p:spPr>
          <p:txBody>
            <a:bodyPr wrap="none" rtlCol="0">
              <a:spAutoFit/>
            </a:bodyPr>
            <a:lstStyle/>
            <a:p>
              <a:r>
                <a:rPr lang="en-US" b="1" i="1" dirty="0"/>
                <a:t>3D Models</a:t>
              </a:r>
            </a:p>
          </p:txBody>
        </p:sp>
        <p:pic>
          <p:nvPicPr>
            <p:cNvPr id="42" name="Picture 6"/>
            <p:cNvPicPr>
              <a:picLocks noChangeAspect="1" noChangeArrowheads="1"/>
            </p:cNvPicPr>
            <p:nvPr/>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35218" y="4996284"/>
              <a:ext cx="553342" cy="24853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5131" name="Picture 11"/>
            <p:cNvPicPr>
              <a:picLocks noChangeAspect="1" noChangeArrowheads="1"/>
            </p:cNvPicPr>
            <p:nvPr/>
          </p:nvPicPr>
          <p:blipFill>
            <a:blip r:embed="rId11"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69025" y="4995414"/>
              <a:ext cx="366527" cy="366527"/>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sp>
        <p:nvSpPr>
          <p:cNvPr id="24" name="Rectangle à coins arrondis 23"/>
          <p:cNvSpPr/>
          <p:nvPr/>
        </p:nvSpPr>
        <p:spPr bwMode="auto">
          <a:xfrm>
            <a:off x="3131840" y="1268054"/>
            <a:ext cx="3024334" cy="1397495"/>
          </a:xfrm>
          <a:prstGeom prst="roundRect">
            <a:avLst/>
          </a:prstGeom>
          <a:solidFill>
            <a:srgbClr val="FFCCFF"/>
          </a:solidFill>
          <a:ln>
            <a:headEnd type="none" w="med" len="med"/>
            <a:tailEnd type="triangle" w="med" len="med"/>
          </a:ln>
          <a:effectLst>
            <a:glow rad="139700">
              <a:schemeClr val="accent1">
                <a:satMod val="175000"/>
                <a:alpha val="40000"/>
              </a:schemeClr>
            </a:glow>
            <a:outerShdw blurRad="40000" dist="23000" dir="5400000" rotWithShape="0">
              <a:srgbClr val="000000">
                <a:alpha val="35000"/>
              </a:srgbClr>
            </a:outerShdw>
          </a:effectLst>
          <a:extLst/>
        </p:spPr>
        <p:style>
          <a:lnRef idx="1">
            <a:schemeClr val="accent2"/>
          </a:lnRef>
          <a:fillRef idx="3">
            <a:schemeClr val="accent2"/>
          </a:fillRef>
          <a:effectRef idx="2">
            <a:schemeClr val="accent2"/>
          </a:effectRef>
          <a:fontRef idx="minor">
            <a:schemeClr val="lt1"/>
          </a:fontRef>
        </p:style>
        <p:txBody>
          <a:bodyPr wrap="none" lIns="36000" tIns="46800" rIns="36000" bIns="36000" rtlCol="0" anchor="ctr"/>
          <a:lstStyle/>
          <a:p>
            <a:pPr algn="ctr"/>
            <a:endParaRPr lang="en-US" sz="1400" b="1" dirty="0">
              <a:solidFill>
                <a:schemeClr val="accent2">
                  <a:lumMod val="50000"/>
                </a:schemeClr>
              </a:solidFill>
              <a:latin typeface="+mn-lt"/>
            </a:endParaRPr>
          </a:p>
          <a:p>
            <a:pPr marL="93663" indent="-93663" algn="l">
              <a:buFont typeface="Arial" pitchFamily="34" charset="0"/>
              <a:buChar char="•"/>
            </a:pPr>
            <a:r>
              <a:rPr lang="en-US" b="1" dirty="0">
                <a:solidFill>
                  <a:schemeClr val="accent2">
                    <a:lumMod val="50000"/>
                  </a:schemeClr>
                </a:solidFill>
                <a:latin typeface="+mn-lt"/>
              </a:rPr>
              <a:t>Projection Conversions</a:t>
            </a:r>
          </a:p>
          <a:p>
            <a:pPr marL="93663" indent="-93663" algn="l">
              <a:buFont typeface="Arial" pitchFamily="34" charset="0"/>
              <a:buChar char="•"/>
            </a:pPr>
            <a:r>
              <a:rPr lang="en-US" b="1" dirty="0">
                <a:solidFill>
                  <a:schemeClr val="accent2">
                    <a:lumMod val="50000"/>
                  </a:schemeClr>
                </a:solidFill>
                <a:latin typeface="+mn-lt"/>
              </a:rPr>
              <a:t>Format Conversions</a:t>
            </a:r>
          </a:p>
          <a:p>
            <a:pPr marL="93663" indent="-93663" algn="l">
              <a:buFont typeface="Arial" pitchFamily="34" charset="0"/>
              <a:buChar char="•"/>
            </a:pPr>
            <a:r>
              <a:rPr lang="en-US" b="1" dirty="0">
                <a:solidFill>
                  <a:schemeClr val="accent2">
                    <a:lumMod val="50000"/>
                  </a:schemeClr>
                </a:solidFill>
                <a:latin typeface="+mn-lt"/>
              </a:rPr>
              <a:t>Tiling (</a:t>
            </a:r>
            <a:r>
              <a:rPr lang="en-US" b="1" dirty="0" err="1">
                <a:solidFill>
                  <a:schemeClr val="accent2">
                    <a:lumMod val="50000"/>
                  </a:schemeClr>
                </a:solidFill>
                <a:latin typeface="+mn-lt"/>
              </a:rPr>
              <a:t>mosaïc</a:t>
            </a:r>
            <a:r>
              <a:rPr lang="en-US" b="1" dirty="0">
                <a:solidFill>
                  <a:schemeClr val="accent2">
                    <a:lumMod val="50000"/>
                  </a:schemeClr>
                </a:solidFill>
                <a:latin typeface="+mn-lt"/>
              </a:rPr>
              <a:t>)</a:t>
            </a:r>
          </a:p>
          <a:p>
            <a:pPr marL="93663" indent="-93663" algn="l">
              <a:buFont typeface="Arial" pitchFamily="34" charset="0"/>
              <a:buChar char="•"/>
            </a:pPr>
            <a:r>
              <a:rPr lang="en-US" b="1" dirty="0" err="1">
                <a:solidFill>
                  <a:schemeClr val="accent2">
                    <a:lumMod val="50000"/>
                  </a:schemeClr>
                </a:solidFill>
                <a:latin typeface="+mn-lt"/>
              </a:rPr>
              <a:t>Harmonisation</a:t>
            </a:r>
            <a:r>
              <a:rPr lang="en-US" b="1" dirty="0">
                <a:solidFill>
                  <a:schemeClr val="accent2">
                    <a:lumMod val="50000"/>
                  </a:schemeClr>
                </a:solidFill>
                <a:latin typeface="+mn-lt"/>
              </a:rPr>
              <a:t> (between Tiles) </a:t>
            </a:r>
          </a:p>
          <a:p>
            <a:pPr marL="93663" indent="-93663" algn="l">
              <a:buFont typeface="Arial" pitchFamily="34" charset="0"/>
              <a:buChar char="•"/>
            </a:pPr>
            <a:r>
              <a:rPr lang="en-US" b="1" dirty="0">
                <a:solidFill>
                  <a:schemeClr val="accent2">
                    <a:lumMod val="50000"/>
                  </a:schemeClr>
                </a:solidFill>
                <a:latin typeface="+mn-lt"/>
              </a:rPr>
              <a:t>Corrections of Source errors</a:t>
            </a:r>
          </a:p>
          <a:p>
            <a:pPr marL="93663" indent="-93663" algn="l">
              <a:buFont typeface="Arial" pitchFamily="34" charset="0"/>
              <a:buChar char="•"/>
            </a:pPr>
            <a:r>
              <a:rPr lang="en-US" b="1" dirty="0">
                <a:solidFill>
                  <a:schemeClr val="accent2">
                    <a:lumMod val="50000"/>
                  </a:schemeClr>
                </a:solidFill>
                <a:latin typeface="+mn-lt"/>
              </a:rPr>
              <a:t>Alignment between Layers</a:t>
            </a:r>
          </a:p>
          <a:p>
            <a:pPr algn="ctr"/>
            <a:endParaRPr lang="en-US" sz="1400" b="1" dirty="0">
              <a:solidFill>
                <a:schemeClr val="accent2">
                  <a:lumMod val="50000"/>
                </a:schemeClr>
              </a:solidFill>
              <a:latin typeface="+mn-lt"/>
            </a:endParaRPr>
          </a:p>
          <a:p>
            <a:pPr algn="ctr"/>
            <a:endParaRPr lang="en-US" sz="1400" b="1" dirty="0">
              <a:solidFill>
                <a:schemeClr val="accent2">
                  <a:lumMod val="50000"/>
                </a:schemeClr>
              </a:solidFill>
              <a:latin typeface="+mn-lt"/>
            </a:endParaRPr>
          </a:p>
        </p:txBody>
      </p:sp>
      <p:sp>
        <p:nvSpPr>
          <p:cNvPr id="47" name="Rectangle à coins arrondis 46"/>
          <p:cNvSpPr/>
          <p:nvPr/>
        </p:nvSpPr>
        <p:spPr bwMode="auto">
          <a:xfrm>
            <a:off x="3131841" y="2991480"/>
            <a:ext cx="3024334" cy="788424"/>
          </a:xfrm>
          <a:prstGeom prst="roundRect">
            <a:avLst/>
          </a:prstGeom>
          <a:solidFill>
            <a:srgbClr val="FFCCFF"/>
          </a:solidFill>
          <a:ln>
            <a:headEnd type="none" w="med" len="med"/>
            <a:tailEnd type="triangle" w="med" len="med"/>
          </a:ln>
          <a:effectLst>
            <a:glow rad="139700">
              <a:schemeClr val="accent1">
                <a:satMod val="175000"/>
                <a:alpha val="40000"/>
              </a:schemeClr>
            </a:glow>
            <a:outerShdw blurRad="40000" dist="23000" dir="5400000" rotWithShape="0">
              <a:srgbClr val="000000">
                <a:alpha val="35000"/>
              </a:srgbClr>
            </a:outerShdw>
          </a:effectLst>
          <a:extLst/>
        </p:spPr>
        <p:style>
          <a:lnRef idx="1">
            <a:schemeClr val="accent2"/>
          </a:lnRef>
          <a:fillRef idx="3">
            <a:schemeClr val="accent2"/>
          </a:fillRef>
          <a:effectRef idx="2">
            <a:schemeClr val="accent2"/>
          </a:effectRef>
          <a:fontRef idx="minor">
            <a:schemeClr val="lt1"/>
          </a:fontRef>
        </p:style>
        <p:txBody>
          <a:bodyPr wrap="none" lIns="36000" tIns="46800" rIns="36000" bIns="36000" rtlCol="0" anchor="ctr"/>
          <a:lstStyle/>
          <a:p>
            <a:endParaRPr lang="en-US" sz="1400" b="1" dirty="0">
              <a:solidFill>
                <a:schemeClr val="accent2">
                  <a:lumMod val="50000"/>
                </a:schemeClr>
              </a:solidFill>
              <a:latin typeface="+mn-lt"/>
            </a:endParaRPr>
          </a:p>
          <a:p>
            <a:endParaRPr lang="en-US" sz="1400" b="1" dirty="0">
              <a:solidFill>
                <a:schemeClr val="accent2">
                  <a:lumMod val="50000"/>
                </a:schemeClr>
              </a:solidFill>
              <a:latin typeface="+mn-lt"/>
            </a:endParaRPr>
          </a:p>
          <a:p>
            <a:pPr marL="285750" indent="-285750" algn="l">
              <a:buFont typeface="Arial" panose="020B0604020202020204" pitchFamily="34" charset="0"/>
              <a:buChar char="•"/>
            </a:pPr>
            <a:r>
              <a:rPr lang="en-US" sz="1400" b="1" dirty="0">
                <a:solidFill>
                  <a:schemeClr val="accent2">
                    <a:lumMod val="50000"/>
                  </a:schemeClr>
                </a:solidFill>
                <a:latin typeface="+mn-lt"/>
              </a:rPr>
              <a:t>Material Classification </a:t>
            </a:r>
          </a:p>
          <a:p>
            <a:endParaRPr lang="en-US" sz="1400" b="1" dirty="0">
              <a:solidFill>
                <a:schemeClr val="accent2">
                  <a:lumMod val="50000"/>
                </a:schemeClr>
              </a:solidFill>
              <a:latin typeface="+mn-lt"/>
            </a:endParaRPr>
          </a:p>
          <a:p>
            <a:endParaRPr lang="en-US" sz="1400" b="1" dirty="0">
              <a:solidFill>
                <a:schemeClr val="accent2">
                  <a:lumMod val="50000"/>
                </a:schemeClr>
              </a:solidFill>
              <a:latin typeface="+mn-lt"/>
            </a:endParaRPr>
          </a:p>
        </p:txBody>
      </p:sp>
      <p:cxnSp>
        <p:nvCxnSpPr>
          <p:cNvPr id="27" name="Connecteur en angle 26"/>
          <p:cNvCxnSpPr>
            <a:stCxn id="6" idx="4"/>
            <a:endCxn id="24" idx="1"/>
          </p:cNvCxnSpPr>
          <p:nvPr/>
        </p:nvCxnSpPr>
        <p:spPr bwMode="auto">
          <a:xfrm flipV="1">
            <a:off x="1727684" y="1966802"/>
            <a:ext cx="1404156" cy="215966"/>
          </a:xfrm>
          <a:prstGeom prst="bentConnector3">
            <a:avLst>
              <a:gd name="adj1" fmla="val 50000"/>
            </a:avLst>
          </a:prstGeom>
          <a:noFill/>
          <a:ln w="381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56" name="Connecteur en angle 55"/>
          <p:cNvCxnSpPr>
            <a:stCxn id="10" idx="4"/>
            <a:endCxn id="24" idx="1"/>
          </p:cNvCxnSpPr>
          <p:nvPr/>
        </p:nvCxnSpPr>
        <p:spPr bwMode="auto">
          <a:xfrm flipV="1">
            <a:off x="1727684" y="1966802"/>
            <a:ext cx="1404156" cy="1440102"/>
          </a:xfrm>
          <a:prstGeom prst="bentConnector3">
            <a:avLst>
              <a:gd name="adj1" fmla="val 50000"/>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58" name="Connecteur en angle 57"/>
          <p:cNvCxnSpPr>
            <a:stCxn id="13" idx="4"/>
            <a:endCxn id="24" idx="1"/>
          </p:cNvCxnSpPr>
          <p:nvPr/>
        </p:nvCxnSpPr>
        <p:spPr bwMode="auto">
          <a:xfrm flipV="1">
            <a:off x="1735616" y="1966802"/>
            <a:ext cx="1396224" cy="2664238"/>
          </a:xfrm>
          <a:prstGeom prst="bentConnector3">
            <a:avLst>
              <a:gd name="adj1" fmla="val 50000"/>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60" name="Connecteur droit avec flèche 59"/>
          <p:cNvCxnSpPr>
            <a:stCxn id="10" idx="4"/>
            <a:endCxn id="47" idx="1"/>
          </p:cNvCxnSpPr>
          <p:nvPr/>
        </p:nvCxnSpPr>
        <p:spPr bwMode="auto">
          <a:xfrm flipV="1">
            <a:off x="1727684" y="3385692"/>
            <a:ext cx="1404157" cy="21212"/>
          </a:xfrm>
          <a:prstGeom prst="straightConnector1">
            <a:avLst/>
          </a:prstGeom>
          <a:noFill/>
          <a:ln w="381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62" name="Connecteur en angle 61"/>
          <p:cNvCxnSpPr>
            <a:stCxn id="24" idx="3"/>
            <a:endCxn id="22" idx="2"/>
          </p:cNvCxnSpPr>
          <p:nvPr/>
        </p:nvCxnSpPr>
        <p:spPr bwMode="auto">
          <a:xfrm>
            <a:off x="6156174" y="1966802"/>
            <a:ext cx="1197796" cy="472476"/>
          </a:xfrm>
          <a:prstGeom prst="bentConnector3">
            <a:avLst/>
          </a:prstGeom>
          <a:noFill/>
          <a:ln w="381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5120" name="Connecteur en angle 5119"/>
          <p:cNvCxnSpPr>
            <a:stCxn id="24" idx="3"/>
            <a:endCxn id="26" idx="2"/>
          </p:cNvCxnSpPr>
          <p:nvPr/>
        </p:nvCxnSpPr>
        <p:spPr bwMode="auto">
          <a:xfrm>
            <a:off x="6156174" y="1966802"/>
            <a:ext cx="1179338" cy="1408347"/>
          </a:xfrm>
          <a:prstGeom prst="bentConnector3">
            <a:avLst>
              <a:gd name="adj1" fmla="val 50000"/>
            </a:avLst>
          </a:prstGeom>
          <a:noFill/>
          <a:ln w="381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5133" name="Connecteur en angle 5132"/>
          <p:cNvCxnSpPr>
            <a:stCxn id="47" idx="3"/>
            <a:endCxn id="32" idx="2"/>
          </p:cNvCxnSpPr>
          <p:nvPr/>
        </p:nvCxnSpPr>
        <p:spPr bwMode="auto">
          <a:xfrm>
            <a:off x="6156175" y="3385692"/>
            <a:ext cx="1197795" cy="920392"/>
          </a:xfrm>
          <a:prstGeom prst="bentConnector3">
            <a:avLst>
              <a:gd name="adj1" fmla="val 50000"/>
            </a:avLst>
          </a:prstGeom>
          <a:noFill/>
          <a:ln w="381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78" name="Rectangle à coins arrondis 77"/>
          <p:cNvSpPr/>
          <p:nvPr/>
        </p:nvSpPr>
        <p:spPr bwMode="auto">
          <a:xfrm>
            <a:off x="3131840" y="4244125"/>
            <a:ext cx="3096344" cy="1219920"/>
          </a:xfrm>
          <a:prstGeom prst="roundRect">
            <a:avLst/>
          </a:prstGeom>
          <a:solidFill>
            <a:srgbClr val="FFCCFF"/>
          </a:solidFill>
          <a:ln>
            <a:headEnd type="none" w="med" len="med"/>
            <a:tailEnd type="triangle" w="med" len="med"/>
          </a:ln>
          <a:effectLst>
            <a:glow rad="139700">
              <a:schemeClr val="accent1">
                <a:satMod val="175000"/>
                <a:alpha val="40000"/>
              </a:schemeClr>
            </a:glow>
            <a:outerShdw blurRad="40000" dist="23000" dir="5400000" rotWithShape="0">
              <a:srgbClr val="000000">
                <a:alpha val="35000"/>
              </a:srgbClr>
            </a:outerShdw>
          </a:effectLst>
          <a:extLst/>
        </p:spPr>
        <p:style>
          <a:lnRef idx="1">
            <a:schemeClr val="accent2"/>
          </a:lnRef>
          <a:fillRef idx="3">
            <a:schemeClr val="accent2"/>
          </a:fillRef>
          <a:effectRef idx="2">
            <a:schemeClr val="accent2"/>
          </a:effectRef>
          <a:fontRef idx="minor">
            <a:schemeClr val="lt1"/>
          </a:fontRef>
        </p:style>
        <p:txBody>
          <a:bodyPr wrap="none" lIns="36000" tIns="46800" rIns="36000" bIns="36000" rtlCol="0" anchor="ctr"/>
          <a:lstStyle/>
          <a:p>
            <a:pPr marL="92075" indent="-92075" algn="l">
              <a:buFont typeface="Arial" panose="020B0604020202020204" pitchFamily="34" charset="0"/>
              <a:buChar char="•"/>
            </a:pPr>
            <a:r>
              <a:rPr lang="en-US" b="1" dirty="0">
                <a:solidFill>
                  <a:schemeClr val="accent2">
                    <a:lumMod val="50000"/>
                  </a:schemeClr>
                </a:solidFill>
                <a:latin typeface="+mn-lt"/>
              </a:rPr>
              <a:t>Attribution Definition</a:t>
            </a:r>
          </a:p>
          <a:p>
            <a:pPr marL="92075" indent="-92075" algn="l">
              <a:buFont typeface="Arial" panose="020B0604020202020204" pitchFamily="34" charset="0"/>
              <a:buChar char="•"/>
            </a:pPr>
            <a:r>
              <a:rPr lang="en-US" b="1" dirty="0">
                <a:solidFill>
                  <a:schemeClr val="accent2">
                    <a:lumMod val="50000"/>
                  </a:schemeClr>
                </a:solidFill>
                <a:latin typeface="+mn-lt"/>
              </a:rPr>
              <a:t>Assignation of 3D models to Classes</a:t>
            </a:r>
          </a:p>
          <a:p>
            <a:pPr marL="92075" indent="-92075" algn="l">
              <a:buFont typeface="Arial" panose="020B0604020202020204" pitchFamily="34" charset="0"/>
              <a:buChar char="•"/>
            </a:pPr>
            <a:r>
              <a:rPr lang="en-US" b="1" dirty="0">
                <a:solidFill>
                  <a:schemeClr val="accent2">
                    <a:lumMod val="50000"/>
                  </a:schemeClr>
                </a:solidFill>
                <a:latin typeface="+mn-lt"/>
              </a:rPr>
              <a:t>Definition of Procedural Generation </a:t>
            </a:r>
            <a:br>
              <a:rPr lang="en-US" b="1" dirty="0">
                <a:solidFill>
                  <a:schemeClr val="accent2">
                    <a:lumMod val="50000"/>
                  </a:schemeClr>
                </a:solidFill>
                <a:latin typeface="+mn-lt"/>
              </a:rPr>
            </a:br>
            <a:r>
              <a:rPr lang="en-US" b="1" dirty="0">
                <a:solidFill>
                  <a:schemeClr val="accent2">
                    <a:lumMod val="50000"/>
                  </a:schemeClr>
                </a:solidFill>
                <a:latin typeface="+mn-lt"/>
              </a:rPr>
              <a:t>Rules for Features (Off-line or On-line) </a:t>
            </a:r>
          </a:p>
          <a:p>
            <a:pPr algn="l"/>
            <a:r>
              <a:rPr lang="en-US" b="1" dirty="0">
                <a:solidFill>
                  <a:schemeClr val="accent2">
                    <a:lumMod val="50000"/>
                  </a:schemeClr>
                </a:solidFill>
                <a:latin typeface="+mn-lt"/>
              </a:rPr>
              <a:t> </a:t>
            </a:r>
          </a:p>
        </p:txBody>
      </p:sp>
      <p:cxnSp>
        <p:nvCxnSpPr>
          <p:cNvPr id="5142" name="Connecteur droit avec flèche 5141"/>
          <p:cNvCxnSpPr>
            <a:stCxn id="13" idx="4"/>
            <a:endCxn id="78" idx="1"/>
          </p:cNvCxnSpPr>
          <p:nvPr/>
        </p:nvCxnSpPr>
        <p:spPr bwMode="auto">
          <a:xfrm>
            <a:off x="1735616" y="4631040"/>
            <a:ext cx="1396224" cy="223045"/>
          </a:xfrm>
          <a:prstGeom prst="bentConnector3">
            <a:avLst>
              <a:gd name="adj1" fmla="val 50000"/>
            </a:avLst>
          </a:prstGeom>
          <a:noFill/>
          <a:ln w="381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65" name="Connecteur en angle 64"/>
          <p:cNvCxnSpPr>
            <a:stCxn id="78" idx="3"/>
            <a:endCxn id="37" idx="2"/>
          </p:cNvCxnSpPr>
          <p:nvPr/>
        </p:nvCxnSpPr>
        <p:spPr bwMode="auto">
          <a:xfrm>
            <a:off x="6228184" y="4854085"/>
            <a:ext cx="1105981" cy="353811"/>
          </a:xfrm>
          <a:prstGeom prst="bentConnector3">
            <a:avLst/>
          </a:prstGeom>
          <a:noFill/>
          <a:ln w="381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99" name="Rectangle à coins arrondis 98"/>
          <p:cNvSpPr/>
          <p:nvPr/>
        </p:nvSpPr>
        <p:spPr bwMode="auto">
          <a:xfrm>
            <a:off x="3131840" y="5661484"/>
            <a:ext cx="3096344" cy="788424"/>
          </a:xfrm>
          <a:prstGeom prst="roundRect">
            <a:avLst/>
          </a:prstGeom>
          <a:solidFill>
            <a:srgbClr val="FFCCFF"/>
          </a:solidFill>
          <a:ln>
            <a:headEnd type="none" w="med" len="med"/>
            <a:tailEnd type="triangle" w="med" len="med"/>
          </a:ln>
          <a:effectLst>
            <a:glow rad="139700">
              <a:schemeClr val="accent1">
                <a:satMod val="175000"/>
                <a:alpha val="40000"/>
              </a:schemeClr>
            </a:glow>
            <a:outerShdw blurRad="40000" dist="23000" dir="5400000" rotWithShape="0">
              <a:srgbClr val="000000">
                <a:alpha val="35000"/>
              </a:srgbClr>
            </a:outerShdw>
          </a:effectLst>
          <a:extLst/>
        </p:spPr>
        <p:style>
          <a:lnRef idx="1">
            <a:schemeClr val="accent2"/>
          </a:lnRef>
          <a:fillRef idx="3">
            <a:schemeClr val="accent2"/>
          </a:fillRef>
          <a:effectRef idx="2">
            <a:schemeClr val="accent2"/>
          </a:effectRef>
          <a:fontRef idx="minor">
            <a:schemeClr val="lt1"/>
          </a:fontRef>
        </p:style>
        <p:txBody>
          <a:bodyPr wrap="none" lIns="36000" tIns="46800" rIns="36000" bIns="36000" rtlCol="0" anchor="ctr"/>
          <a:lstStyle/>
          <a:p>
            <a:endParaRPr lang="en-US" sz="1400" b="1" dirty="0">
              <a:solidFill>
                <a:schemeClr val="accent2">
                  <a:lumMod val="50000"/>
                </a:schemeClr>
              </a:solidFill>
              <a:latin typeface="+mn-lt"/>
            </a:endParaRPr>
          </a:p>
          <a:p>
            <a:endParaRPr lang="en-US" sz="1400" b="1" dirty="0">
              <a:solidFill>
                <a:schemeClr val="accent2">
                  <a:lumMod val="50000"/>
                </a:schemeClr>
              </a:solidFill>
              <a:latin typeface="+mn-lt"/>
            </a:endParaRPr>
          </a:p>
          <a:p>
            <a:pPr marL="171450" indent="-171450" algn="l">
              <a:buFont typeface="Arial" panose="020B0604020202020204" pitchFamily="34" charset="0"/>
              <a:buChar char="•"/>
            </a:pPr>
            <a:r>
              <a:rPr lang="en-US" b="1" dirty="0">
                <a:solidFill>
                  <a:schemeClr val="accent2">
                    <a:lumMod val="50000"/>
                  </a:schemeClr>
                </a:solidFill>
                <a:latin typeface="+mn-lt"/>
              </a:rPr>
              <a:t>Attribution Definition</a:t>
            </a:r>
          </a:p>
          <a:p>
            <a:pPr marL="171450" indent="-171450" algn="l">
              <a:buFont typeface="Arial" panose="020B0604020202020204" pitchFamily="34" charset="0"/>
              <a:buChar char="•"/>
            </a:pPr>
            <a:r>
              <a:rPr lang="en-US" b="1" dirty="0">
                <a:solidFill>
                  <a:schemeClr val="accent2">
                    <a:lumMod val="50000"/>
                  </a:schemeClr>
                </a:solidFill>
                <a:latin typeface="+mn-lt"/>
              </a:rPr>
              <a:t>Creation of new models in Library</a:t>
            </a:r>
          </a:p>
          <a:p>
            <a:endParaRPr lang="en-US" sz="1400" b="1" dirty="0">
              <a:solidFill>
                <a:schemeClr val="accent2">
                  <a:lumMod val="50000"/>
                </a:schemeClr>
              </a:solidFill>
              <a:latin typeface="+mn-lt"/>
            </a:endParaRPr>
          </a:p>
          <a:p>
            <a:endParaRPr lang="en-US" sz="1400" b="1" dirty="0">
              <a:solidFill>
                <a:schemeClr val="accent2">
                  <a:lumMod val="50000"/>
                </a:schemeClr>
              </a:solidFill>
              <a:latin typeface="+mn-lt"/>
            </a:endParaRPr>
          </a:p>
        </p:txBody>
      </p:sp>
      <p:cxnSp>
        <p:nvCxnSpPr>
          <p:cNvPr id="67" name="Connecteur en angle 66"/>
          <p:cNvCxnSpPr>
            <a:stCxn id="14" idx="4"/>
            <a:endCxn id="99" idx="1"/>
          </p:cNvCxnSpPr>
          <p:nvPr/>
        </p:nvCxnSpPr>
        <p:spPr bwMode="auto">
          <a:xfrm>
            <a:off x="1726550" y="5855176"/>
            <a:ext cx="1405290" cy="200520"/>
          </a:xfrm>
          <a:prstGeom prst="bentConnector3">
            <a:avLst/>
          </a:prstGeom>
          <a:noFill/>
          <a:ln w="381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71" name="Connecteur droit avec flèche 70"/>
          <p:cNvCxnSpPr>
            <a:endCxn id="40" idx="2"/>
          </p:cNvCxnSpPr>
          <p:nvPr/>
        </p:nvCxnSpPr>
        <p:spPr bwMode="auto">
          <a:xfrm>
            <a:off x="6228184" y="6115851"/>
            <a:ext cx="1095605" cy="1"/>
          </a:xfrm>
          <a:prstGeom prst="straightConnector1">
            <a:avLst/>
          </a:prstGeom>
          <a:noFill/>
          <a:ln w="38100" cap="flat" cmpd="sng" algn="ctr">
            <a:solidFill>
              <a:schemeClr val="tx1"/>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61" name="WordArt 8"/>
          <p:cNvSpPr>
            <a:spLocks noChangeArrowheads="1" noChangeShapeType="1" noTextEdit="1"/>
          </p:cNvSpPr>
          <p:nvPr/>
        </p:nvSpPr>
        <p:spPr bwMode="auto">
          <a:xfrm>
            <a:off x="4939413" y="1552848"/>
            <a:ext cx="2429185" cy="1771103"/>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numCol="1" fromWordArt="1">
            <a:prstTxWarp prst="textCascadeUp">
              <a:avLst>
                <a:gd name="adj" fmla="val 66816"/>
              </a:avLst>
            </a:prstTxWarp>
          </a:bodyPr>
          <a:lstStyle/>
          <a:p>
            <a:endParaRPr lang="en-US"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endParaRPr>
          </a:p>
          <a:p>
            <a:r>
              <a:rPr lang="en-US"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Geographical </a:t>
            </a:r>
          </a:p>
          <a:p>
            <a:r>
              <a:rPr lang="en-US"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Added Value</a:t>
            </a:r>
          </a:p>
        </p:txBody>
      </p:sp>
      <p:sp>
        <p:nvSpPr>
          <p:cNvPr id="64" name="WordArt 8"/>
          <p:cNvSpPr>
            <a:spLocks noChangeArrowheads="1" noChangeShapeType="1" noTextEdit="1"/>
          </p:cNvSpPr>
          <p:nvPr/>
        </p:nvSpPr>
        <p:spPr bwMode="auto">
          <a:xfrm>
            <a:off x="4894604" y="4384603"/>
            <a:ext cx="2429185" cy="1771103"/>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numCol="1" fromWordArt="1">
            <a:prstTxWarp prst="textCascadeUp">
              <a:avLst>
                <a:gd name="adj" fmla="val 66816"/>
              </a:avLst>
            </a:prstTxWarp>
          </a:bodyPr>
          <a:lstStyle/>
          <a:p>
            <a:endParaRPr lang="en-US"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endParaRPr>
          </a:p>
          <a:p>
            <a:r>
              <a:rPr lang="en-US"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Simulation</a:t>
            </a:r>
          </a:p>
          <a:p>
            <a:r>
              <a:rPr lang="en-US"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Added Value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6208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nodeType="withEffect">
                                  <p:stCondLst>
                                    <p:cond delay="0"/>
                                  </p:stCondLst>
                                  <p:childTnLst>
                                    <p:set>
                                      <p:cBhvr>
                                        <p:cTn id="18" dur="1" fill="hold">
                                          <p:stCondLst>
                                            <p:cond delay="0"/>
                                          </p:stCondLst>
                                        </p:cTn>
                                        <p:tgtEl>
                                          <p:spTgt spid="5123"/>
                                        </p:tgtEl>
                                        <p:attrNameLst>
                                          <p:attrName>style.visibility</p:attrName>
                                        </p:attrNameLst>
                                      </p:cBhvr>
                                      <p:to>
                                        <p:strVal val="visible"/>
                                      </p:to>
                                    </p:set>
                                    <p:animEffect transition="in" filter="wipe(left)">
                                      <p:cBhvr>
                                        <p:cTn id="19" dur="500"/>
                                        <p:tgtEl>
                                          <p:spTgt spid="512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nodeType="withEffect">
                                  <p:stCondLst>
                                    <p:cond delay="0"/>
                                  </p:stCondLst>
                                  <p:childTnLst>
                                    <p:set>
                                      <p:cBhvr>
                                        <p:cTn id="27" dur="1" fill="hold">
                                          <p:stCondLst>
                                            <p:cond delay="0"/>
                                          </p:stCondLst>
                                        </p:cTn>
                                        <p:tgtEl>
                                          <p:spTgt spid="5124"/>
                                        </p:tgtEl>
                                        <p:attrNameLst>
                                          <p:attrName>style.visibility</p:attrName>
                                        </p:attrNameLst>
                                      </p:cBhvr>
                                      <p:to>
                                        <p:strVal val="visible"/>
                                      </p:to>
                                    </p:set>
                                    <p:animEffect transition="in" filter="wipe(left)">
                                      <p:cBhvr>
                                        <p:cTn id="28" dur="500"/>
                                        <p:tgtEl>
                                          <p:spTgt spid="512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5125"/>
                                        </p:tgtEl>
                                        <p:attrNameLst>
                                          <p:attrName>style.visibility</p:attrName>
                                        </p:attrNameLst>
                                      </p:cBhvr>
                                      <p:to>
                                        <p:strVal val="visible"/>
                                      </p:to>
                                    </p:set>
                                    <p:animEffect transition="in" filter="wipe(left)">
                                      <p:cBhvr>
                                        <p:cTn id="37" dur="500"/>
                                        <p:tgtEl>
                                          <p:spTgt spid="512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nodeType="withEffect">
                                  <p:stCondLst>
                                    <p:cond delay="0"/>
                                  </p:stCondLst>
                                  <p:childTnLst>
                                    <p:set>
                                      <p:cBhvr>
                                        <p:cTn id="45" dur="1" fill="hold">
                                          <p:stCondLst>
                                            <p:cond delay="0"/>
                                          </p:stCondLst>
                                        </p:cTn>
                                        <p:tgtEl>
                                          <p:spTgt spid="5126"/>
                                        </p:tgtEl>
                                        <p:attrNameLst>
                                          <p:attrName>style.visibility</p:attrName>
                                        </p:attrNameLst>
                                      </p:cBhvr>
                                      <p:to>
                                        <p:strVal val="visible"/>
                                      </p:to>
                                    </p:set>
                                    <p:animEffect transition="in" filter="wipe(left)">
                                      <p:cBhvr>
                                        <p:cTn id="46" dur="500"/>
                                        <p:tgtEl>
                                          <p:spTgt spid="5126"/>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par>
                                <p:cTn id="54" presetID="22" presetClass="entr" presetSubtype="8"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par>
                                <p:cTn id="57" presetID="22" presetClass="entr" presetSubtype="8"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22" presetClass="entr" presetSubtype="8"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par>
                                <p:cTn id="63" presetID="22" presetClass="entr" presetSubtype="8"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par>
                                <p:cTn id="74" presetID="22" presetClass="entr" presetSubtype="8"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Effect transition="in" filter="wipe(left)">
                                      <p:cBhvr>
                                        <p:cTn id="76" dur="500"/>
                                        <p:tgtEl>
                                          <p:spTgt spid="56"/>
                                        </p:tgtEl>
                                      </p:cBhvr>
                                    </p:animEffect>
                                  </p:childTnLst>
                                </p:cTn>
                              </p:par>
                              <p:par>
                                <p:cTn id="77" presetID="22" presetClass="entr" presetSubtype="8" fill="hold" nodeType="with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childTnLst>
                          </p:cTn>
                        </p:par>
                        <p:par>
                          <p:cTn id="80" fill="hold">
                            <p:stCondLst>
                              <p:cond delay="500"/>
                            </p:stCondLst>
                            <p:childTnLst>
                              <p:par>
                                <p:cTn id="81" presetID="16" presetClass="entr" presetSubtype="21"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barn(inVertical)">
                                      <p:cBhvr>
                                        <p:cTn id="83" dur="500"/>
                                        <p:tgtEl>
                                          <p:spTgt spid="24"/>
                                        </p:tgtEl>
                                      </p:cBhvr>
                                    </p:animEffect>
                                  </p:childTnLst>
                                </p:cTn>
                              </p:par>
                              <p:par>
                                <p:cTn id="84" presetID="22" presetClass="entr" presetSubtype="8" fill="hold" nodeType="withEffect">
                                  <p:stCondLst>
                                    <p:cond delay="0"/>
                                  </p:stCondLst>
                                  <p:childTnLst>
                                    <p:set>
                                      <p:cBhvr>
                                        <p:cTn id="85" dur="1" fill="hold">
                                          <p:stCondLst>
                                            <p:cond delay="0"/>
                                          </p:stCondLst>
                                        </p:cTn>
                                        <p:tgtEl>
                                          <p:spTgt spid="62"/>
                                        </p:tgtEl>
                                        <p:attrNameLst>
                                          <p:attrName>style.visibility</p:attrName>
                                        </p:attrNameLst>
                                      </p:cBhvr>
                                      <p:to>
                                        <p:strVal val="visible"/>
                                      </p:to>
                                    </p:set>
                                    <p:animEffect transition="in" filter="wipe(left)">
                                      <p:cBhvr>
                                        <p:cTn id="86" dur="500"/>
                                        <p:tgtEl>
                                          <p:spTgt spid="62"/>
                                        </p:tgtEl>
                                      </p:cBhvr>
                                    </p:animEffect>
                                  </p:childTnLst>
                                </p:cTn>
                              </p:par>
                              <p:par>
                                <p:cTn id="87" presetID="22" presetClass="entr" presetSubtype="8" fill="hold" nodeType="withEffect">
                                  <p:stCondLst>
                                    <p:cond delay="0"/>
                                  </p:stCondLst>
                                  <p:childTnLst>
                                    <p:set>
                                      <p:cBhvr>
                                        <p:cTn id="88" dur="1" fill="hold">
                                          <p:stCondLst>
                                            <p:cond delay="0"/>
                                          </p:stCondLst>
                                        </p:cTn>
                                        <p:tgtEl>
                                          <p:spTgt spid="5120"/>
                                        </p:tgtEl>
                                        <p:attrNameLst>
                                          <p:attrName>style.visibility</p:attrName>
                                        </p:attrNameLst>
                                      </p:cBhvr>
                                      <p:to>
                                        <p:strVal val="visible"/>
                                      </p:to>
                                    </p:set>
                                    <p:animEffect transition="in" filter="wipe(left)">
                                      <p:cBhvr>
                                        <p:cTn id="89" dur="500"/>
                                        <p:tgtEl>
                                          <p:spTgt spid="5120"/>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60"/>
                                        </p:tgtEl>
                                        <p:attrNameLst>
                                          <p:attrName>style.visibility</p:attrName>
                                        </p:attrNameLst>
                                      </p:cBhvr>
                                      <p:to>
                                        <p:strVal val="visible"/>
                                      </p:to>
                                    </p:set>
                                    <p:animEffect transition="in" filter="wipe(left)">
                                      <p:cBhvr>
                                        <p:cTn id="94" dur="500"/>
                                        <p:tgtEl>
                                          <p:spTgt spid="60"/>
                                        </p:tgtEl>
                                      </p:cBhvr>
                                    </p:animEffect>
                                  </p:childTnLst>
                                </p:cTn>
                              </p:par>
                            </p:childTnLst>
                          </p:cTn>
                        </p:par>
                        <p:par>
                          <p:cTn id="95" fill="hold">
                            <p:stCondLst>
                              <p:cond delay="500"/>
                            </p:stCondLst>
                            <p:childTnLst>
                              <p:par>
                                <p:cTn id="96" presetID="16" presetClass="entr" presetSubtype="21" fill="hold" grpId="0" nodeType="after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barn(inVertical)">
                                      <p:cBhvr>
                                        <p:cTn id="98" dur="500"/>
                                        <p:tgtEl>
                                          <p:spTgt spid="47"/>
                                        </p:tgtEl>
                                      </p:cBhvr>
                                    </p:animEffect>
                                  </p:childTnLst>
                                </p:cTn>
                              </p:par>
                              <p:par>
                                <p:cTn id="99" presetID="22" presetClass="entr" presetSubtype="8" fill="hold" nodeType="withEffect">
                                  <p:stCondLst>
                                    <p:cond delay="0"/>
                                  </p:stCondLst>
                                  <p:childTnLst>
                                    <p:set>
                                      <p:cBhvr>
                                        <p:cTn id="100" dur="1" fill="hold">
                                          <p:stCondLst>
                                            <p:cond delay="0"/>
                                          </p:stCondLst>
                                        </p:cTn>
                                        <p:tgtEl>
                                          <p:spTgt spid="5133"/>
                                        </p:tgtEl>
                                        <p:attrNameLst>
                                          <p:attrName>style.visibility</p:attrName>
                                        </p:attrNameLst>
                                      </p:cBhvr>
                                      <p:to>
                                        <p:strVal val="visible"/>
                                      </p:to>
                                    </p:set>
                                    <p:animEffect transition="in" filter="wipe(left)">
                                      <p:cBhvr>
                                        <p:cTn id="101" dur="500"/>
                                        <p:tgtEl>
                                          <p:spTgt spid="5133"/>
                                        </p:tgtEl>
                                      </p:cBhvr>
                                    </p:animEffect>
                                  </p:childTnLst>
                                </p:cTn>
                              </p:par>
                            </p:childTnLst>
                          </p:cTn>
                        </p:par>
                        <p:par>
                          <p:cTn id="102" fill="hold">
                            <p:stCondLst>
                              <p:cond delay="1000"/>
                            </p:stCondLst>
                            <p:childTnLst>
                              <p:par>
                                <p:cTn id="103" presetID="5" presetClass="entr" presetSubtype="10" fill="hold" grpId="0" nodeType="afterEffect">
                                  <p:stCondLst>
                                    <p:cond delay="0"/>
                                  </p:stCondLst>
                                  <p:childTnLst>
                                    <p:set>
                                      <p:cBhvr>
                                        <p:cTn id="104" dur="1" fill="hold">
                                          <p:stCondLst>
                                            <p:cond delay="0"/>
                                          </p:stCondLst>
                                        </p:cTn>
                                        <p:tgtEl>
                                          <p:spTgt spid="61"/>
                                        </p:tgtEl>
                                        <p:attrNameLst>
                                          <p:attrName>style.visibility</p:attrName>
                                        </p:attrNameLst>
                                      </p:cBhvr>
                                      <p:to>
                                        <p:strVal val="visible"/>
                                      </p:to>
                                    </p:set>
                                    <p:animEffect transition="in" filter="checkerboard(across)">
                                      <p:cBhvr>
                                        <p:cTn id="105" dur="500"/>
                                        <p:tgtEl>
                                          <p:spTgt spid="61"/>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5142"/>
                                        </p:tgtEl>
                                        <p:attrNameLst>
                                          <p:attrName>style.visibility</p:attrName>
                                        </p:attrNameLst>
                                      </p:cBhvr>
                                      <p:to>
                                        <p:strVal val="visible"/>
                                      </p:to>
                                    </p:set>
                                    <p:animEffect transition="in" filter="wipe(left)">
                                      <p:cBhvr>
                                        <p:cTn id="110" dur="500"/>
                                        <p:tgtEl>
                                          <p:spTgt spid="5142"/>
                                        </p:tgtEl>
                                      </p:cBhvr>
                                    </p:animEffect>
                                  </p:childTnLst>
                                </p:cTn>
                              </p:par>
                              <p:par>
                                <p:cTn id="111" presetID="16" presetClass="entr" presetSubtype="21" fill="hold" grpId="0" nodeType="withEffect">
                                  <p:stCondLst>
                                    <p:cond delay="0"/>
                                  </p:stCondLst>
                                  <p:childTnLst>
                                    <p:set>
                                      <p:cBhvr>
                                        <p:cTn id="112" dur="1" fill="hold">
                                          <p:stCondLst>
                                            <p:cond delay="0"/>
                                          </p:stCondLst>
                                        </p:cTn>
                                        <p:tgtEl>
                                          <p:spTgt spid="78"/>
                                        </p:tgtEl>
                                        <p:attrNameLst>
                                          <p:attrName>style.visibility</p:attrName>
                                        </p:attrNameLst>
                                      </p:cBhvr>
                                      <p:to>
                                        <p:strVal val="visible"/>
                                      </p:to>
                                    </p:set>
                                    <p:animEffect transition="in" filter="barn(inVertical)">
                                      <p:cBhvr>
                                        <p:cTn id="113" dur="500"/>
                                        <p:tgtEl>
                                          <p:spTgt spid="78"/>
                                        </p:tgtEl>
                                      </p:cBhvr>
                                    </p:animEffect>
                                  </p:childTnLst>
                                </p:cTn>
                              </p:par>
                              <p:par>
                                <p:cTn id="114" presetID="22" presetClass="entr" presetSubtype="8" fill="hold" nodeType="with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wipe(left)">
                                      <p:cBhvr>
                                        <p:cTn id="116" dur="500"/>
                                        <p:tgtEl>
                                          <p:spTgt spid="65"/>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67"/>
                                        </p:tgtEl>
                                        <p:attrNameLst>
                                          <p:attrName>style.visibility</p:attrName>
                                        </p:attrNameLst>
                                      </p:cBhvr>
                                      <p:to>
                                        <p:strVal val="visible"/>
                                      </p:to>
                                    </p:set>
                                    <p:animEffect transition="in" filter="wipe(left)">
                                      <p:cBhvr>
                                        <p:cTn id="121" dur="500"/>
                                        <p:tgtEl>
                                          <p:spTgt spid="67"/>
                                        </p:tgtEl>
                                      </p:cBhvr>
                                    </p:animEffect>
                                  </p:childTnLst>
                                </p:cTn>
                              </p:par>
                              <p:par>
                                <p:cTn id="122" presetID="16" presetClass="entr" presetSubtype="21" fill="hold" grpId="0" nodeType="withEffect">
                                  <p:stCondLst>
                                    <p:cond delay="0"/>
                                  </p:stCondLst>
                                  <p:childTnLst>
                                    <p:set>
                                      <p:cBhvr>
                                        <p:cTn id="123" dur="1" fill="hold">
                                          <p:stCondLst>
                                            <p:cond delay="0"/>
                                          </p:stCondLst>
                                        </p:cTn>
                                        <p:tgtEl>
                                          <p:spTgt spid="99"/>
                                        </p:tgtEl>
                                        <p:attrNameLst>
                                          <p:attrName>style.visibility</p:attrName>
                                        </p:attrNameLst>
                                      </p:cBhvr>
                                      <p:to>
                                        <p:strVal val="visible"/>
                                      </p:to>
                                    </p:set>
                                    <p:animEffect transition="in" filter="barn(inVertical)">
                                      <p:cBhvr>
                                        <p:cTn id="124" dur="500"/>
                                        <p:tgtEl>
                                          <p:spTgt spid="99"/>
                                        </p:tgtEl>
                                      </p:cBhvr>
                                    </p:animEffect>
                                  </p:childTnLst>
                                </p:cTn>
                              </p:par>
                              <p:par>
                                <p:cTn id="125" presetID="22" presetClass="entr" presetSubtype="8" fill="hold" nodeType="withEffect">
                                  <p:stCondLst>
                                    <p:cond delay="0"/>
                                  </p:stCondLst>
                                  <p:childTnLst>
                                    <p:set>
                                      <p:cBhvr>
                                        <p:cTn id="126" dur="1" fill="hold">
                                          <p:stCondLst>
                                            <p:cond delay="0"/>
                                          </p:stCondLst>
                                        </p:cTn>
                                        <p:tgtEl>
                                          <p:spTgt spid="71"/>
                                        </p:tgtEl>
                                        <p:attrNameLst>
                                          <p:attrName>style.visibility</p:attrName>
                                        </p:attrNameLst>
                                      </p:cBhvr>
                                      <p:to>
                                        <p:strVal val="visible"/>
                                      </p:to>
                                    </p:set>
                                    <p:animEffect transition="in" filter="wipe(left)">
                                      <p:cBhvr>
                                        <p:cTn id="127" dur="500"/>
                                        <p:tgtEl>
                                          <p:spTgt spid="71"/>
                                        </p:tgtEl>
                                      </p:cBhvr>
                                    </p:animEffect>
                                  </p:childTnLst>
                                </p:cTn>
                              </p:par>
                            </p:childTnLst>
                          </p:cTn>
                        </p:par>
                        <p:par>
                          <p:cTn id="128" fill="hold">
                            <p:stCondLst>
                              <p:cond delay="500"/>
                            </p:stCondLst>
                            <p:childTnLst>
                              <p:par>
                                <p:cTn id="129" presetID="5" presetClass="entr" presetSubtype="10" fill="hold" grpId="0" nodeType="afterEffect">
                                  <p:stCondLst>
                                    <p:cond delay="0"/>
                                  </p:stCondLst>
                                  <p:childTnLst>
                                    <p:set>
                                      <p:cBhvr>
                                        <p:cTn id="130" dur="1" fill="hold">
                                          <p:stCondLst>
                                            <p:cond delay="0"/>
                                          </p:stCondLst>
                                        </p:cTn>
                                        <p:tgtEl>
                                          <p:spTgt spid="64"/>
                                        </p:tgtEl>
                                        <p:attrNameLst>
                                          <p:attrName>style.visibility</p:attrName>
                                        </p:attrNameLst>
                                      </p:cBhvr>
                                      <p:to>
                                        <p:strVal val="visible"/>
                                      </p:to>
                                    </p:set>
                                    <p:animEffect transition="in" filter="checkerboard(across)">
                                      <p:cBhvr>
                                        <p:cTn id="13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10" grpId="0" animBg="1"/>
      <p:bldP spid="8" grpId="0"/>
      <p:bldP spid="13" grpId="0" animBg="1"/>
      <p:bldP spid="14" grpId="0" animBg="1"/>
      <p:bldP spid="9" grpId="0"/>
      <p:bldP spid="11" grpId="0"/>
      <p:bldP spid="20" grpId="0" animBg="1"/>
      <p:bldP spid="21" grpId="0"/>
      <p:bldP spid="24" grpId="0" animBg="1"/>
      <p:bldP spid="47" grpId="0" animBg="1"/>
      <p:bldP spid="78" grpId="0" animBg="1"/>
      <p:bldP spid="99" grpId="0" animBg="1"/>
      <p:bldP spid="61" grpId="0"/>
      <p:bldP spid="64" grpId="0"/>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 name="Cylindre 61"/>
          <p:cNvSpPr/>
          <p:nvPr/>
        </p:nvSpPr>
        <p:spPr bwMode="auto">
          <a:xfrm>
            <a:off x="207972" y="1125508"/>
            <a:ext cx="1856344" cy="5544616"/>
          </a:xfrm>
          <a:prstGeom prst="can">
            <a:avLst/>
          </a:prstGeom>
          <a:solidFill>
            <a:schemeClr val="accent6">
              <a:lumMod val="40000"/>
              <a:lumOff val="60000"/>
            </a:schemeClr>
          </a:solidFill>
          <a:ln w="12700" cap="flat" cmpd="sng" algn="ctr">
            <a:solidFill>
              <a:schemeClr val="accent3">
                <a:lumMod val="75000"/>
              </a:schemeClr>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endParaRPr lang="en-US" sz="1400" b="1" dirty="0">
              <a:latin typeface="+mn-lt"/>
            </a:endParaRPr>
          </a:p>
        </p:txBody>
      </p:sp>
      <p:sp>
        <p:nvSpPr>
          <p:cNvPr id="7176" name="Rectangle 7175"/>
          <p:cNvSpPr/>
          <p:nvPr/>
        </p:nvSpPr>
        <p:spPr bwMode="auto">
          <a:xfrm>
            <a:off x="7236296" y="2468295"/>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76" name="Rectangle 75"/>
          <p:cNvSpPr/>
          <p:nvPr/>
        </p:nvSpPr>
        <p:spPr bwMode="auto">
          <a:xfrm>
            <a:off x="7236296" y="2828335"/>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78" name="Rectangle 77"/>
          <p:cNvSpPr/>
          <p:nvPr/>
        </p:nvSpPr>
        <p:spPr bwMode="auto">
          <a:xfrm>
            <a:off x="5940152" y="3175754"/>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82" name="Rectangle 81"/>
          <p:cNvSpPr/>
          <p:nvPr/>
        </p:nvSpPr>
        <p:spPr bwMode="auto">
          <a:xfrm>
            <a:off x="7206308" y="3908455"/>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84" name="Rectangle 83"/>
          <p:cNvSpPr/>
          <p:nvPr/>
        </p:nvSpPr>
        <p:spPr bwMode="auto">
          <a:xfrm>
            <a:off x="7206308" y="4350964"/>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87" name="Rectangle 86"/>
          <p:cNvSpPr/>
          <p:nvPr/>
        </p:nvSpPr>
        <p:spPr bwMode="auto">
          <a:xfrm>
            <a:off x="5937139" y="3607478"/>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89" name="Rectangle 88"/>
          <p:cNvSpPr/>
          <p:nvPr/>
        </p:nvSpPr>
        <p:spPr bwMode="auto">
          <a:xfrm>
            <a:off x="5943165" y="4556087"/>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90" name="Rectangle 89"/>
          <p:cNvSpPr/>
          <p:nvPr/>
        </p:nvSpPr>
        <p:spPr bwMode="auto">
          <a:xfrm>
            <a:off x="5940152" y="4987811"/>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94" name="Rectangle 93"/>
          <p:cNvSpPr/>
          <p:nvPr/>
        </p:nvSpPr>
        <p:spPr bwMode="auto">
          <a:xfrm>
            <a:off x="1406661" y="4771634"/>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97" name="Rectangle 96"/>
          <p:cNvSpPr/>
          <p:nvPr/>
        </p:nvSpPr>
        <p:spPr bwMode="auto">
          <a:xfrm>
            <a:off x="1403648" y="5096678"/>
            <a:ext cx="216024" cy="241389"/>
          </a:xfrm>
          <a:prstGeom prst="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2"/>
              </a:solidFill>
              <a:effectLst/>
              <a:latin typeface="Arial" charset="0"/>
            </a:endParaRPr>
          </a:p>
        </p:txBody>
      </p:sp>
      <p:sp>
        <p:nvSpPr>
          <p:cNvPr id="2" name="Titre 1"/>
          <p:cNvSpPr>
            <a:spLocks noGrp="1"/>
          </p:cNvSpPr>
          <p:nvPr>
            <p:ph type="title"/>
          </p:nvPr>
        </p:nvSpPr>
        <p:spPr/>
        <p:txBody>
          <a:bodyPr/>
          <a:lstStyle/>
          <a:p>
            <a:r>
              <a:rPr lang="en-US" dirty="0"/>
              <a:t>Phase 2 : Generation of Target DBs</a:t>
            </a:r>
          </a:p>
        </p:txBody>
      </p:sp>
      <p:sp>
        <p:nvSpPr>
          <p:cNvPr id="7" name="Espace réservé du numéro de diapositive 6"/>
          <p:cNvSpPr>
            <a:spLocks noGrp="1"/>
          </p:cNvSpPr>
          <p:nvPr>
            <p:ph type="sldNum" sz="quarter" idx="10"/>
          </p:nvPr>
        </p:nvSpPr>
        <p:spPr/>
        <p:txBody>
          <a:bodyPr/>
          <a:lstStyle/>
          <a:p>
            <a:fld id="{A2F96EE8-32A2-4057-893E-DC9C58FDD6F1}" type="slidenum">
              <a:rPr lang="en-US" smtClean="0"/>
              <a:pPr/>
              <a:t>26</a:t>
            </a:fld>
            <a:endParaRPr lang="en-US" dirty="0"/>
          </a:p>
        </p:txBody>
      </p:sp>
      <p:sp>
        <p:nvSpPr>
          <p:cNvPr id="24" name="Rectangle à coins arrondis 23"/>
          <p:cNvSpPr/>
          <p:nvPr/>
        </p:nvSpPr>
        <p:spPr bwMode="auto">
          <a:xfrm>
            <a:off x="2915816" y="1711306"/>
            <a:ext cx="3240360" cy="951916"/>
          </a:xfrm>
          <a:prstGeom prst="roundRect">
            <a:avLst/>
          </a:prstGeom>
          <a:solidFill>
            <a:srgbClr val="FFCCFF"/>
          </a:solidFill>
          <a:ln>
            <a:headEnd type="none" w="med" len="med"/>
            <a:tailEnd type="triangle" w="med" len="med"/>
          </a:ln>
          <a:effectLst>
            <a:glow rad="139700">
              <a:schemeClr val="accent1">
                <a:satMod val="175000"/>
                <a:alpha val="40000"/>
              </a:schemeClr>
            </a:glow>
            <a:outerShdw blurRad="40000" dist="23000" dir="5400000" rotWithShape="0">
              <a:srgbClr val="000000">
                <a:alpha val="35000"/>
              </a:srgbClr>
            </a:outerShdw>
          </a:effectLst>
          <a:extLst/>
        </p:spPr>
        <p:style>
          <a:lnRef idx="1">
            <a:schemeClr val="accent2"/>
          </a:lnRef>
          <a:fillRef idx="3">
            <a:schemeClr val="accent2"/>
          </a:fillRef>
          <a:effectRef idx="2">
            <a:schemeClr val="accent2"/>
          </a:effectRef>
          <a:fontRef idx="minor">
            <a:schemeClr val="lt1"/>
          </a:fontRef>
        </p:style>
        <p:txBody>
          <a:bodyPr wrap="none" lIns="36000" tIns="46800" rIns="36000" bIns="36000" rtlCol="0" anchor="ctr"/>
          <a:lstStyle/>
          <a:p>
            <a:pPr marL="285750" indent="-285750" algn="l">
              <a:buFont typeface="Arial" panose="020B0604020202020204" pitchFamily="34" charset="0"/>
              <a:buChar char="•"/>
            </a:pPr>
            <a:r>
              <a:rPr lang="en-US" sz="1400" b="1" dirty="0">
                <a:solidFill>
                  <a:schemeClr val="accent2">
                    <a:lumMod val="50000"/>
                  </a:schemeClr>
                </a:solidFill>
                <a:latin typeface="+mn-lt"/>
              </a:rPr>
              <a:t>Creation of 3D Terrain</a:t>
            </a:r>
          </a:p>
          <a:p>
            <a:pPr marL="285750" indent="-285750" algn="l">
              <a:buFont typeface="Arial" panose="020B0604020202020204" pitchFamily="34" charset="0"/>
              <a:buChar char="•"/>
            </a:pPr>
            <a:r>
              <a:rPr lang="en-US" sz="1400" b="1" dirty="0">
                <a:solidFill>
                  <a:schemeClr val="accent2">
                    <a:lumMod val="50000"/>
                  </a:schemeClr>
                </a:solidFill>
                <a:latin typeface="+mn-lt"/>
              </a:rPr>
              <a:t>(Polygons, Levels of Detail, …)</a:t>
            </a:r>
          </a:p>
        </p:txBody>
      </p:sp>
      <p:sp>
        <p:nvSpPr>
          <p:cNvPr id="59" name="Cylindre 58"/>
          <p:cNvSpPr/>
          <p:nvPr/>
        </p:nvSpPr>
        <p:spPr bwMode="auto">
          <a:xfrm>
            <a:off x="7020272" y="1125508"/>
            <a:ext cx="2025552" cy="5544616"/>
          </a:xfrm>
          <a:prstGeom prst="can">
            <a:avLst/>
          </a:prstGeom>
          <a:solidFill>
            <a:schemeClr val="accent6">
              <a:lumMod val="40000"/>
              <a:lumOff val="60000"/>
            </a:schemeClr>
          </a:solidFill>
          <a:ln w="12700" cap="flat" cmpd="sng" algn="ctr">
            <a:solidFill>
              <a:schemeClr val="accent3">
                <a:lumMod val="75000"/>
              </a:schemeClr>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endParaRPr lang="en-US" sz="1400" b="1" dirty="0">
              <a:latin typeface="+mn-lt"/>
            </a:endParaRPr>
          </a:p>
          <a:p>
            <a:r>
              <a:rPr lang="en-US" sz="1400" b="1" dirty="0">
                <a:latin typeface="+mn-lt"/>
              </a:rPr>
              <a:t>Datasets</a:t>
            </a:r>
          </a:p>
          <a:p>
            <a:endParaRPr lang="en-US" sz="1400" b="1" dirty="0">
              <a:latin typeface="+mn-lt"/>
            </a:endParaRPr>
          </a:p>
        </p:txBody>
      </p:sp>
      <p:pic>
        <p:nvPicPr>
          <p:cNvPr id="7172" name="Picture 4"/>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207982" y="1848271"/>
            <a:ext cx="1742553" cy="1526878"/>
          </a:xfrm>
          <a:prstGeom prst="rect">
            <a:avLst/>
          </a:prstGeom>
          <a:noFill/>
          <a:ln w="28575">
            <a:solidFill>
              <a:srgbClr val="FFFF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Lst>
        </p:spPr>
      </p:pic>
      <p:cxnSp>
        <p:nvCxnSpPr>
          <p:cNvPr id="7169" name="Connecteur en angle 7168"/>
          <p:cNvCxnSpPr>
            <a:stCxn id="81" idx="4"/>
            <a:endCxn id="24" idx="1"/>
          </p:cNvCxnSpPr>
          <p:nvPr/>
        </p:nvCxnSpPr>
        <p:spPr bwMode="auto">
          <a:xfrm flipV="1">
            <a:off x="1746001" y="2187264"/>
            <a:ext cx="1169815" cy="2768695"/>
          </a:xfrm>
          <a:prstGeom prst="bentConnector3">
            <a:avLst>
              <a:gd name="adj1" fmla="val 50000"/>
            </a:avLst>
          </a:prstGeom>
          <a:noFill/>
          <a:ln w="38100" cap="flat" cmpd="sng" algn="ctr">
            <a:solidFill>
              <a:srgbClr val="0000FF"/>
            </a:solidFill>
            <a:prstDash val="solid"/>
            <a:round/>
            <a:headEnd type="none" w="med" len="med"/>
            <a:tailEnd type="none"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7181" name="Connecteur en angle 7180"/>
          <p:cNvCxnSpPr>
            <a:stCxn id="24" idx="3"/>
            <a:endCxn id="7176" idx="1"/>
          </p:cNvCxnSpPr>
          <p:nvPr/>
        </p:nvCxnSpPr>
        <p:spPr bwMode="auto">
          <a:xfrm>
            <a:off x="6156176" y="2187264"/>
            <a:ext cx="1080120" cy="401726"/>
          </a:xfrm>
          <a:prstGeom prst="bentConnector3">
            <a:avLst>
              <a:gd name="adj1" fmla="val 50000"/>
            </a:avLst>
          </a:prstGeom>
          <a:noFill/>
          <a:ln w="38100" cap="flat" cmpd="sng" algn="ctr">
            <a:solidFill>
              <a:srgbClr val="0000FF"/>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83" name="Rectangle à coins arrondis 82"/>
          <p:cNvSpPr/>
          <p:nvPr/>
        </p:nvSpPr>
        <p:spPr bwMode="auto">
          <a:xfrm>
            <a:off x="2919636" y="2995076"/>
            <a:ext cx="3240360" cy="1007348"/>
          </a:xfrm>
          <a:prstGeom prst="roundRect">
            <a:avLst/>
          </a:prstGeom>
          <a:solidFill>
            <a:srgbClr val="FFCCFF"/>
          </a:solidFill>
          <a:ln>
            <a:headEnd type="none" w="med" len="med"/>
            <a:tailEnd type="triangle" w="med" len="med"/>
          </a:ln>
          <a:effectLst>
            <a:glow rad="139700">
              <a:schemeClr val="accent1">
                <a:satMod val="175000"/>
                <a:alpha val="40000"/>
              </a:schemeClr>
            </a:glow>
            <a:outerShdw blurRad="40000" dist="23000" dir="5400000" rotWithShape="0">
              <a:srgbClr val="000000">
                <a:alpha val="35000"/>
              </a:srgbClr>
            </a:outerShdw>
          </a:effectLst>
          <a:extLst/>
        </p:spPr>
        <p:style>
          <a:lnRef idx="1">
            <a:schemeClr val="accent2"/>
          </a:lnRef>
          <a:fillRef idx="3">
            <a:schemeClr val="accent2"/>
          </a:fillRef>
          <a:effectRef idx="2">
            <a:schemeClr val="accent2"/>
          </a:effectRef>
          <a:fontRef idx="minor">
            <a:schemeClr val="lt1"/>
          </a:fontRef>
        </p:style>
        <p:txBody>
          <a:bodyPr wrap="none" lIns="36000" tIns="46800" rIns="36000" bIns="36000" rtlCol="0" anchor="ctr"/>
          <a:lstStyle/>
          <a:p>
            <a:endParaRPr lang="en-US" sz="1400" b="1" dirty="0">
              <a:solidFill>
                <a:schemeClr val="accent2">
                  <a:lumMod val="50000"/>
                </a:schemeClr>
              </a:solidFill>
              <a:latin typeface="+mn-lt"/>
            </a:endParaRPr>
          </a:p>
          <a:p>
            <a:pPr marL="285750" indent="-285750" algn="l">
              <a:buFont typeface="Arial" panose="020B0604020202020204" pitchFamily="34" charset="0"/>
              <a:buChar char="•"/>
            </a:pPr>
            <a:r>
              <a:rPr lang="en-US" sz="1400" b="1" dirty="0">
                <a:solidFill>
                  <a:schemeClr val="accent2">
                    <a:lumMod val="50000"/>
                  </a:schemeClr>
                </a:solidFill>
                <a:latin typeface="+mn-lt"/>
              </a:rPr>
              <a:t>Texturing (projection of </a:t>
            </a:r>
            <a:br>
              <a:rPr lang="en-US" sz="1400" b="1" dirty="0">
                <a:solidFill>
                  <a:schemeClr val="accent2">
                    <a:lumMod val="50000"/>
                  </a:schemeClr>
                </a:solidFill>
                <a:latin typeface="+mn-lt"/>
              </a:rPr>
            </a:br>
            <a:r>
              <a:rPr lang="en-US" sz="1400" b="1" dirty="0">
                <a:solidFill>
                  <a:schemeClr val="accent2">
                    <a:lumMod val="50000"/>
                  </a:schemeClr>
                </a:solidFill>
                <a:latin typeface="+mn-lt"/>
              </a:rPr>
              <a:t>images on the 3D Terrain)</a:t>
            </a:r>
          </a:p>
          <a:p>
            <a:endParaRPr lang="en-US" sz="1400" b="1" dirty="0">
              <a:solidFill>
                <a:schemeClr val="accent2">
                  <a:lumMod val="50000"/>
                </a:schemeClr>
              </a:solidFill>
              <a:latin typeface="+mn-lt"/>
            </a:endParaRPr>
          </a:p>
        </p:txBody>
      </p:sp>
      <p:sp>
        <p:nvSpPr>
          <p:cNvPr id="7182" name="ZoneTexte 7181"/>
          <p:cNvSpPr txBox="1"/>
          <p:nvPr/>
        </p:nvSpPr>
        <p:spPr>
          <a:xfrm>
            <a:off x="7413327" y="2273156"/>
            <a:ext cx="1184107" cy="338554"/>
          </a:xfrm>
          <a:prstGeom prst="rect">
            <a:avLst/>
          </a:prstGeom>
          <a:noFill/>
        </p:spPr>
        <p:txBody>
          <a:bodyPr wrap="none" rtlCol="0">
            <a:spAutoFit/>
          </a:bodyPr>
          <a:lstStyle/>
          <a:p>
            <a:r>
              <a:rPr lang="en-US" sz="1600" b="1" dirty="0">
                <a:solidFill>
                  <a:srgbClr val="FFFF00"/>
                </a:solidFill>
              </a:rPr>
              <a:t>3D Terrain</a:t>
            </a:r>
          </a:p>
        </p:txBody>
      </p:sp>
      <p:cxnSp>
        <p:nvCxnSpPr>
          <p:cNvPr id="7184" name="Connecteur en angle 7183"/>
          <p:cNvCxnSpPr>
            <a:stCxn id="76" idx="1"/>
            <a:endCxn id="78" idx="3"/>
          </p:cNvCxnSpPr>
          <p:nvPr/>
        </p:nvCxnSpPr>
        <p:spPr bwMode="auto">
          <a:xfrm rot="10800000" flipV="1">
            <a:off x="6156176" y="2949029"/>
            <a:ext cx="1080120" cy="347419"/>
          </a:xfrm>
          <a:prstGeom prst="bentConnector3">
            <a:avLst>
              <a:gd name="adj1" fmla="val 50000"/>
            </a:avLst>
          </a:prstGeom>
          <a:noFill/>
          <a:ln w="38100" cap="flat" cmpd="sng" algn="ctr">
            <a:solidFill>
              <a:srgbClr val="3BFFFF"/>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7186" name="Connecteur en angle 7185"/>
          <p:cNvCxnSpPr>
            <a:stCxn id="69" idx="4"/>
            <a:endCxn id="83" idx="1"/>
          </p:cNvCxnSpPr>
          <p:nvPr/>
        </p:nvCxnSpPr>
        <p:spPr bwMode="auto">
          <a:xfrm>
            <a:off x="1747348" y="3123212"/>
            <a:ext cx="1172288" cy="375538"/>
          </a:xfrm>
          <a:prstGeom prst="bentConnector3">
            <a:avLst>
              <a:gd name="adj1" fmla="val 50000"/>
            </a:avLst>
          </a:prstGeom>
          <a:noFill/>
          <a:ln w="38100" cap="flat" cmpd="sng" algn="ctr">
            <a:solidFill>
              <a:srgbClr val="3BFFFF"/>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pic>
        <p:nvPicPr>
          <p:cNvPr id="7190" name="Picture 5"/>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175638" y="3542830"/>
            <a:ext cx="1789241" cy="1255086"/>
          </a:xfrm>
          <a:prstGeom prst="rect">
            <a:avLst/>
          </a:prstGeom>
          <a:noFill/>
          <a:ln w="28575">
            <a:solidFill>
              <a:srgbClr val="FFFF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93" name="ZoneTexte 92"/>
          <p:cNvSpPr txBox="1"/>
          <p:nvPr/>
        </p:nvSpPr>
        <p:spPr>
          <a:xfrm>
            <a:off x="7362433" y="4200466"/>
            <a:ext cx="1406154" cy="584775"/>
          </a:xfrm>
          <a:prstGeom prst="rect">
            <a:avLst/>
          </a:prstGeom>
          <a:noFill/>
        </p:spPr>
        <p:txBody>
          <a:bodyPr wrap="none" rtlCol="0">
            <a:spAutoFit/>
          </a:bodyPr>
          <a:lstStyle/>
          <a:p>
            <a:r>
              <a:rPr lang="en-US" sz="1600" b="1" dirty="0" err="1">
                <a:solidFill>
                  <a:srgbClr val="FFFF00"/>
                </a:solidFill>
              </a:rPr>
              <a:t>Geospecific</a:t>
            </a:r>
            <a:r>
              <a:rPr lang="en-US" sz="1600" b="1" dirty="0">
                <a:solidFill>
                  <a:srgbClr val="FFFF00"/>
                </a:solidFill>
              </a:rPr>
              <a:t> </a:t>
            </a:r>
          </a:p>
          <a:p>
            <a:r>
              <a:rPr lang="en-US" sz="1600" b="1" dirty="0">
                <a:solidFill>
                  <a:srgbClr val="FFFF00"/>
                </a:solidFill>
              </a:rPr>
              <a:t>Textures</a:t>
            </a:r>
          </a:p>
        </p:txBody>
      </p:sp>
      <p:cxnSp>
        <p:nvCxnSpPr>
          <p:cNvPr id="7192" name="Connecteur en angle 7191"/>
          <p:cNvCxnSpPr>
            <a:stCxn id="87" idx="3"/>
            <a:endCxn id="82" idx="1"/>
          </p:cNvCxnSpPr>
          <p:nvPr/>
        </p:nvCxnSpPr>
        <p:spPr bwMode="auto">
          <a:xfrm>
            <a:off x="6153163" y="3728173"/>
            <a:ext cx="1053145" cy="300977"/>
          </a:xfrm>
          <a:prstGeom prst="bentConnector3">
            <a:avLst>
              <a:gd name="adj1" fmla="val 50000"/>
            </a:avLst>
          </a:prstGeom>
          <a:noFill/>
          <a:ln w="38100" cap="flat" cmpd="sng" algn="ctr">
            <a:solidFill>
              <a:srgbClr val="3BFFFF"/>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96" name="Rectangle à coins arrondis 95"/>
          <p:cNvSpPr/>
          <p:nvPr/>
        </p:nvSpPr>
        <p:spPr bwMode="auto">
          <a:xfrm>
            <a:off x="2915816" y="4430803"/>
            <a:ext cx="3240360" cy="1064950"/>
          </a:xfrm>
          <a:prstGeom prst="roundRect">
            <a:avLst/>
          </a:prstGeom>
          <a:solidFill>
            <a:srgbClr val="FFCCFF"/>
          </a:solidFill>
          <a:ln>
            <a:headEnd type="none" w="med" len="med"/>
            <a:tailEnd type="triangle" w="med" len="med"/>
          </a:ln>
          <a:effectLst>
            <a:glow rad="139700">
              <a:schemeClr val="accent1">
                <a:satMod val="175000"/>
                <a:alpha val="40000"/>
              </a:schemeClr>
            </a:glow>
            <a:outerShdw blurRad="40000" dist="23000" dir="5400000" rotWithShape="0">
              <a:srgbClr val="000000">
                <a:alpha val="35000"/>
              </a:srgbClr>
            </a:outerShdw>
          </a:effectLst>
          <a:extLst/>
        </p:spPr>
        <p:style>
          <a:lnRef idx="1">
            <a:schemeClr val="accent2"/>
          </a:lnRef>
          <a:fillRef idx="3">
            <a:schemeClr val="accent2"/>
          </a:fillRef>
          <a:effectRef idx="2">
            <a:schemeClr val="accent2"/>
          </a:effectRef>
          <a:fontRef idx="minor">
            <a:schemeClr val="lt1"/>
          </a:fontRef>
        </p:style>
        <p:txBody>
          <a:bodyPr wrap="none" lIns="36000" tIns="46800" rIns="36000" bIns="36000" rtlCol="0" anchor="ctr"/>
          <a:lstStyle/>
          <a:p>
            <a:endParaRPr lang="en-US" sz="1400" b="1" dirty="0">
              <a:solidFill>
                <a:schemeClr val="accent2">
                  <a:lumMod val="50000"/>
                </a:schemeClr>
              </a:solidFill>
              <a:latin typeface="+mn-lt"/>
            </a:endParaRPr>
          </a:p>
          <a:p>
            <a:pPr marL="285750" indent="-285750" algn="l">
              <a:buFont typeface="Arial" panose="020B0604020202020204" pitchFamily="34" charset="0"/>
              <a:buChar char="•"/>
            </a:pPr>
            <a:r>
              <a:rPr lang="en-US" sz="1400" b="1" dirty="0">
                <a:solidFill>
                  <a:schemeClr val="accent2">
                    <a:lumMod val="50000"/>
                  </a:schemeClr>
                </a:solidFill>
                <a:latin typeface="+mn-lt"/>
              </a:rPr>
              <a:t>Intensification of terrain with </a:t>
            </a:r>
            <a:br>
              <a:rPr lang="en-US" sz="1400" b="1" dirty="0">
                <a:solidFill>
                  <a:schemeClr val="accent2">
                    <a:lumMod val="50000"/>
                  </a:schemeClr>
                </a:solidFill>
                <a:latin typeface="+mn-lt"/>
              </a:rPr>
            </a:br>
            <a:r>
              <a:rPr lang="en-US" sz="1400" b="1" dirty="0">
                <a:solidFill>
                  <a:schemeClr val="accent2">
                    <a:lumMod val="50000"/>
                  </a:schemeClr>
                </a:solidFill>
                <a:latin typeface="+mn-lt"/>
              </a:rPr>
              <a:t>3D elements</a:t>
            </a:r>
            <a:br>
              <a:rPr lang="en-US" sz="1400" b="1" dirty="0">
                <a:solidFill>
                  <a:schemeClr val="accent2">
                    <a:lumMod val="50000"/>
                  </a:schemeClr>
                </a:solidFill>
                <a:latin typeface="+mn-lt"/>
              </a:rPr>
            </a:br>
            <a:r>
              <a:rPr lang="en-US" sz="1400" b="1" dirty="0">
                <a:solidFill>
                  <a:schemeClr val="accent2">
                    <a:lumMod val="50000"/>
                  </a:schemeClr>
                </a:solidFill>
                <a:latin typeface="+mn-lt"/>
              </a:rPr>
              <a:t>(Cultures, Buildings, Networks,..)</a:t>
            </a:r>
          </a:p>
          <a:p>
            <a:endParaRPr lang="en-US" sz="1400" b="1" dirty="0">
              <a:solidFill>
                <a:schemeClr val="accent2">
                  <a:lumMod val="50000"/>
                </a:schemeClr>
              </a:solidFill>
              <a:latin typeface="+mn-lt"/>
            </a:endParaRPr>
          </a:p>
        </p:txBody>
      </p:sp>
      <p:pic>
        <p:nvPicPr>
          <p:cNvPr id="7193" name="Picture 6"/>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150349" y="4916380"/>
            <a:ext cx="1830326" cy="1102194"/>
          </a:xfrm>
          <a:prstGeom prst="rect">
            <a:avLst/>
          </a:prstGeom>
          <a:noFill/>
          <a:ln w="28575">
            <a:solidFill>
              <a:srgbClr val="FFFF00"/>
            </a:solidFill>
            <a:miter lim="800000"/>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cxnSp>
        <p:nvCxnSpPr>
          <p:cNvPr id="52" name="Connecteur en angle 51"/>
          <p:cNvCxnSpPr>
            <a:stCxn id="75" idx="4"/>
            <a:endCxn id="96" idx="1"/>
          </p:cNvCxnSpPr>
          <p:nvPr/>
        </p:nvCxnSpPr>
        <p:spPr bwMode="auto">
          <a:xfrm>
            <a:off x="1765806" y="4054147"/>
            <a:ext cx="1150010" cy="909131"/>
          </a:xfrm>
          <a:prstGeom prst="bentConnector3">
            <a:avLst>
              <a:gd name="adj1" fmla="val 50000"/>
            </a:avLst>
          </a:prstGeom>
          <a:noFill/>
          <a:ln w="38100" cap="flat" cmpd="sng" algn="ctr">
            <a:solidFill>
              <a:srgbClr val="FF0000"/>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70" name="Connecteur en angle 69"/>
          <p:cNvCxnSpPr>
            <a:stCxn id="91" idx="4"/>
            <a:endCxn id="96" idx="1"/>
          </p:cNvCxnSpPr>
          <p:nvPr/>
        </p:nvCxnSpPr>
        <p:spPr bwMode="auto">
          <a:xfrm flipV="1">
            <a:off x="1735625" y="4963278"/>
            <a:ext cx="1180191" cy="900637"/>
          </a:xfrm>
          <a:prstGeom prst="bentConnector3">
            <a:avLst>
              <a:gd name="adj1" fmla="val 50000"/>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73" name="Connecteur droit 72"/>
          <p:cNvCxnSpPr>
            <a:stCxn id="81" idx="4"/>
            <a:endCxn id="96" idx="1"/>
          </p:cNvCxnSpPr>
          <p:nvPr/>
        </p:nvCxnSpPr>
        <p:spPr bwMode="auto">
          <a:xfrm>
            <a:off x="1746001" y="4955959"/>
            <a:ext cx="1169815" cy="7319"/>
          </a:xfrm>
          <a:prstGeom prst="bentConnector3">
            <a:avLst>
              <a:gd name="adj1" fmla="val 50000"/>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95" name="Connecteur droit avec flèche 94"/>
          <p:cNvCxnSpPr>
            <a:stCxn id="93" idx="1"/>
            <a:endCxn id="89" idx="3"/>
          </p:cNvCxnSpPr>
          <p:nvPr/>
        </p:nvCxnSpPr>
        <p:spPr bwMode="auto">
          <a:xfrm rot="10800000" flipV="1">
            <a:off x="6159189" y="4492854"/>
            <a:ext cx="1203244" cy="183928"/>
          </a:xfrm>
          <a:prstGeom prst="bentConnector3">
            <a:avLst>
              <a:gd name="adj1" fmla="val 50000"/>
            </a:avLst>
          </a:prstGeom>
          <a:noFill/>
          <a:ln w="38100" cap="flat" cmpd="sng" algn="ctr">
            <a:solidFill>
              <a:srgbClr val="FF0000"/>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104" name="Connecteur en angle 103"/>
          <p:cNvCxnSpPr>
            <a:endCxn id="7193" idx="1"/>
          </p:cNvCxnSpPr>
          <p:nvPr/>
        </p:nvCxnSpPr>
        <p:spPr bwMode="auto">
          <a:xfrm>
            <a:off x="6153163" y="5253285"/>
            <a:ext cx="997186" cy="214192"/>
          </a:xfrm>
          <a:prstGeom prst="bentConnector3">
            <a:avLst/>
          </a:prstGeom>
          <a:noFill/>
          <a:ln w="38100" cap="flat" cmpd="sng" algn="ctr">
            <a:solidFill>
              <a:srgbClr val="FF0000"/>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148" name="ZoneTexte 147"/>
          <p:cNvSpPr txBox="1"/>
          <p:nvPr/>
        </p:nvSpPr>
        <p:spPr>
          <a:xfrm>
            <a:off x="7468356" y="5662067"/>
            <a:ext cx="1221809" cy="338554"/>
          </a:xfrm>
          <a:prstGeom prst="rect">
            <a:avLst/>
          </a:prstGeom>
          <a:noFill/>
        </p:spPr>
        <p:txBody>
          <a:bodyPr wrap="none" rtlCol="0">
            <a:spAutoFit/>
          </a:bodyPr>
          <a:lstStyle/>
          <a:p>
            <a:pPr algn="ctr"/>
            <a:r>
              <a:rPr lang="en-US" sz="1600" b="1" dirty="0">
                <a:solidFill>
                  <a:srgbClr val="FFFF00"/>
                </a:solidFill>
              </a:rPr>
              <a:t>3D objects</a:t>
            </a:r>
          </a:p>
        </p:txBody>
      </p:sp>
      <p:sp>
        <p:nvSpPr>
          <p:cNvPr id="63" name="ZoneTexte 62"/>
          <p:cNvSpPr txBox="1"/>
          <p:nvPr/>
        </p:nvSpPr>
        <p:spPr>
          <a:xfrm>
            <a:off x="604549" y="1128936"/>
            <a:ext cx="1098378" cy="461665"/>
          </a:xfrm>
          <a:prstGeom prst="rect">
            <a:avLst/>
          </a:prstGeom>
          <a:noFill/>
        </p:spPr>
        <p:txBody>
          <a:bodyPr wrap="none" rtlCol="0">
            <a:spAutoFit/>
          </a:bodyPr>
          <a:lstStyle/>
          <a:p>
            <a:r>
              <a:rPr lang="en-US" b="1" dirty="0"/>
              <a:t>Intermediate</a:t>
            </a:r>
          </a:p>
          <a:p>
            <a:r>
              <a:rPr lang="en-US" b="1" dirty="0"/>
              <a:t>Data</a:t>
            </a:r>
          </a:p>
        </p:txBody>
      </p:sp>
      <p:grpSp>
        <p:nvGrpSpPr>
          <p:cNvPr id="64" name="Groupe 63"/>
          <p:cNvGrpSpPr/>
          <p:nvPr/>
        </p:nvGrpSpPr>
        <p:grpSpPr>
          <a:xfrm>
            <a:off x="541670" y="1719753"/>
            <a:ext cx="1224136" cy="882010"/>
            <a:chOff x="4932040" y="2207074"/>
            <a:chExt cx="1224136" cy="882010"/>
          </a:xfrm>
        </p:grpSpPr>
        <p:sp>
          <p:nvSpPr>
            <p:cNvPr id="65" name="Organigramme : Disque magnétique 64"/>
            <p:cNvSpPr/>
            <p:nvPr/>
          </p:nvSpPr>
          <p:spPr bwMode="auto">
            <a:xfrm>
              <a:off x="4932040" y="2260239"/>
              <a:ext cx="1224136" cy="828845"/>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66" name="ZoneTexte 65"/>
            <p:cNvSpPr txBox="1"/>
            <p:nvPr/>
          </p:nvSpPr>
          <p:spPr>
            <a:xfrm>
              <a:off x="5195296" y="2207074"/>
              <a:ext cx="697627" cy="369332"/>
            </a:xfrm>
            <a:prstGeom prst="rect">
              <a:avLst/>
            </a:prstGeom>
            <a:noFill/>
          </p:spPr>
          <p:txBody>
            <a:bodyPr wrap="none" rtlCol="0">
              <a:spAutoFit/>
            </a:bodyPr>
            <a:lstStyle/>
            <a:p>
              <a:r>
                <a:rPr lang="en-US" sz="900" b="1" dirty="0"/>
                <a:t>(Tiled )</a:t>
              </a:r>
              <a:br>
                <a:rPr lang="en-US" sz="900" b="1" dirty="0"/>
              </a:br>
              <a:r>
                <a:rPr lang="en-US" sz="900" b="1" dirty="0"/>
                <a:t>Elevation</a:t>
              </a:r>
            </a:p>
          </p:txBody>
        </p:sp>
        <p:pic>
          <p:nvPicPr>
            <p:cNvPr id="67" name="Picture 7"/>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99558" y="2586058"/>
              <a:ext cx="689099" cy="42272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grpSp>
        <p:nvGrpSpPr>
          <p:cNvPr id="68" name="Groupe 67"/>
          <p:cNvGrpSpPr/>
          <p:nvPr/>
        </p:nvGrpSpPr>
        <p:grpSpPr>
          <a:xfrm>
            <a:off x="523212" y="2705992"/>
            <a:ext cx="1279563" cy="831875"/>
            <a:chOff x="7335512" y="2778363"/>
            <a:chExt cx="1279563" cy="831875"/>
          </a:xfrm>
        </p:grpSpPr>
        <p:sp>
          <p:nvSpPr>
            <p:cNvPr id="69" name="Organigramme : Disque magnétique 68"/>
            <p:cNvSpPr/>
            <p:nvPr/>
          </p:nvSpPr>
          <p:spPr bwMode="auto">
            <a:xfrm>
              <a:off x="7335512" y="2780928"/>
              <a:ext cx="1224136" cy="829310"/>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pic>
          <p:nvPicPr>
            <p:cNvPr id="71" name="Picture 8"/>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696740" y="3094037"/>
              <a:ext cx="501679" cy="478979"/>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72" name="ZoneTexte 71"/>
            <p:cNvSpPr txBox="1"/>
            <p:nvPr/>
          </p:nvSpPr>
          <p:spPr>
            <a:xfrm>
              <a:off x="7400682" y="2778363"/>
              <a:ext cx="1214393" cy="261610"/>
            </a:xfrm>
            <a:prstGeom prst="rect">
              <a:avLst/>
            </a:prstGeom>
            <a:noFill/>
          </p:spPr>
          <p:txBody>
            <a:bodyPr wrap="square" rtlCol="0">
              <a:spAutoFit/>
            </a:bodyPr>
            <a:lstStyle/>
            <a:p>
              <a:pPr algn="ctr"/>
              <a:r>
                <a:rPr lang="en-US" sz="1100" b="1" i="1" dirty="0"/>
                <a:t>(Tiled) Images </a:t>
              </a:r>
            </a:p>
          </p:txBody>
        </p:sp>
      </p:grpSp>
      <p:grpSp>
        <p:nvGrpSpPr>
          <p:cNvPr id="74" name="Groupe 73"/>
          <p:cNvGrpSpPr/>
          <p:nvPr/>
        </p:nvGrpSpPr>
        <p:grpSpPr>
          <a:xfrm>
            <a:off x="541670" y="3601665"/>
            <a:ext cx="1224136" cy="867137"/>
            <a:chOff x="4860032" y="3671600"/>
            <a:chExt cx="1224136" cy="867137"/>
          </a:xfrm>
        </p:grpSpPr>
        <p:sp>
          <p:nvSpPr>
            <p:cNvPr id="75" name="Organigramme : Disque magnétique 74"/>
            <p:cNvSpPr/>
            <p:nvPr/>
          </p:nvSpPr>
          <p:spPr bwMode="auto">
            <a:xfrm>
              <a:off x="4860032" y="3709427"/>
              <a:ext cx="1224136" cy="829310"/>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77" name="ZoneTexte 76"/>
            <p:cNvSpPr txBox="1"/>
            <p:nvPr/>
          </p:nvSpPr>
          <p:spPr>
            <a:xfrm>
              <a:off x="4922110" y="3671600"/>
              <a:ext cx="1099980" cy="261610"/>
            </a:xfrm>
            <a:prstGeom prst="rect">
              <a:avLst/>
            </a:prstGeom>
            <a:noFill/>
          </p:spPr>
          <p:txBody>
            <a:bodyPr wrap="none" rtlCol="0">
              <a:spAutoFit/>
            </a:bodyPr>
            <a:lstStyle/>
            <a:p>
              <a:pPr algn="ctr"/>
              <a:r>
                <a:rPr lang="en-US" sz="1100" b="1" i="1" dirty="0"/>
                <a:t>Classification</a:t>
              </a:r>
            </a:p>
          </p:txBody>
        </p:sp>
        <p:pic>
          <p:nvPicPr>
            <p:cNvPr id="79" name="Picture 9"/>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19229" y="4001058"/>
              <a:ext cx="705743" cy="49548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grpSp>
        <p:nvGrpSpPr>
          <p:cNvPr id="80" name="Groupe 79"/>
          <p:cNvGrpSpPr/>
          <p:nvPr/>
        </p:nvGrpSpPr>
        <p:grpSpPr>
          <a:xfrm>
            <a:off x="521865" y="4485783"/>
            <a:ext cx="1224136" cy="893515"/>
            <a:chOff x="4427984" y="4285163"/>
            <a:chExt cx="1224136" cy="893515"/>
          </a:xfrm>
        </p:grpSpPr>
        <p:sp>
          <p:nvSpPr>
            <p:cNvPr id="81" name="Organigramme : Disque magnétique 80"/>
            <p:cNvSpPr/>
            <p:nvPr/>
          </p:nvSpPr>
          <p:spPr bwMode="auto">
            <a:xfrm>
              <a:off x="4427984" y="4332000"/>
              <a:ext cx="1224136" cy="846678"/>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pic>
          <p:nvPicPr>
            <p:cNvPr id="85" name="Picture 5"/>
            <p:cNvPicPr>
              <a:picLocks noChangeAspect="1" noChangeArrowheads="1"/>
            </p:cNvPicPr>
            <p:nvPr/>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63681" y="4669891"/>
              <a:ext cx="952741" cy="423487"/>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86" name="ZoneTexte 85"/>
            <p:cNvSpPr txBox="1"/>
            <p:nvPr/>
          </p:nvSpPr>
          <p:spPr>
            <a:xfrm>
              <a:off x="4516392" y="4285163"/>
              <a:ext cx="1045478" cy="430887"/>
            </a:xfrm>
            <a:prstGeom prst="rect">
              <a:avLst/>
            </a:prstGeom>
            <a:noFill/>
          </p:spPr>
          <p:txBody>
            <a:bodyPr wrap="none" rtlCol="0">
              <a:spAutoFit/>
            </a:bodyPr>
            <a:lstStyle/>
            <a:p>
              <a:r>
                <a:rPr lang="en-US" sz="1100" b="1" i="1" dirty="0" err="1"/>
                <a:t>Planimétry</a:t>
              </a:r>
              <a:endParaRPr lang="en-US" sz="1100" b="1" i="1" dirty="0"/>
            </a:p>
            <a:p>
              <a:r>
                <a:rPr lang="en-US" sz="1100" b="1" i="1" dirty="0"/>
                <a:t>&amp; Attribution</a:t>
              </a:r>
            </a:p>
          </p:txBody>
        </p:sp>
      </p:grpSp>
      <p:grpSp>
        <p:nvGrpSpPr>
          <p:cNvPr id="88" name="Groupe 87"/>
          <p:cNvGrpSpPr/>
          <p:nvPr/>
        </p:nvGrpSpPr>
        <p:grpSpPr>
          <a:xfrm>
            <a:off x="511489" y="5440244"/>
            <a:ext cx="1224136" cy="847341"/>
            <a:chOff x="4499992" y="4669891"/>
            <a:chExt cx="1224136" cy="847341"/>
          </a:xfrm>
        </p:grpSpPr>
        <p:sp>
          <p:nvSpPr>
            <p:cNvPr id="91" name="Organigramme : Disque magnétique 90"/>
            <p:cNvSpPr/>
            <p:nvPr/>
          </p:nvSpPr>
          <p:spPr bwMode="auto">
            <a:xfrm>
              <a:off x="4499992" y="4669891"/>
              <a:ext cx="1224136" cy="847341"/>
            </a:xfrm>
            <a:prstGeom prst="flowChartMagneticDisk">
              <a:avLst/>
            </a:prstGeom>
            <a:solidFill>
              <a:schemeClr val="accent6">
                <a:lumMod val="20000"/>
                <a:lumOff val="80000"/>
              </a:schemeClr>
            </a:solidFill>
            <a:ln w="12700" cap="flat" cmpd="sng" algn="ctr">
              <a:solidFill>
                <a:schemeClr val="tx1"/>
              </a:solidFill>
              <a:prstDash val="solid"/>
              <a:round/>
              <a:headEnd type="none" w="med" len="med"/>
              <a:tailEnd type="triangle" w="med" len="med"/>
            </a:ln>
            <a:effectLst/>
            <a:scene3d>
              <a:camera prst="orthographicFront"/>
              <a:lightRig rig="threePt" dir="t"/>
            </a:scene3d>
            <a:sp3d>
              <a:bevelT w="165100" prst="coolSlant"/>
            </a:sp3d>
            <a:extLst/>
          </p:spPr>
          <p:txBody>
            <a:bodyPr wrap="none" lIns="36000" tIns="46800" rIns="36000" bIns="36000" rtlCol="0" anchor="ctr"/>
            <a:lstStyle/>
            <a:p>
              <a:pPr algn="ctr"/>
              <a:endParaRPr lang="en-US" sz="1000" b="1" dirty="0">
                <a:latin typeface="+mn-lt"/>
              </a:endParaRPr>
            </a:p>
          </p:txBody>
        </p:sp>
        <p:sp>
          <p:nvSpPr>
            <p:cNvPr id="92" name="ZoneTexte 91"/>
            <p:cNvSpPr txBox="1"/>
            <p:nvPr/>
          </p:nvSpPr>
          <p:spPr>
            <a:xfrm>
              <a:off x="4658483" y="4680063"/>
              <a:ext cx="954107" cy="276999"/>
            </a:xfrm>
            <a:prstGeom prst="rect">
              <a:avLst/>
            </a:prstGeom>
            <a:noFill/>
          </p:spPr>
          <p:txBody>
            <a:bodyPr wrap="none" rtlCol="0">
              <a:spAutoFit/>
            </a:bodyPr>
            <a:lstStyle/>
            <a:p>
              <a:r>
                <a:rPr lang="en-US" b="1" i="1" dirty="0"/>
                <a:t>3D Models</a:t>
              </a:r>
            </a:p>
          </p:txBody>
        </p:sp>
        <p:pic>
          <p:nvPicPr>
            <p:cNvPr id="99" name="Picture 6"/>
            <p:cNvPicPr>
              <a:picLocks noChangeAspect="1" noChangeArrowheads="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35218" y="4996284"/>
              <a:ext cx="553342" cy="24853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00" name="Picture 11"/>
            <p:cNvPicPr>
              <a:picLocks noChangeAspect="1" noChangeArrowheads="1"/>
            </p:cNvPicPr>
            <p:nvPr/>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69025" y="4995414"/>
              <a:ext cx="366527" cy="366527"/>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grpSp>
      <p:cxnSp>
        <p:nvCxnSpPr>
          <p:cNvPr id="31" name="Connecteur en angle 30"/>
          <p:cNvCxnSpPr>
            <a:stCxn id="65" idx="4"/>
            <a:endCxn id="24" idx="1"/>
          </p:cNvCxnSpPr>
          <p:nvPr/>
        </p:nvCxnSpPr>
        <p:spPr bwMode="auto">
          <a:xfrm flipV="1">
            <a:off x="1765806" y="2187264"/>
            <a:ext cx="1150010" cy="77"/>
          </a:xfrm>
          <a:prstGeom prst="bentConnector3">
            <a:avLst>
              <a:gd name="adj1" fmla="val 50000"/>
            </a:avLst>
          </a:prstGeom>
          <a:noFill/>
          <a:ln w="38100" cap="flat" cmpd="sng" algn="ctr">
            <a:solidFill>
              <a:srgbClr val="0000FF"/>
            </a:solidFill>
            <a:prstDash val="solid"/>
            <a:round/>
            <a:headEnd type="none" w="med" len="med"/>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101" name="ZoneTexte 100"/>
          <p:cNvSpPr txBox="1"/>
          <p:nvPr/>
        </p:nvSpPr>
        <p:spPr>
          <a:xfrm>
            <a:off x="7533154" y="1181943"/>
            <a:ext cx="1064715" cy="276999"/>
          </a:xfrm>
          <a:prstGeom prst="rect">
            <a:avLst/>
          </a:prstGeom>
          <a:noFill/>
        </p:spPr>
        <p:txBody>
          <a:bodyPr wrap="none" rtlCol="0">
            <a:spAutoFit/>
          </a:bodyPr>
          <a:lstStyle/>
          <a:p>
            <a:r>
              <a:rPr lang="en-US" b="1" dirty="0"/>
              <a:t>Runtime DB</a:t>
            </a:r>
          </a:p>
        </p:txBody>
      </p:sp>
      <p:sp>
        <p:nvSpPr>
          <p:cNvPr id="102" name="Rectangle à coins arrondis 101"/>
          <p:cNvSpPr/>
          <p:nvPr/>
        </p:nvSpPr>
        <p:spPr bwMode="auto">
          <a:xfrm>
            <a:off x="2936136" y="5837132"/>
            <a:ext cx="3240360" cy="430780"/>
          </a:xfrm>
          <a:prstGeom prst="roundRect">
            <a:avLst/>
          </a:prstGeom>
          <a:solidFill>
            <a:srgbClr val="FFCCFF"/>
          </a:solidFill>
          <a:ln>
            <a:headEnd type="none" w="med" len="med"/>
            <a:tailEnd type="triangle" w="med" len="med"/>
          </a:ln>
          <a:effectLst>
            <a:glow rad="139700">
              <a:schemeClr val="accent1">
                <a:satMod val="175000"/>
                <a:alpha val="40000"/>
              </a:schemeClr>
            </a:glow>
            <a:outerShdw blurRad="40000" dist="23000" dir="5400000" rotWithShape="0">
              <a:srgbClr val="000000">
                <a:alpha val="35000"/>
              </a:srgbClr>
            </a:outerShdw>
          </a:effectLst>
          <a:extLst/>
        </p:spPr>
        <p:style>
          <a:lnRef idx="1">
            <a:schemeClr val="accent2"/>
          </a:lnRef>
          <a:fillRef idx="3">
            <a:schemeClr val="accent2"/>
          </a:fillRef>
          <a:effectRef idx="2">
            <a:schemeClr val="accent2"/>
          </a:effectRef>
          <a:fontRef idx="minor">
            <a:schemeClr val="lt1"/>
          </a:fontRef>
        </p:style>
        <p:txBody>
          <a:bodyPr wrap="none" lIns="36000" tIns="46800" rIns="36000" bIns="36000" rtlCol="0" anchor="ctr"/>
          <a:lstStyle/>
          <a:p>
            <a:endParaRPr lang="en-US" sz="1400" b="1" dirty="0">
              <a:solidFill>
                <a:schemeClr val="accent2">
                  <a:lumMod val="50000"/>
                </a:schemeClr>
              </a:solidFill>
              <a:latin typeface="+mn-lt"/>
            </a:endParaRPr>
          </a:p>
          <a:p>
            <a:pPr marL="285750" indent="-285750" algn="l">
              <a:buFont typeface="Arial" panose="020B0604020202020204" pitchFamily="34" charset="0"/>
              <a:buChar char="•"/>
            </a:pPr>
            <a:r>
              <a:rPr lang="en-US" sz="1400" b="1" dirty="0">
                <a:solidFill>
                  <a:schemeClr val="accent2">
                    <a:lumMod val="50000"/>
                  </a:schemeClr>
                </a:solidFill>
                <a:latin typeface="+mn-lt"/>
              </a:rPr>
              <a:t>Many Other things !</a:t>
            </a:r>
          </a:p>
          <a:p>
            <a:endParaRPr lang="en-US" sz="1400" b="1" dirty="0">
              <a:solidFill>
                <a:schemeClr val="accent2">
                  <a:lumMod val="50000"/>
                </a:schemeClr>
              </a:solidFill>
              <a:latin typeface="+mn-lt"/>
            </a:endParaRPr>
          </a:p>
        </p:txBody>
      </p:sp>
      <p:sp>
        <p:nvSpPr>
          <p:cNvPr id="98" name="WordArt 8"/>
          <p:cNvSpPr>
            <a:spLocks noChangeArrowheads="1" noChangeShapeType="1" noTextEdit="1"/>
          </p:cNvSpPr>
          <p:nvPr/>
        </p:nvSpPr>
        <p:spPr bwMode="auto">
          <a:xfrm>
            <a:off x="3697741" y="5013023"/>
            <a:ext cx="4839525" cy="613940"/>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scene3d>
              <a:camera prst="legacyPerspectiveFront">
                <a:rot lat="20519999" lon="1080000" rev="0"/>
              </a:camera>
              <a:lightRig rig="legacyHarsh2" dir="b"/>
            </a:scene3d>
            <a:sp3d extrusionH="430200" prstMaterial="legacyMatte">
              <a:extrusionClr>
                <a:srgbClr val="FF6600"/>
              </a:extrusionClr>
            </a:sp3d>
          </a:bodyPr>
          <a:lstStyle/>
          <a:p>
            <a:r>
              <a:rPr lang="en-US" sz="3600" kern="10" dirty="0">
                <a:ln w="9525">
                  <a:round/>
                  <a:headEnd/>
                  <a:tailEnd/>
                </a:ln>
                <a:gradFill rotWithShape="0">
                  <a:gsLst>
                    <a:gs pos="0">
                      <a:srgbClr val="FFE701"/>
                    </a:gs>
                    <a:gs pos="100000">
                      <a:srgbClr val="FE3E02"/>
                    </a:gs>
                  </a:gsLst>
                  <a:lin ang="5400000" scaled="1"/>
                </a:gradFill>
                <a:latin typeface="Impact"/>
              </a:rPr>
              <a:t>Competition </a:t>
            </a:r>
            <a:br>
              <a:rPr lang="en-US" sz="3600" kern="10" dirty="0">
                <a:ln w="9525">
                  <a:round/>
                  <a:headEnd/>
                  <a:tailEnd/>
                </a:ln>
                <a:gradFill rotWithShape="0">
                  <a:gsLst>
                    <a:gs pos="0">
                      <a:srgbClr val="FFE701"/>
                    </a:gs>
                    <a:gs pos="100000">
                      <a:srgbClr val="FE3E02"/>
                    </a:gs>
                  </a:gsLst>
                  <a:lin ang="5400000" scaled="1"/>
                </a:gradFill>
                <a:latin typeface="Impact"/>
              </a:rPr>
            </a:br>
            <a:r>
              <a:rPr lang="en-US" sz="3600" kern="10" dirty="0">
                <a:ln w="9525">
                  <a:round/>
                  <a:headEnd/>
                  <a:tailEnd/>
                </a:ln>
                <a:gradFill rotWithShape="0">
                  <a:gsLst>
                    <a:gs pos="0">
                      <a:srgbClr val="FFE701"/>
                    </a:gs>
                    <a:gs pos="100000">
                      <a:srgbClr val="FE3E02"/>
                    </a:gs>
                  </a:gsLst>
                  <a:lin ang="5400000" scaled="1"/>
                </a:gradFill>
                <a:latin typeface="Impact"/>
                <a:sym typeface="Wingdings" panose="05000000000000000000" pitchFamily="2" charset="2"/>
              </a:rPr>
              <a:t> </a:t>
            </a:r>
            <a:r>
              <a:rPr lang="en-US" sz="3600" kern="10" dirty="0">
                <a:ln w="9525">
                  <a:round/>
                  <a:headEnd/>
                  <a:tailEnd/>
                </a:ln>
                <a:gradFill rotWithShape="0">
                  <a:gsLst>
                    <a:gs pos="0">
                      <a:srgbClr val="FFE701"/>
                    </a:gs>
                    <a:gs pos="100000">
                      <a:srgbClr val="FE3E02"/>
                    </a:gs>
                  </a:gsLst>
                  <a:lin ang="5400000" scaled="1"/>
                </a:gradFill>
                <a:latin typeface="Impact"/>
              </a:rPr>
              <a:t>Proprietary</a:t>
            </a:r>
          </a:p>
          <a:p>
            <a:r>
              <a:rPr lang="en-US" sz="3600" kern="10" dirty="0">
                <a:ln w="9525">
                  <a:round/>
                  <a:headEnd/>
                  <a:tailEnd/>
                </a:ln>
                <a:gradFill rotWithShape="0">
                  <a:gsLst>
                    <a:gs pos="0">
                      <a:srgbClr val="FFE701"/>
                    </a:gs>
                    <a:gs pos="100000">
                      <a:srgbClr val="FE3E02"/>
                    </a:gs>
                  </a:gsLst>
                  <a:lin ang="5400000" scaled="1"/>
                </a:gradFill>
                <a:latin typeface="Impact"/>
              </a:rPr>
              <a:t>Solutions &amp; Formats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27153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wipe(left)">
                                      <p:cBhvr>
                                        <p:cTn id="10" dur="500"/>
                                        <p:tgtEl>
                                          <p:spTgt spid="63"/>
                                        </p:tgtEl>
                                      </p:cBhvr>
                                    </p:animEffect>
                                  </p:childTnLst>
                                </p:cTn>
                              </p:par>
                              <p:par>
                                <p:cTn id="11" presetID="22" presetClass="entr" presetSubtype="8" fill="hold" nodeType="with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wipe(left)">
                                      <p:cBhvr>
                                        <p:cTn id="13" dur="500"/>
                                        <p:tgtEl>
                                          <p:spTgt spid="64"/>
                                        </p:tgtEl>
                                      </p:cBhvr>
                                    </p:animEffect>
                                  </p:childTnLst>
                                </p:cTn>
                              </p:par>
                              <p:par>
                                <p:cTn id="14" presetID="22" presetClass="entr" presetSubtype="8" fill="hold"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22" presetClass="entr" presetSubtype="8" fill="hold" nodeType="with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left)">
                                      <p:cBhvr>
                                        <p:cTn id="19" dur="500"/>
                                        <p:tgtEl>
                                          <p:spTgt spid="74"/>
                                        </p:tgtEl>
                                      </p:cBhvr>
                                    </p:animEffect>
                                  </p:childTnLst>
                                </p:cTn>
                              </p:par>
                              <p:par>
                                <p:cTn id="20" presetID="22" presetClass="entr" presetSubtype="8" fill="hold" nodeType="with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left)">
                                      <p:cBhvr>
                                        <p:cTn id="22" dur="500"/>
                                        <p:tgtEl>
                                          <p:spTgt spid="80"/>
                                        </p:tgtEl>
                                      </p:cBhvr>
                                    </p:animEffect>
                                  </p:childTnLst>
                                </p:cTn>
                              </p:par>
                              <p:par>
                                <p:cTn id="23" presetID="22" presetClass="entr" presetSubtype="8" fill="hold"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wipe(left)">
                                      <p:cBhvr>
                                        <p:cTn id="25" dur="500"/>
                                        <p:tgtEl>
                                          <p:spTgt spid="8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up)">
                                      <p:cBhvr>
                                        <p:cTn id="30" dur="500"/>
                                        <p:tgtEl>
                                          <p:spTgt spid="5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01"/>
                                        </p:tgtEl>
                                        <p:attrNameLst>
                                          <p:attrName>style.visibility</p:attrName>
                                        </p:attrNameLst>
                                      </p:cBhvr>
                                      <p:to>
                                        <p:strVal val="visible"/>
                                      </p:to>
                                    </p:set>
                                    <p:animEffect transition="in" filter="wipe(left)">
                                      <p:cBhvr>
                                        <p:cTn id="33" dur="500"/>
                                        <p:tgtEl>
                                          <p:spTgt spid="101"/>
                                        </p:tgtEl>
                                      </p:cBhvr>
                                    </p:animEffect>
                                  </p:childTnLst>
                                </p:cTn>
                              </p:par>
                              <p:par>
                                <p:cTn id="34" presetID="22" presetClass="entr" presetSubtype="8" fill="hold" nodeType="withEffect">
                                  <p:stCondLst>
                                    <p:cond delay="0"/>
                                  </p:stCondLst>
                                  <p:childTnLst>
                                    <p:set>
                                      <p:cBhvr>
                                        <p:cTn id="35" dur="1" fill="hold">
                                          <p:stCondLst>
                                            <p:cond delay="0"/>
                                          </p:stCondLst>
                                        </p:cTn>
                                        <p:tgtEl>
                                          <p:spTgt spid="7172"/>
                                        </p:tgtEl>
                                        <p:attrNameLst>
                                          <p:attrName>style.visibility</p:attrName>
                                        </p:attrNameLst>
                                      </p:cBhvr>
                                      <p:to>
                                        <p:strVal val="visible"/>
                                      </p:to>
                                    </p:set>
                                    <p:animEffect transition="in" filter="wipe(left)">
                                      <p:cBhvr>
                                        <p:cTn id="36" dur="500"/>
                                        <p:tgtEl>
                                          <p:spTgt spid="7172"/>
                                        </p:tgtEl>
                                      </p:cBhvr>
                                    </p:animEffect>
                                  </p:childTnLst>
                                </p:cTn>
                              </p:par>
                              <p:par>
                                <p:cTn id="37" presetID="22" presetClass="entr" presetSubtype="8" fill="hold" nodeType="withEffect">
                                  <p:stCondLst>
                                    <p:cond delay="0"/>
                                  </p:stCondLst>
                                  <p:childTnLst>
                                    <p:set>
                                      <p:cBhvr>
                                        <p:cTn id="38" dur="1" fill="hold">
                                          <p:stCondLst>
                                            <p:cond delay="0"/>
                                          </p:stCondLst>
                                        </p:cTn>
                                        <p:tgtEl>
                                          <p:spTgt spid="7190"/>
                                        </p:tgtEl>
                                        <p:attrNameLst>
                                          <p:attrName>style.visibility</p:attrName>
                                        </p:attrNameLst>
                                      </p:cBhvr>
                                      <p:to>
                                        <p:strVal val="visible"/>
                                      </p:to>
                                    </p:set>
                                    <p:animEffect transition="in" filter="wipe(left)">
                                      <p:cBhvr>
                                        <p:cTn id="39" dur="500"/>
                                        <p:tgtEl>
                                          <p:spTgt spid="7190"/>
                                        </p:tgtEl>
                                      </p:cBhvr>
                                    </p:animEffect>
                                  </p:childTnLst>
                                </p:cTn>
                              </p:par>
                              <p:par>
                                <p:cTn id="40" presetID="22" presetClass="entr" presetSubtype="8" fill="hold" nodeType="withEffect">
                                  <p:stCondLst>
                                    <p:cond delay="0"/>
                                  </p:stCondLst>
                                  <p:childTnLst>
                                    <p:set>
                                      <p:cBhvr>
                                        <p:cTn id="41" dur="1" fill="hold">
                                          <p:stCondLst>
                                            <p:cond delay="0"/>
                                          </p:stCondLst>
                                        </p:cTn>
                                        <p:tgtEl>
                                          <p:spTgt spid="7193"/>
                                        </p:tgtEl>
                                        <p:attrNameLst>
                                          <p:attrName>style.visibility</p:attrName>
                                        </p:attrNameLst>
                                      </p:cBhvr>
                                      <p:to>
                                        <p:strVal val="visible"/>
                                      </p:to>
                                    </p:set>
                                    <p:animEffect transition="in" filter="wipe(left)">
                                      <p:cBhvr>
                                        <p:cTn id="42" dur="500"/>
                                        <p:tgtEl>
                                          <p:spTgt spid="719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par>
                                <p:cTn id="48" presetID="22" presetClass="entr" presetSubtype="4" fill="hold" nodeType="withEffect">
                                  <p:stCondLst>
                                    <p:cond delay="0"/>
                                  </p:stCondLst>
                                  <p:childTnLst>
                                    <p:set>
                                      <p:cBhvr>
                                        <p:cTn id="49" dur="1" fill="hold">
                                          <p:stCondLst>
                                            <p:cond delay="0"/>
                                          </p:stCondLst>
                                        </p:cTn>
                                        <p:tgtEl>
                                          <p:spTgt spid="7169"/>
                                        </p:tgtEl>
                                        <p:attrNameLst>
                                          <p:attrName>style.visibility</p:attrName>
                                        </p:attrNameLst>
                                      </p:cBhvr>
                                      <p:to>
                                        <p:strVal val="visible"/>
                                      </p:to>
                                    </p:set>
                                    <p:animEffect transition="in" filter="wipe(down)">
                                      <p:cBhvr>
                                        <p:cTn id="50" dur="500"/>
                                        <p:tgtEl>
                                          <p:spTgt spid="716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childTnLst>
                          </p:cTn>
                        </p:par>
                        <p:par>
                          <p:cTn id="54" fill="hold">
                            <p:stCondLst>
                              <p:cond delay="500"/>
                            </p:stCondLst>
                            <p:childTnLst>
                              <p:par>
                                <p:cTn id="55" presetID="22" presetClass="entr" presetSubtype="8" fill="hold" nodeType="afterEffect">
                                  <p:stCondLst>
                                    <p:cond delay="0"/>
                                  </p:stCondLst>
                                  <p:childTnLst>
                                    <p:set>
                                      <p:cBhvr>
                                        <p:cTn id="56" dur="1" fill="hold">
                                          <p:stCondLst>
                                            <p:cond delay="0"/>
                                          </p:stCondLst>
                                        </p:cTn>
                                        <p:tgtEl>
                                          <p:spTgt spid="7181"/>
                                        </p:tgtEl>
                                        <p:attrNameLst>
                                          <p:attrName>style.visibility</p:attrName>
                                        </p:attrNameLst>
                                      </p:cBhvr>
                                      <p:to>
                                        <p:strVal val="visible"/>
                                      </p:to>
                                    </p:set>
                                    <p:animEffect transition="in" filter="wipe(left)">
                                      <p:cBhvr>
                                        <p:cTn id="57" dur="500"/>
                                        <p:tgtEl>
                                          <p:spTgt spid="7181"/>
                                        </p:tgtEl>
                                      </p:cBhvr>
                                    </p:animEffect>
                                  </p:childTnLst>
                                </p:cTn>
                              </p:par>
                              <p:par>
                                <p:cTn id="58" presetID="1" presetClass="entr" presetSubtype="0" fill="hold" grpId="0" nodeType="withEffect">
                                  <p:stCondLst>
                                    <p:cond delay="0"/>
                                  </p:stCondLst>
                                  <p:childTnLst>
                                    <p:set>
                                      <p:cBhvr>
                                        <p:cTn id="59" dur="1" fill="hold">
                                          <p:stCondLst>
                                            <p:cond delay="0"/>
                                          </p:stCondLst>
                                        </p:cTn>
                                        <p:tgtEl>
                                          <p:spTgt spid="718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7186"/>
                                        </p:tgtEl>
                                        <p:attrNameLst>
                                          <p:attrName>style.visibility</p:attrName>
                                        </p:attrNameLst>
                                      </p:cBhvr>
                                      <p:to>
                                        <p:strVal val="visible"/>
                                      </p:to>
                                    </p:set>
                                    <p:animEffect transition="in" filter="wipe(left)">
                                      <p:cBhvr>
                                        <p:cTn id="64" dur="500"/>
                                        <p:tgtEl>
                                          <p:spTgt spid="7186"/>
                                        </p:tgtEl>
                                      </p:cBhvr>
                                    </p:animEffect>
                                  </p:childTnLst>
                                </p:cTn>
                              </p:par>
                              <p:par>
                                <p:cTn id="65" presetID="22" presetClass="entr" presetSubtype="2" fill="hold" nodeType="withEffect">
                                  <p:stCondLst>
                                    <p:cond delay="0"/>
                                  </p:stCondLst>
                                  <p:childTnLst>
                                    <p:set>
                                      <p:cBhvr>
                                        <p:cTn id="66" dur="1" fill="hold">
                                          <p:stCondLst>
                                            <p:cond delay="0"/>
                                          </p:stCondLst>
                                        </p:cTn>
                                        <p:tgtEl>
                                          <p:spTgt spid="7184"/>
                                        </p:tgtEl>
                                        <p:attrNameLst>
                                          <p:attrName>style.visibility</p:attrName>
                                        </p:attrNameLst>
                                      </p:cBhvr>
                                      <p:to>
                                        <p:strVal val="visible"/>
                                      </p:to>
                                    </p:set>
                                    <p:animEffect transition="in" filter="wipe(right)">
                                      <p:cBhvr>
                                        <p:cTn id="67" dur="500"/>
                                        <p:tgtEl>
                                          <p:spTgt spid="718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3"/>
                                        </p:tgtEl>
                                        <p:attrNameLst>
                                          <p:attrName>style.visibility</p:attrName>
                                        </p:attrNameLst>
                                      </p:cBhvr>
                                      <p:to>
                                        <p:strVal val="visible"/>
                                      </p:to>
                                    </p:set>
                                    <p:animEffect transition="in" filter="wipe(left)">
                                      <p:cBhvr>
                                        <p:cTn id="70" dur="500"/>
                                        <p:tgtEl>
                                          <p:spTgt spid="83"/>
                                        </p:tgtEl>
                                      </p:cBhvr>
                                    </p:animEffect>
                                  </p:childTnLst>
                                </p:cTn>
                              </p:par>
                            </p:childTnLst>
                          </p:cTn>
                        </p:par>
                        <p:par>
                          <p:cTn id="71" fill="hold">
                            <p:stCondLst>
                              <p:cond delay="500"/>
                            </p:stCondLst>
                            <p:childTnLst>
                              <p:par>
                                <p:cTn id="72" presetID="22" presetClass="entr" presetSubtype="8" fill="hold" nodeType="afterEffect">
                                  <p:stCondLst>
                                    <p:cond delay="0"/>
                                  </p:stCondLst>
                                  <p:childTnLst>
                                    <p:set>
                                      <p:cBhvr>
                                        <p:cTn id="73" dur="1" fill="hold">
                                          <p:stCondLst>
                                            <p:cond delay="0"/>
                                          </p:stCondLst>
                                        </p:cTn>
                                        <p:tgtEl>
                                          <p:spTgt spid="7192"/>
                                        </p:tgtEl>
                                        <p:attrNameLst>
                                          <p:attrName>style.visibility</p:attrName>
                                        </p:attrNameLst>
                                      </p:cBhvr>
                                      <p:to>
                                        <p:strVal val="visible"/>
                                      </p:to>
                                    </p:set>
                                    <p:animEffect transition="in" filter="wipe(left)">
                                      <p:cBhvr>
                                        <p:cTn id="74" dur="500"/>
                                        <p:tgtEl>
                                          <p:spTgt spid="7192"/>
                                        </p:tgtEl>
                                      </p:cBhvr>
                                    </p:animEffect>
                                  </p:childTnLst>
                                </p:cTn>
                              </p:par>
                              <p:par>
                                <p:cTn id="75" presetID="1" presetClass="entr" presetSubtype="0"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wipe(left)">
                                      <p:cBhvr>
                                        <p:cTn id="81" dur="500"/>
                                        <p:tgtEl>
                                          <p:spTgt spid="52"/>
                                        </p:tgtEl>
                                      </p:cBhvr>
                                    </p:animEffect>
                                  </p:childTnLst>
                                </p:cTn>
                              </p:par>
                              <p:par>
                                <p:cTn id="82" presetID="22" presetClass="entr" presetSubtype="8" fill="hold" nodeType="with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wipe(left)">
                                      <p:cBhvr>
                                        <p:cTn id="84" dur="500"/>
                                        <p:tgtEl>
                                          <p:spTgt spid="73"/>
                                        </p:tgtEl>
                                      </p:cBhvr>
                                    </p:animEffect>
                                  </p:childTnLst>
                                </p:cTn>
                              </p:par>
                              <p:par>
                                <p:cTn id="85" presetID="22" presetClass="entr" presetSubtype="8" fill="hold" nodeType="with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500"/>
                                        <p:tgtEl>
                                          <p:spTgt spid="70"/>
                                        </p:tgtEl>
                                      </p:cBhvr>
                                    </p:animEffect>
                                  </p:childTnLst>
                                </p:cTn>
                              </p:par>
                              <p:par>
                                <p:cTn id="88" presetID="22" presetClass="entr" presetSubtype="2" fill="hold" nodeType="withEffect">
                                  <p:stCondLst>
                                    <p:cond delay="0"/>
                                  </p:stCondLst>
                                  <p:childTnLst>
                                    <p:set>
                                      <p:cBhvr>
                                        <p:cTn id="89" dur="1" fill="hold">
                                          <p:stCondLst>
                                            <p:cond delay="0"/>
                                          </p:stCondLst>
                                        </p:cTn>
                                        <p:tgtEl>
                                          <p:spTgt spid="95"/>
                                        </p:tgtEl>
                                        <p:attrNameLst>
                                          <p:attrName>style.visibility</p:attrName>
                                        </p:attrNameLst>
                                      </p:cBhvr>
                                      <p:to>
                                        <p:strVal val="visible"/>
                                      </p:to>
                                    </p:set>
                                    <p:animEffect transition="in" filter="wipe(right)">
                                      <p:cBhvr>
                                        <p:cTn id="90" dur="500"/>
                                        <p:tgtEl>
                                          <p:spTgt spid="95"/>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96"/>
                                        </p:tgtEl>
                                        <p:attrNameLst>
                                          <p:attrName>style.visibility</p:attrName>
                                        </p:attrNameLst>
                                      </p:cBhvr>
                                      <p:to>
                                        <p:strVal val="visible"/>
                                      </p:to>
                                    </p:set>
                                    <p:animEffect transition="in" filter="wipe(left)">
                                      <p:cBhvr>
                                        <p:cTn id="93" dur="500"/>
                                        <p:tgtEl>
                                          <p:spTgt spid="96"/>
                                        </p:tgtEl>
                                      </p:cBhvr>
                                    </p:animEffect>
                                  </p:childTnLst>
                                </p:cTn>
                              </p:par>
                            </p:childTnLst>
                          </p:cTn>
                        </p:par>
                        <p:par>
                          <p:cTn id="94" fill="hold">
                            <p:stCondLst>
                              <p:cond delay="500"/>
                            </p:stCondLst>
                            <p:childTnLst>
                              <p:par>
                                <p:cTn id="95" presetID="22" presetClass="entr" presetSubtype="8" fill="hold" nodeType="afterEffect">
                                  <p:stCondLst>
                                    <p:cond delay="0"/>
                                  </p:stCondLst>
                                  <p:childTnLst>
                                    <p:set>
                                      <p:cBhvr>
                                        <p:cTn id="96" dur="1" fill="hold">
                                          <p:stCondLst>
                                            <p:cond delay="0"/>
                                          </p:stCondLst>
                                        </p:cTn>
                                        <p:tgtEl>
                                          <p:spTgt spid="104"/>
                                        </p:tgtEl>
                                        <p:attrNameLst>
                                          <p:attrName>style.visibility</p:attrName>
                                        </p:attrNameLst>
                                      </p:cBhvr>
                                      <p:to>
                                        <p:strVal val="visible"/>
                                      </p:to>
                                    </p:set>
                                    <p:animEffect transition="in" filter="wipe(left)">
                                      <p:cBhvr>
                                        <p:cTn id="97" dur="500"/>
                                        <p:tgtEl>
                                          <p:spTgt spid="104"/>
                                        </p:tgtEl>
                                      </p:cBhvr>
                                    </p:animEffect>
                                  </p:childTnLst>
                                </p:cTn>
                              </p:par>
                              <p:par>
                                <p:cTn id="98" presetID="1" presetClass="entr" presetSubtype="0" fill="hold" grpId="0" nodeType="withEffect">
                                  <p:stCondLst>
                                    <p:cond delay="0"/>
                                  </p:stCondLst>
                                  <p:childTnLst>
                                    <p:set>
                                      <p:cBhvr>
                                        <p:cTn id="99" dur="1" fill="hold">
                                          <p:stCondLst>
                                            <p:cond delay="0"/>
                                          </p:stCondLst>
                                        </p:cTn>
                                        <p:tgtEl>
                                          <p:spTgt spid="148"/>
                                        </p:tgtEl>
                                        <p:attrNameLst>
                                          <p:attrName>style.visibility</p:attrName>
                                        </p:attrNameLst>
                                      </p:cBhvr>
                                      <p:to>
                                        <p:strVal val="visible"/>
                                      </p:to>
                                    </p:set>
                                  </p:childTnLst>
                                </p:cTn>
                              </p:par>
                              <p:par>
                                <p:cTn id="100" presetID="22" presetClass="entr" presetSubtype="8" fill="hold" grpId="0" nodeType="withEffect">
                                  <p:stCondLst>
                                    <p:cond delay="0"/>
                                  </p:stCondLst>
                                  <p:childTnLst>
                                    <p:set>
                                      <p:cBhvr>
                                        <p:cTn id="101" dur="1" fill="hold">
                                          <p:stCondLst>
                                            <p:cond delay="0"/>
                                          </p:stCondLst>
                                        </p:cTn>
                                        <p:tgtEl>
                                          <p:spTgt spid="102"/>
                                        </p:tgtEl>
                                        <p:attrNameLst>
                                          <p:attrName>style.visibility</p:attrName>
                                        </p:attrNameLst>
                                      </p:cBhvr>
                                      <p:to>
                                        <p:strVal val="visible"/>
                                      </p:to>
                                    </p:set>
                                    <p:animEffect transition="in" filter="wipe(left)">
                                      <p:cBhvr>
                                        <p:cTn id="102" dur="500"/>
                                        <p:tgtEl>
                                          <p:spTgt spid="102"/>
                                        </p:tgtEl>
                                      </p:cBhvr>
                                    </p:animEffect>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grpId="0" nodeType="clickEffect">
                                  <p:stCondLst>
                                    <p:cond delay="0"/>
                                  </p:stCondLst>
                                  <p:childTnLst>
                                    <p:set>
                                      <p:cBhvr>
                                        <p:cTn id="106" dur="1" fill="hold">
                                          <p:stCondLst>
                                            <p:cond delay="0"/>
                                          </p:stCondLst>
                                        </p:cTn>
                                        <p:tgtEl>
                                          <p:spTgt spid="98"/>
                                        </p:tgtEl>
                                        <p:attrNameLst>
                                          <p:attrName>style.visibility</p:attrName>
                                        </p:attrNameLst>
                                      </p:cBhvr>
                                      <p:to>
                                        <p:strVal val="visible"/>
                                      </p:to>
                                    </p:set>
                                    <p:animEffect transition="in" filter="checkerboard(across)">
                                      <p:cBhvr>
                                        <p:cTn id="107"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24" grpId="0" animBg="1"/>
      <p:bldP spid="59" grpId="0" animBg="1"/>
      <p:bldP spid="83" grpId="0" animBg="1"/>
      <p:bldP spid="7182" grpId="0"/>
      <p:bldP spid="93" grpId="0"/>
      <p:bldP spid="96" grpId="0" animBg="1"/>
      <p:bldP spid="148" grpId="0"/>
      <p:bldP spid="63" grpId="0"/>
      <p:bldP spid="101" grpId="0"/>
      <p:bldP spid="102" grpId="0" animBg="1"/>
      <p:bldP spid="98" grpId="0" animBg="1"/>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9858" name="Picture 2"/>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409096" y="3948554"/>
            <a:ext cx="4320000" cy="263231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2" name="Titre 1"/>
          <p:cNvSpPr>
            <a:spLocks noGrp="1"/>
          </p:cNvSpPr>
          <p:nvPr>
            <p:ph type="title"/>
          </p:nvPr>
        </p:nvSpPr>
        <p:spPr/>
        <p:txBody>
          <a:bodyPr/>
          <a:lstStyle/>
          <a:p>
            <a:r>
              <a:rPr lang="en-US" noProof="0" dirty="0"/>
              <a:t>Data Transformation Process – Possible Improvement</a:t>
            </a:r>
          </a:p>
        </p:txBody>
      </p:sp>
      <p:sp>
        <p:nvSpPr>
          <p:cNvPr id="3" name="Espace réservé du contenu 2"/>
          <p:cNvSpPr>
            <a:spLocks noGrp="1"/>
          </p:cNvSpPr>
          <p:nvPr>
            <p:ph idx="1"/>
          </p:nvPr>
        </p:nvSpPr>
        <p:spPr/>
        <p:txBody>
          <a:bodyPr/>
          <a:lstStyle/>
          <a:p>
            <a:r>
              <a:rPr lang="en-US" noProof="0" dirty="0"/>
              <a:t>The process may be made more efficient in MTDS</a:t>
            </a:r>
          </a:p>
          <a:p>
            <a:pPr lvl="1"/>
            <a:r>
              <a:rPr lang="en-US" noProof="0" dirty="0"/>
              <a:t>If Source data is consistent </a:t>
            </a:r>
          </a:p>
          <a:p>
            <a:pPr lvl="2"/>
            <a:r>
              <a:rPr lang="en-US" noProof="0" dirty="0"/>
              <a:t>Within each and between the layers (depends on Data providers)</a:t>
            </a:r>
          </a:p>
          <a:p>
            <a:pPr lvl="1"/>
            <a:r>
              <a:rPr lang="en-US" noProof="0" dirty="0"/>
              <a:t>If previous creation efforts may be reused</a:t>
            </a:r>
          </a:p>
          <a:p>
            <a:pPr lvl="2"/>
            <a:r>
              <a:rPr lang="en-US" noProof="0" dirty="0"/>
              <a:t>At Source Data Level (Linked to GIS World)</a:t>
            </a:r>
          </a:p>
          <a:p>
            <a:pPr lvl="2"/>
            <a:r>
              <a:rPr lang="en-US" noProof="0" dirty="0"/>
              <a:t>At Intermediate Level</a:t>
            </a:r>
          </a:p>
          <a:p>
            <a:pPr lvl="3"/>
            <a:r>
              <a:rPr lang="en-US" noProof="0" dirty="0"/>
              <a:t>Requires Common Processes, Representations, and Formats at this level</a:t>
            </a:r>
          </a:p>
        </p:txBody>
      </p:sp>
      <p:sp>
        <p:nvSpPr>
          <p:cNvPr id="4" name="Espace réservé du numéro de diapositive 3"/>
          <p:cNvSpPr>
            <a:spLocks noGrp="1"/>
          </p:cNvSpPr>
          <p:nvPr>
            <p:ph type="sldNum" sz="quarter" idx="10"/>
          </p:nvPr>
        </p:nvSpPr>
        <p:spPr/>
        <p:txBody>
          <a:bodyPr/>
          <a:lstStyle/>
          <a:p>
            <a:fld id="{A2F96EE8-32A2-4057-893E-DC9C58FDD6F1}" type="slidenum">
              <a:rPr lang="fr-FR" smtClean="0"/>
              <a:pPr/>
              <a:t>27</a:t>
            </a:fld>
            <a:endParaRPr lang="fr-FR"/>
          </a:p>
        </p:txBody>
      </p:sp>
      <p:sp>
        <p:nvSpPr>
          <p:cNvPr id="7" name="Pensées 6"/>
          <p:cNvSpPr/>
          <p:nvPr/>
        </p:nvSpPr>
        <p:spPr bwMode="auto">
          <a:xfrm>
            <a:off x="179512" y="4237088"/>
            <a:ext cx="2338726" cy="916713"/>
          </a:xfrm>
          <a:prstGeom prst="cloudCallout">
            <a:avLst>
              <a:gd name="adj1" fmla="val 58500"/>
              <a:gd name="adj2" fmla="val 32195"/>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6200000" scaled="1"/>
            <a:tileRect/>
          </a:gradFill>
          <a:ln w="9525" cap="flat" cmpd="sng" algn="ctr">
            <a:solidFill>
              <a:schemeClr val="tx1"/>
            </a:solidFill>
            <a:prstDash val="solid"/>
            <a:round/>
            <a:headEnd type="none" w="med" len="med"/>
            <a:tailEnd type="none" w="med" len="med"/>
          </a:ln>
          <a:effectLst/>
          <a:extLst/>
        </p:spPr>
        <p:txBody>
          <a:bodyPr vert="horz" wrap="square" lIns="0" tIns="45720" rIns="0" bIns="45720" numCol="1" rtlCol="0" anchor="t" anchorCtr="0" compatLnSpc="1">
            <a:prstTxWarp prst="textNoShape">
              <a:avLst/>
            </a:prstTxWarp>
          </a:bodyPr>
          <a:lstStyle/>
          <a:p>
            <a:pPr marL="171450" marR="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lang="fr-FR" dirty="0" err="1"/>
              <a:t>Discovery</a:t>
            </a:r>
            <a:r>
              <a:rPr lang="fr-FR" dirty="0"/>
              <a:t> &amp; Access</a:t>
            </a:r>
          </a:p>
          <a:p>
            <a:pPr marL="171450" marR="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sz="1200" b="0" i="0" u="none" strike="noStrike" cap="none" normalizeH="0" baseline="0" dirty="0" err="1">
                <a:ln>
                  <a:noFill/>
                </a:ln>
                <a:solidFill>
                  <a:schemeClr val="tx2"/>
                </a:solidFill>
                <a:effectLst/>
                <a:latin typeface="Arial" charset="0"/>
              </a:rPr>
              <a:t>Metadata</a:t>
            </a:r>
            <a:endParaRPr kumimoji="0" lang="fr-FR" sz="1200" b="0" i="0" u="none" strike="noStrike" cap="none" normalizeH="0" baseline="0" dirty="0">
              <a:ln>
                <a:noFill/>
              </a:ln>
              <a:solidFill>
                <a:schemeClr val="tx2"/>
              </a:solidFill>
              <a:effectLst/>
              <a:latin typeface="Arial" charset="0"/>
            </a:endParaRPr>
          </a:p>
          <a:p>
            <a:pPr marL="171450" marR="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fr-FR" sz="1200" b="0" i="0" u="none" strike="noStrike" cap="none" normalizeH="0" baseline="0" dirty="0">
                <a:ln>
                  <a:noFill/>
                </a:ln>
                <a:solidFill>
                  <a:schemeClr val="tx2"/>
                </a:solidFill>
                <a:effectLst/>
                <a:latin typeface="Arial" charset="0"/>
              </a:rPr>
              <a:t>Data </a:t>
            </a:r>
            <a:r>
              <a:rPr kumimoji="0" lang="fr-FR" sz="1200" b="0" i="0" u="none" strike="noStrike" cap="none" normalizeH="0" baseline="0" dirty="0" err="1">
                <a:ln>
                  <a:noFill/>
                </a:ln>
                <a:solidFill>
                  <a:schemeClr val="tx2"/>
                </a:solidFill>
                <a:effectLst/>
                <a:latin typeface="Arial" charset="0"/>
              </a:rPr>
              <a:t>Quality</a:t>
            </a:r>
            <a:endParaRPr kumimoji="0" lang="en-US" sz="1200" b="0" i="0" u="none" strike="noStrike" cap="none" normalizeH="0" baseline="0" dirty="0">
              <a:ln>
                <a:noFill/>
              </a:ln>
              <a:solidFill>
                <a:schemeClr val="tx2"/>
              </a:solidFill>
              <a:effectLst/>
              <a:latin typeface="Arial" charset="0"/>
            </a:endParaRPr>
          </a:p>
        </p:txBody>
      </p:sp>
      <p:sp>
        <p:nvSpPr>
          <p:cNvPr id="12" name="Pensées 11"/>
          <p:cNvSpPr/>
          <p:nvPr/>
        </p:nvSpPr>
        <p:spPr bwMode="auto">
          <a:xfrm>
            <a:off x="5085207" y="2811514"/>
            <a:ext cx="2218881" cy="667483"/>
          </a:xfrm>
          <a:prstGeom prst="cloudCallout">
            <a:avLst>
              <a:gd name="adj1" fmla="val -65663"/>
              <a:gd name="adj2" fmla="val 217956"/>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6200000" scaled="1"/>
            <a:tileRect/>
          </a:gradFill>
          <a:ln w="9525" cap="flat" cmpd="sng" algn="ctr">
            <a:solidFill>
              <a:schemeClr val="tx1"/>
            </a:solidFill>
            <a:prstDash val="solid"/>
            <a:round/>
            <a:headEnd type="none" w="med" len="med"/>
            <a:tailEnd type="none" w="med" len="med"/>
          </a:ln>
          <a:effectLst/>
          <a:extLst/>
        </p:spPr>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err="1">
                <a:ln>
                  <a:noFill/>
                </a:ln>
                <a:solidFill>
                  <a:schemeClr val="tx2"/>
                </a:solidFill>
                <a:effectLst/>
                <a:latin typeface="Arial" charset="0"/>
              </a:rPr>
              <a:t>Reuse</a:t>
            </a:r>
            <a:r>
              <a:rPr kumimoji="0" lang="fr-FR" sz="1200" b="0" i="0" u="none" strike="noStrike" cap="none" normalizeH="0" dirty="0">
                <a:ln>
                  <a:noFill/>
                </a:ln>
                <a:solidFill>
                  <a:schemeClr val="tx2"/>
                </a:solidFill>
                <a:effectLst/>
                <a:latin typeface="Arial" charset="0"/>
              </a:rPr>
              <a:t> of Intensification efforts</a:t>
            </a:r>
            <a:endParaRPr kumimoji="0" lang="en-US" sz="1200" b="0" i="0" u="none" strike="noStrike" cap="none" normalizeH="0" baseline="0" dirty="0">
              <a:ln>
                <a:noFill/>
              </a:ln>
              <a:solidFill>
                <a:schemeClr val="tx2"/>
              </a:solidFill>
              <a:effectLst/>
              <a:latin typeface="Arial" charset="0"/>
            </a:endParaRPr>
          </a:p>
        </p:txBody>
      </p:sp>
      <p:sp>
        <p:nvSpPr>
          <p:cNvPr id="13" name="Pensées 12"/>
          <p:cNvSpPr/>
          <p:nvPr/>
        </p:nvSpPr>
        <p:spPr bwMode="auto">
          <a:xfrm>
            <a:off x="6889173" y="4077072"/>
            <a:ext cx="2075315" cy="816661"/>
          </a:xfrm>
          <a:prstGeom prst="cloudCallout">
            <a:avLst>
              <a:gd name="adj1" fmla="val -62475"/>
              <a:gd name="adj2" fmla="val 59861"/>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3500000" scaled="1"/>
            <a:tileRect/>
          </a:gradFill>
          <a:ln w="9525" cap="flat" cmpd="sng" algn="ctr">
            <a:solidFill>
              <a:schemeClr val="tx1"/>
            </a:solid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err="1" smtClean="0">
                <a:ln>
                  <a:noFill/>
                </a:ln>
                <a:solidFill>
                  <a:schemeClr val="tx2"/>
                </a:solidFill>
                <a:effectLst/>
                <a:latin typeface="Arial Narrow" panose="020B0606020202030204" pitchFamily="34" charset="0"/>
              </a:rPr>
              <a:t>Hardly</a:t>
            </a:r>
            <a:r>
              <a:rPr kumimoji="0" lang="fr-FR" sz="1200" b="0" i="0" u="none" strike="noStrike" cap="none" normalizeH="0" baseline="0" dirty="0" smtClean="0">
                <a:ln>
                  <a:noFill/>
                </a:ln>
                <a:solidFill>
                  <a:schemeClr val="tx2"/>
                </a:solidFill>
                <a:effectLst/>
                <a:latin typeface="Arial Narrow" panose="020B0606020202030204" pitchFamily="34" charset="0"/>
              </a:rPr>
              <a:t> </a:t>
            </a:r>
            <a:r>
              <a:rPr lang="fr-FR" sz="1200" dirty="0" err="1" smtClean="0">
                <a:solidFill>
                  <a:schemeClr val="tx2"/>
                </a:solidFill>
                <a:latin typeface="Arial Narrow" panose="020B0606020202030204" pitchFamily="34" charset="0"/>
              </a:rPr>
              <a:t>Reusable</a:t>
            </a:r>
            <a:endParaRPr lang="fr-FR" sz="1200" dirty="0">
              <a:solidFill>
                <a:schemeClr val="tx2"/>
              </a:solidFill>
              <a:latin typeface="Arial Narrow" panose="020B060602020203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a:ln>
                  <a:noFill/>
                </a:ln>
                <a:solidFill>
                  <a:schemeClr val="tx2"/>
                </a:solidFill>
                <a:effectLst/>
                <a:latin typeface="Arial Narrow" panose="020B0606020202030204" pitchFamily="34" charset="0"/>
              </a:rPr>
              <a:t>(</a:t>
            </a:r>
            <a:r>
              <a:rPr kumimoji="0" lang="fr-FR" sz="1200" b="0" i="0" u="none" strike="noStrike" cap="none" normalizeH="0" baseline="0" dirty="0" err="1">
                <a:ln>
                  <a:noFill/>
                </a:ln>
                <a:solidFill>
                  <a:schemeClr val="tx2"/>
                </a:solidFill>
                <a:effectLst/>
                <a:latin typeface="Arial Narrow" panose="020B0606020202030204" pitchFamily="34" charset="0"/>
              </a:rPr>
              <a:t>Unless</a:t>
            </a:r>
            <a:r>
              <a:rPr kumimoji="0" lang="fr-FR" sz="1200" b="0" i="0" u="none" strike="noStrike" cap="none" normalizeH="0" baseline="0" dirty="0">
                <a:ln>
                  <a:noFill/>
                </a:ln>
                <a:solidFill>
                  <a:schemeClr val="tx2"/>
                </a:solidFill>
                <a:effectLst/>
                <a:latin typeface="Arial Narrow" panose="020B0606020202030204" pitchFamily="34" charset="0"/>
              </a:rPr>
              <a:t> </a:t>
            </a:r>
            <a:r>
              <a:rPr lang="fr-FR" dirty="0" err="1">
                <a:latin typeface="Arial Narrow" panose="020B0606020202030204" pitchFamily="34" charset="0"/>
              </a:rPr>
              <a:t>same</a:t>
            </a:r>
            <a:r>
              <a:rPr lang="fr-FR" dirty="0">
                <a:latin typeface="Arial Narrow" panose="020B0606020202030204" pitchFamily="34" charset="0"/>
              </a:rPr>
              <a:t> </a:t>
            </a:r>
            <a:r>
              <a:rPr lang="fr-FR" dirty="0" err="1">
                <a:latin typeface="Arial Narrow" panose="020B0606020202030204" pitchFamily="34" charset="0"/>
              </a:rPr>
              <a:t>target</a:t>
            </a:r>
            <a:r>
              <a:rPr lang="fr-FR" dirty="0">
                <a:latin typeface="Arial Narrow" panose="020B0606020202030204" pitchFamily="34" charset="0"/>
              </a:rPr>
              <a:t> </a:t>
            </a:r>
            <a:r>
              <a:rPr lang="fr-FR" dirty="0" err="1">
                <a:latin typeface="Arial Narrow" panose="020B0606020202030204" pitchFamily="34" charset="0"/>
              </a:rPr>
              <a:t>platforms</a:t>
            </a:r>
            <a:r>
              <a:rPr lang="fr-FR" dirty="0">
                <a:latin typeface="Arial Narrow" panose="020B0606020202030204" pitchFamily="34" charset="0"/>
              </a:rPr>
              <a:t>)</a:t>
            </a:r>
            <a:endParaRPr lang="en-US" dirty="0">
              <a:latin typeface="Arial Narrow" panose="020B0606020202030204" pitchFamily="34" charset="0"/>
            </a:endParaRPr>
          </a:p>
        </p:txBody>
      </p:sp>
      <p:sp>
        <p:nvSpPr>
          <p:cNvPr id="32" name="WordArt 8"/>
          <p:cNvSpPr>
            <a:spLocks noChangeArrowheads="1" noChangeShapeType="1" noTextEdit="1"/>
          </p:cNvSpPr>
          <p:nvPr/>
        </p:nvSpPr>
        <p:spPr bwMode="auto">
          <a:xfrm>
            <a:off x="719664" y="5169448"/>
            <a:ext cx="1132286" cy="495470"/>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numCol="1" fromWordArt="1">
            <a:prstTxWarp prst="textCascadeUp">
              <a:avLst>
                <a:gd name="adj" fmla="val 44444"/>
              </a:avLst>
            </a:prstTxWarp>
          </a:bodyPr>
          <a:lstStyle/>
          <a:p>
            <a:r>
              <a:rPr lang="fr-FR"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EDS</a:t>
            </a:r>
          </a:p>
        </p:txBody>
      </p:sp>
      <p:sp>
        <p:nvSpPr>
          <p:cNvPr id="33" name="WordArt 8"/>
          <p:cNvSpPr>
            <a:spLocks noChangeArrowheads="1" noChangeShapeType="1" noTextEdit="1"/>
          </p:cNvSpPr>
          <p:nvPr/>
        </p:nvSpPr>
        <p:spPr bwMode="auto">
          <a:xfrm>
            <a:off x="6889173" y="2422869"/>
            <a:ext cx="1490137" cy="722386"/>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numCol="1" fromWordArt="1">
            <a:prstTxWarp prst="textCascadeUp">
              <a:avLst>
                <a:gd name="adj" fmla="val 44444"/>
              </a:avLst>
            </a:prstTxWarp>
          </a:bodyPr>
          <a:lstStyle/>
          <a:p>
            <a:r>
              <a:rPr lang="fr-FR" sz="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Impact"/>
              </a:rPr>
              <a:t>RIEDP</a:t>
            </a:r>
          </a:p>
        </p:txBody>
      </p:sp>
      <p:sp>
        <p:nvSpPr>
          <p:cNvPr id="14" name="Rectangle 13"/>
          <p:cNvSpPr/>
          <p:nvPr/>
        </p:nvSpPr>
        <p:spPr>
          <a:xfrm>
            <a:off x="4901703" y="1668230"/>
            <a:ext cx="4138005" cy="276999"/>
          </a:xfrm>
          <a:prstGeom prst="rect">
            <a:avLst/>
          </a:prstGeom>
        </p:spPr>
        <p:txBody>
          <a:bodyPr wrap="square">
            <a:spAutoFit/>
          </a:bodyPr>
          <a:lstStyle/>
          <a:p>
            <a:r>
              <a:rPr lang="en-US" dirty="0" smtClean="0"/>
              <a:t>MTDS : Mission Training via Distributed Simulation</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23208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9858"/>
                                        </p:tgtEl>
                                        <p:attrNameLst>
                                          <p:attrName>style.visibility</p:attrName>
                                        </p:attrNameLst>
                                      </p:cBhvr>
                                      <p:to>
                                        <p:strVal val="visible"/>
                                      </p:to>
                                    </p:set>
                                    <p:animEffect transition="in" filter="wipe(left)">
                                      <p:cBhvr>
                                        <p:cTn id="7" dur="500"/>
                                        <p:tgtEl>
                                          <p:spTgt spid="24985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up)">
                                      <p:cBhvr>
                                        <p:cTn id="16" dur="500"/>
                                        <p:tgtEl>
                                          <p:spTgt spid="3">
                                            <p:txEl>
                                              <p:pRg st="1" end="1"/>
                                            </p:txEl>
                                          </p:spTgt>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up)">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up)">
                                      <p:cBhvr>
                                        <p:cTn id="25" dur="500"/>
                                        <p:tgtEl>
                                          <p:spTgt spid="3">
                                            <p:txEl>
                                              <p:pRg st="3" end="3"/>
                                            </p:txEl>
                                          </p:spTgt>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wipe(up)">
                                      <p:cBhvr>
                                        <p:cTn id="29" dur="500"/>
                                        <p:tgtEl>
                                          <p:spTgt spid="3">
                                            <p:txEl>
                                              <p:pRg st="4" end="4"/>
                                            </p:txEl>
                                          </p:spTgt>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wipe(up)">
                                      <p:cBhvr>
                                        <p:cTn id="38" dur="500"/>
                                        <p:tgtEl>
                                          <p:spTgt spid="3">
                                            <p:txEl>
                                              <p:pRg st="5" end="5"/>
                                            </p:txEl>
                                          </p:spTgt>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wipe(up)">
                                      <p:cBhvr>
                                        <p:cTn id="45" dur="500"/>
                                        <p:tgtEl>
                                          <p:spTgt spid="3">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checkerboard(across)">
                                      <p:cBhvr>
                                        <p:cTn id="55" dur="500"/>
                                        <p:tgtEl>
                                          <p:spTgt spid="32"/>
                                        </p:tgtEl>
                                      </p:cBhvr>
                                    </p:animEffect>
                                  </p:childTnLst>
                                </p:cTn>
                              </p:par>
                            </p:childTnLst>
                          </p:cTn>
                        </p:par>
                        <p:par>
                          <p:cTn id="56" fill="hold">
                            <p:stCondLst>
                              <p:cond delay="500"/>
                            </p:stCondLst>
                            <p:childTnLst>
                              <p:par>
                                <p:cTn id="57" presetID="5" presetClass="entr" presetSubtype="1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checkerboard(across)">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uiExpand="1" animBg="1"/>
      <p:bldP spid="12" grpId="0" animBg="1"/>
      <p:bldP spid="13" grpId="0" animBg="1"/>
      <p:bldP spid="32" grpId="0" animBg="1"/>
      <p:bldP spid="33"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en-US" dirty="0"/>
              <a:t>Key Topics for Database sharing</a:t>
            </a:r>
          </a:p>
        </p:txBody>
      </p:sp>
      <p:sp>
        <p:nvSpPr>
          <p:cNvPr id="6" name="Espace réservé du contenu 5"/>
          <p:cNvSpPr>
            <a:spLocks noGrp="1"/>
          </p:cNvSpPr>
          <p:nvPr>
            <p:ph idx="1"/>
          </p:nvPr>
        </p:nvSpPr>
        <p:spPr/>
        <p:txBody>
          <a:bodyPr/>
          <a:lstStyle/>
          <a:p>
            <a:r>
              <a:rPr lang="en-US" dirty="0"/>
              <a:t>When reusing data from a partner, you need to </a:t>
            </a:r>
            <a:r>
              <a:rPr lang="en-US" dirty="0" smtClean="0"/>
              <a:t>know</a:t>
            </a:r>
            <a:endParaRPr lang="en-US" dirty="0"/>
          </a:p>
          <a:p>
            <a:pPr lvl="1">
              <a:tabLst>
                <a:tab pos="5021263" algn="l"/>
                <a:tab pos="5557838" algn="l"/>
              </a:tabLst>
            </a:pPr>
            <a:r>
              <a:rPr lang="en-US" sz="1600" dirty="0"/>
              <a:t>How the database was built	</a:t>
            </a:r>
            <a:r>
              <a:rPr lang="en-US" sz="1600" dirty="0">
                <a:sym typeface="Wingdings" panose="05000000000000000000" pitchFamily="2" charset="2"/>
              </a:rPr>
              <a:t> Tasks performed or not </a:t>
            </a:r>
            <a:endParaRPr lang="en-US" sz="1600" dirty="0"/>
          </a:p>
          <a:p>
            <a:pPr lvl="1">
              <a:tabLst>
                <a:tab pos="5021263" algn="l"/>
                <a:tab pos="5557838" algn="l"/>
              </a:tabLst>
            </a:pPr>
            <a:r>
              <a:rPr lang="en-US" sz="1600" dirty="0"/>
              <a:t>How the database is represented	</a:t>
            </a:r>
            <a:r>
              <a:rPr lang="en-US" sz="1600" dirty="0">
                <a:sym typeface="Wingdings" panose="05000000000000000000" pitchFamily="2" charset="2"/>
              </a:rPr>
              <a:t> Conceptual Model</a:t>
            </a:r>
            <a:endParaRPr lang="en-US" sz="1600" dirty="0"/>
          </a:p>
          <a:p>
            <a:pPr lvl="1">
              <a:tabLst>
                <a:tab pos="5021263" algn="l"/>
                <a:tab pos="5557838" algn="l"/>
              </a:tabLst>
            </a:pPr>
            <a:r>
              <a:rPr lang="en-US" sz="1600" dirty="0"/>
              <a:t>How the database is spatially referenced	</a:t>
            </a:r>
            <a:r>
              <a:rPr lang="en-US" sz="1600" dirty="0">
                <a:sym typeface="Wingdings" panose="05000000000000000000" pitchFamily="2" charset="2"/>
              </a:rPr>
              <a:t> Spatial Reference Model</a:t>
            </a:r>
            <a:endParaRPr lang="en-US" sz="1600" dirty="0"/>
          </a:p>
          <a:p>
            <a:pPr lvl="1">
              <a:tabLst>
                <a:tab pos="5021263" algn="l"/>
                <a:tab pos="5557838" algn="l"/>
              </a:tabLst>
            </a:pPr>
            <a:r>
              <a:rPr lang="en-US" sz="1600" dirty="0"/>
              <a:t>How the database is structured	</a:t>
            </a:r>
            <a:r>
              <a:rPr lang="en-US" sz="1600" dirty="0">
                <a:sym typeface="Wingdings" panose="05000000000000000000" pitchFamily="2" charset="2"/>
              </a:rPr>
              <a:t> Physical data model</a:t>
            </a:r>
            <a:endParaRPr lang="en-US" sz="1600" dirty="0"/>
          </a:p>
          <a:p>
            <a:pPr lvl="1">
              <a:tabLst>
                <a:tab pos="5021263" algn="l"/>
                <a:tab pos="5557838" algn="l"/>
              </a:tabLst>
            </a:pPr>
            <a:r>
              <a:rPr lang="en-US" sz="1600" dirty="0"/>
              <a:t>How the database is organized on the media	</a:t>
            </a:r>
            <a:r>
              <a:rPr lang="en-US" sz="1600" dirty="0">
                <a:sym typeface="Wingdings" panose="05000000000000000000" pitchFamily="2" charset="2"/>
              </a:rPr>
              <a:t> Folders and formats</a:t>
            </a:r>
            <a:endParaRPr lang="en-US" sz="1600" dirty="0"/>
          </a:p>
          <a:p>
            <a:pPr lvl="1">
              <a:tabLst>
                <a:tab pos="5021263" algn="l"/>
                <a:tab pos="5557838" algn="l"/>
              </a:tabLst>
            </a:pPr>
            <a:r>
              <a:rPr lang="en-US" sz="1600" dirty="0"/>
              <a:t>How </a:t>
            </a:r>
            <a:r>
              <a:rPr lang="en-US" sz="1600" dirty="0" smtClean="0"/>
              <a:t>well the </a:t>
            </a:r>
            <a:r>
              <a:rPr lang="en-US" sz="1600" dirty="0"/>
              <a:t>database conforms to </a:t>
            </a:r>
            <a:r>
              <a:rPr lang="en-US" sz="1600" dirty="0" smtClean="0"/>
              <a:t>Standards</a:t>
            </a:r>
            <a:r>
              <a:rPr lang="en-US" sz="1600" dirty="0"/>
              <a:t>	</a:t>
            </a:r>
            <a:r>
              <a:rPr lang="en-US" sz="1600" dirty="0">
                <a:sym typeface="Wingdings" panose="05000000000000000000" pitchFamily="2" charset="2"/>
              </a:rPr>
              <a:t> Compliance &amp; Profiles</a:t>
            </a:r>
            <a:endParaRPr lang="en-US" sz="1600" dirty="0"/>
          </a:p>
          <a:p>
            <a:pPr lvl="1">
              <a:tabLst>
                <a:tab pos="5021263" algn="l"/>
                <a:tab pos="5557838" algn="l"/>
              </a:tabLst>
            </a:pPr>
            <a:r>
              <a:rPr lang="en-US" sz="1600" dirty="0" smtClean="0"/>
              <a:t>Information about the data product</a:t>
            </a:r>
            <a:r>
              <a:rPr lang="en-US" sz="1600" dirty="0"/>
              <a:t>	</a:t>
            </a:r>
            <a:r>
              <a:rPr lang="en-US" sz="1600" dirty="0">
                <a:sym typeface="Wingdings" panose="05000000000000000000" pitchFamily="2" charset="2"/>
              </a:rPr>
              <a:t> Metadata</a:t>
            </a:r>
          </a:p>
        </p:txBody>
      </p:sp>
      <p:grpSp>
        <p:nvGrpSpPr>
          <p:cNvPr id="7" name="Groupe 6"/>
          <p:cNvGrpSpPr/>
          <p:nvPr/>
        </p:nvGrpSpPr>
        <p:grpSpPr>
          <a:xfrm>
            <a:off x="633413" y="5133513"/>
            <a:ext cx="7900827" cy="496169"/>
            <a:chOff x="4354040" y="3767818"/>
            <a:chExt cx="4122366" cy="432960"/>
          </a:xfrm>
        </p:grpSpPr>
        <p:sp>
          <p:nvSpPr>
            <p:cNvPr id="8" name="Rectangle 7"/>
            <p:cNvSpPr/>
            <p:nvPr/>
          </p:nvSpPr>
          <p:spPr>
            <a:xfrm>
              <a:off x="4545765" y="3849010"/>
              <a:ext cx="3738916" cy="295424"/>
            </a:xfrm>
            <a:prstGeom prst="rect">
              <a:avLst/>
            </a:prstGeom>
          </p:spPr>
          <p:txBody>
            <a:bodyPr wrap="square">
              <a:spAutoFit/>
            </a:bodyPr>
            <a:lstStyle/>
            <a:p>
              <a:pPr>
                <a:defRPr/>
              </a:pPr>
              <a:r>
                <a:rPr lang="en-US" sz="1600" b="1" kern="0" dirty="0" smtClean="0">
                  <a:solidFill>
                    <a:srgbClr val="7030A0"/>
                  </a:solidFill>
                  <a:sym typeface="Wingdings" panose="05000000000000000000" pitchFamily="2" charset="2"/>
                </a:rPr>
                <a:t>No existing </a:t>
              </a:r>
              <a:r>
                <a:rPr lang="en-US" sz="1600" b="1" kern="0" dirty="0">
                  <a:solidFill>
                    <a:srgbClr val="7030A0"/>
                  </a:solidFill>
                  <a:sym typeface="Wingdings" panose="05000000000000000000" pitchFamily="2" charset="2"/>
                </a:rPr>
                <a:t>solution fully satisfies </a:t>
              </a:r>
              <a:r>
                <a:rPr lang="en-US" sz="1600" b="1" u="sng" kern="0" dirty="0">
                  <a:solidFill>
                    <a:srgbClr val="7030A0"/>
                  </a:solidFill>
                  <a:sym typeface="Wingdings" panose="05000000000000000000" pitchFamily="2" charset="2"/>
                </a:rPr>
                <a:t>all</a:t>
              </a:r>
              <a:r>
                <a:rPr lang="en-US" sz="1600" b="1" kern="0" dirty="0">
                  <a:solidFill>
                    <a:srgbClr val="7030A0"/>
                  </a:solidFill>
                  <a:sym typeface="Wingdings" panose="05000000000000000000" pitchFamily="2" charset="2"/>
                </a:rPr>
                <a:t> </a:t>
              </a:r>
              <a:r>
                <a:rPr lang="en-US" sz="1600" b="1" kern="0" dirty="0" smtClean="0">
                  <a:solidFill>
                    <a:srgbClr val="7030A0"/>
                  </a:solidFill>
                  <a:sym typeface="Wingdings" panose="05000000000000000000" pitchFamily="2" charset="2"/>
                </a:rPr>
                <a:t>of these requirements</a:t>
              </a:r>
              <a:endParaRPr lang="fr-FR" sz="1600" b="1" kern="0" dirty="0">
                <a:solidFill>
                  <a:srgbClr val="7030A0"/>
                </a:solidFill>
              </a:endParaRPr>
            </a:p>
          </p:txBody>
        </p:sp>
        <p:grpSp>
          <p:nvGrpSpPr>
            <p:cNvPr id="9" name="Groupe 8"/>
            <p:cNvGrpSpPr/>
            <p:nvPr/>
          </p:nvGrpSpPr>
          <p:grpSpPr>
            <a:xfrm>
              <a:off x="4354040" y="3767818"/>
              <a:ext cx="4122366" cy="432960"/>
              <a:chOff x="2510817" y="1635646"/>
              <a:chExt cx="4122366" cy="432960"/>
            </a:xfrm>
          </p:grpSpPr>
          <p:sp>
            <p:nvSpPr>
              <p:cNvPr id="10" name="Parallélogramme 9"/>
              <p:cNvSpPr/>
              <p:nvPr/>
            </p:nvSpPr>
            <p:spPr>
              <a:xfrm>
                <a:off x="2510817" y="1635646"/>
                <a:ext cx="4122366" cy="430954"/>
              </a:xfrm>
              <a:prstGeom prst="parallelogram">
                <a:avLst>
                  <a:gd name="adj" fmla="val 0"/>
                </a:avLst>
              </a:prstGeom>
              <a:noFill/>
              <a:ln w="952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a:p>
            </p:txBody>
          </p:sp>
          <p:sp>
            <p:nvSpPr>
              <p:cNvPr id="11" name="Demi-cadre 10"/>
              <p:cNvSpPr/>
              <p:nvPr/>
            </p:nvSpPr>
            <p:spPr bwMode="auto">
              <a:xfrm rot="10800000">
                <a:off x="6441458" y="1851123"/>
                <a:ext cx="191066" cy="217483"/>
              </a:xfrm>
              <a:prstGeom prst="halfFrame">
                <a:avLst>
                  <a:gd name="adj1" fmla="val 9900"/>
                  <a:gd name="adj2" fmla="val 10828"/>
                </a:avLst>
              </a:prstGeom>
              <a:solidFill>
                <a:srgbClr val="7030A0"/>
              </a:solidFill>
              <a:ln>
                <a:solidFill>
                  <a:srgbClr val="7030A0"/>
                </a:solidFill>
              </a:ln>
            </p:spPr>
            <p:txBody>
              <a:bodyPr vert="horz" wrap="square" lIns="91440" tIns="45720" rIns="91440" bIns="45720" numCol="1" rtlCol="0" anchor="t" anchorCtr="0" compatLnSpc="1">
                <a:prstTxWarp prst="textNoShape">
                  <a:avLst/>
                </a:prstTxWarp>
              </a:bodyPr>
              <a:lstStyle/>
              <a:p>
                <a:pPr algn="ctr"/>
                <a:endParaRPr lang="fr-FR" sz="1400"/>
              </a:p>
            </p:txBody>
          </p:sp>
          <p:sp>
            <p:nvSpPr>
              <p:cNvPr id="12" name="Demi-cadre 11"/>
              <p:cNvSpPr/>
              <p:nvPr/>
            </p:nvSpPr>
            <p:spPr bwMode="auto">
              <a:xfrm>
                <a:off x="2510906" y="1635646"/>
                <a:ext cx="191636" cy="215477"/>
              </a:xfrm>
              <a:prstGeom prst="halfFrame">
                <a:avLst>
                  <a:gd name="adj1" fmla="val 9900"/>
                  <a:gd name="adj2" fmla="val 10828"/>
                </a:avLst>
              </a:prstGeom>
              <a:solidFill>
                <a:srgbClr val="7030A0"/>
              </a:solidFill>
              <a:ln>
                <a:solidFill>
                  <a:srgbClr val="7030A0"/>
                </a:solidFill>
              </a:ln>
            </p:spPr>
            <p:txBody>
              <a:bodyPr vert="horz" wrap="square" lIns="91440" tIns="45720" rIns="91440" bIns="45720" numCol="1" rtlCol="0" anchor="t" anchorCtr="0" compatLnSpc="1">
                <a:prstTxWarp prst="textNoShape">
                  <a:avLst/>
                </a:prstTxWarp>
              </a:bodyPr>
              <a:lstStyle/>
              <a:p>
                <a:pPr algn="ctr"/>
                <a:endParaRPr lang="fr-FR" sz="1400"/>
              </a:p>
            </p:txBody>
          </p:sp>
        </p:grpSp>
      </p:grpSp>
      <p:sp>
        <p:nvSpPr>
          <p:cNvPr id="13" name="Espace réservé du numéro de diapositive 12"/>
          <p:cNvSpPr>
            <a:spLocks noGrp="1"/>
          </p:cNvSpPr>
          <p:nvPr>
            <p:ph type="sldNum" sz="quarter" idx="10"/>
          </p:nvPr>
        </p:nvSpPr>
        <p:spPr/>
        <p:txBody>
          <a:bodyPr/>
          <a:lstStyle/>
          <a:p>
            <a:pPr>
              <a:defRPr/>
            </a:pPr>
            <a:fld id="{9BF02599-D7B5-4902-9649-17D8AB17353F}" type="slidenum">
              <a:rPr lang="en-CA" smtClean="0"/>
              <a:pPr>
                <a:defRPr/>
              </a:pPr>
              <a:t>28</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177854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re 7"/>
          <p:cNvSpPr>
            <a:spLocks noGrp="1"/>
          </p:cNvSpPr>
          <p:nvPr>
            <p:ph type="ctrTitle" sz="quarter"/>
          </p:nvPr>
        </p:nvSpPr>
        <p:spPr/>
        <p:txBody>
          <a:bodyPr/>
          <a:lstStyle/>
          <a:p>
            <a:r>
              <a:rPr lang="fr-FR" dirty="0" smtClean="0"/>
              <a:t>Objectives of </a:t>
            </a:r>
            <a:r>
              <a:rPr lang="fr-FR" dirty="0"/>
              <a:t>RIEDP </a:t>
            </a:r>
            <a:r>
              <a:rPr lang="fr-FR" dirty="0" smtClean="0"/>
              <a:t>and the </a:t>
            </a:r>
            <a:r>
              <a:rPr lang="fr-FR" dirty="0" err="1" smtClean="0"/>
              <a:t>Development</a:t>
            </a:r>
            <a:r>
              <a:rPr lang="fr-FR" dirty="0" smtClean="0"/>
              <a:t> Effort</a:t>
            </a:r>
            <a:endParaRPr lang="en-US" dirty="0"/>
          </a:p>
        </p:txBody>
      </p:sp>
      <p:sp>
        <p:nvSpPr>
          <p:cNvPr id="9" name="Sous-titre 8"/>
          <p:cNvSpPr>
            <a:spLocks noGrp="1"/>
          </p:cNvSpPr>
          <p:nvPr>
            <p:ph type="subTitle" sz="quarter" idx="1"/>
          </p:nvPr>
        </p:nvSpPr>
        <p:spPr/>
        <p:txBody>
          <a:bodyPr/>
          <a:lstStyle/>
          <a:p>
            <a:endParaRPr lang="en-US"/>
          </a:p>
        </p:txBody>
      </p:sp>
      <p:sp>
        <p:nvSpPr>
          <p:cNvPr id="5" name="Espace réservé du numéro de diapositive 4"/>
          <p:cNvSpPr>
            <a:spLocks noGrp="1"/>
          </p:cNvSpPr>
          <p:nvPr>
            <p:ph type="sldNum" sz="quarter" idx="4294967295"/>
          </p:nvPr>
        </p:nvSpPr>
        <p:spPr>
          <a:xfrm>
            <a:off x="0" y="6464300"/>
            <a:ext cx="442913" cy="387350"/>
          </a:xfrm>
        </p:spPr>
        <p:txBody>
          <a:bodyPr/>
          <a:lstStyle/>
          <a:p>
            <a:pPr>
              <a:defRPr/>
            </a:pPr>
            <a:fld id="{461B9EC1-5785-4C90-AC89-F516F1DFC1AB}" type="slidenum">
              <a:rPr lang="en-CA" smtClean="0"/>
              <a:pPr>
                <a:defRPr/>
              </a:pPr>
              <a:t>29</a:t>
            </a:fld>
            <a:endParaRPr lang="en-CA"/>
          </a:p>
        </p:txBody>
      </p:sp>
      <p:sp>
        <p:nvSpPr>
          <p:cNvPr id="7" name="Rectangle 129"/>
          <p:cNvSpPr txBox="1">
            <a:spLocks noChangeArrowheads="1"/>
          </p:cNvSpPr>
          <p:nvPr/>
        </p:nvSpPr>
        <p:spPr bwMode="auto">
          <a:xfrm>
            <a:off x="2436813" y="6596063"/>
            <a:ext cx="4867275" cy="252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CA"/>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1200" kern="1200">
                <a:solidFill>
                  <a:schemeClr val="tx2"/>
                </a:solidFill>
                <a:latin typeface="Arial" charset="0"/>
                <a:ea typeface="+mn-ea"/>
                <a:cs typeface="+mn-cs"/>
              </a:defRPr>
            </a:lvl2pPr>
            <a:lvl3pPr marL="914400" algn="ctr" rtl="0" fontAlgn="base">
              <a:spcBef>
                <a:spcPct val="0"/>
              </a:spcBef>
              <a:spcAft>
                <a:spcPct val="0"/>
              </a:spcAft>
              <a:defRPr sz="1200" kern="1200">
                <a:solidFill>
                  <a:schemeClr val="tx2"/>
                </a:solidFill>
                <a:latin typeface="Arial" charset="0"/>
                <a:ea typeface="+mn-ea"/>
                <a:cs typeface="+mn-cs"/>
              </a:defRPr>
            </a:lvl3pPr>
            <a:lvl4pPr marL="1371600" algn="ctr" rtl="0" fontAlgn="base">
              <a:spcBef>
                <a:spcPct val="0"/>
              </a:spcBef>
              <a:spcAft>
                <a:spcPct val="0"/>
              </a:spcAft>
              <a:defRPr sz="1200" kern="1200">
                <a:solidFill>
                  <a:schemeClr val="tx2"/>
                </a:solidFill>
                <a:latin typeface="Arial" charset="0"/>
                <a:ea typeface="+mn-ea"/>
                <a:cs typeface="+mn-cs"/>
              </a:defRPr>
            </a:lvl4pPr>
            <a:lvl5pPr marL="1828800" algn="ctr" rtl="0" fontAlgn="base">
              <a:spcBef>
                <a:spcPct val="0"/>
              </a:spcBef>
              <a:spcAft>
                <a:spcPct val="0"/>
              </a:spcAft>
              <a:defRPr sz="1200" kern="1200">
                <a:solidFill>
                  <a:schemeClr val="tx2"/>
                </a:solidFill>
                <a:latin typeface="Arial" charset="0"/>
                <a:ea typeface="+mn-ea"/>
                <a:cs typeface="+mn-cs"/>
              </a:defRPr>
            </a:lvl5pPr>
            <a:lvl6pPr marL="2286000" algn="l" defTabSz="914400" rtl="0" eaLnBrk="1" latinLnBrk="0" hangingPunct="1">
              <a:defRPr sz="1200" kern="1200">
                <a:solidFill>
                  <a:schemeClr val="tx2"/>
                </a:solidFill>
                <a:latin typeface="Arial" charset="0"/>
                <a:ea typeface="+mn-ea"/>
                <a:cs typeface="+mn-cs"/>
              </a:defRPr>
            </a:lvl6pPr>
            <a:lvl7pPr marL="2743200" algn="l" defTabSz="914400" rtl="0" eaLnBrk="1" latinLnBrk="0" hangingPunct="1">
              <a:defRPr sz="1200" kern="1200">
                <a:solidFill>
                  <a:schemeClr val="tx2"/>
                </a:solidFill>
                <a:latin typeface="Arial" charset="0"/>
                <a:ea typeface="+mn-ea"/>
                <a:cs typeface="+mn-cs"/>
              </a:defRPr>
            </a:lvl7pPr>
            <a:lvl8pPr marL="3200400" algn="l" defTabSz="914400" rtl="0" eaLnBrk="1" latinLnBrk="0" hangingPunct="1">
              <a:defRPr sz="1200" kern="1200">
                <a:solidFill>
                  <a:schemeClr val="tx2"/>
                </a:solidFill>
                <a:latin typeface="Arial" charset="0"/>
                <a:ea typeface="+mn-ea"/>
                <a:cs typeface="+mn-cs"/>
              </a:defRPr>
            </a:lvl8pPr>
            <a:lvl9pPr marL="3657600" algn="l" defTabSz="914400" rtl="0" eaLnBrk="1" latinLnBrk="0" hangingPunct="1">
              <a:defRPr sz="1200" kern="1200">
                <a:solidFill>
                  <a:schemeClr val="tx2"/>
                </a:solidFill>
                <a:latin typeface="Arial" charset="0"/>
                <a:ea typeface="+mn-ea"/>
                <a:cs typeface="+mn-cs"/>
              </a:defRPr>
            </a:lvl9pPr>
          </a:lstStyle>
          <a:p>
            <a:r>
              <a:rPr lang="en-US" smtClean="0"/>
              <a:t>SC 24 Meetings – 7-11 August 2017</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557098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r>
              <a:rPr lang="en-US" noProof="0" dirty="0"/>
              <a:t> “The Elephant observed by the Blinds”</a:t>
            </a:r>
          </a:p>
        </p:txBody>
      </p:sp>
      <p:sp>
        <p:nvSpPr>
          <p:cNvPr id="573452" name="Rectangle 12"/>
          <p:cNvSpPr>
            <a:spLocks noGrp="1" noChangeArrowheads="1"/>
          </p:cNvSpPr>
          <p:nvPr>
            <p:ph idx="1"/>
          </p:nvPr>
        </p:nvSpPr>
        <p:spPr>
          <a:xfrm>
            <a:off x="652284" y="5678943"/>
            <a:ext cx="7994316" cy="532367"/>
          </a:xfrm>
        </p:spPr>
        <p:txBody>
          <a:bodyPr/>
          <a:lstStyle/>
          <a:p>
            <a:r>
              <a:rPr lang="en-US" sz="2000" dirty="0" smtClean="0"/>
              <a:t>“</a:t>
            </a:r>
            <a:r>
              <a:rPr lang="en-US" sz="2000" noProof="0" dirty="0" smtClean="0"/>
              <a:t>If </a:t>
            </a:r>
            <a:r>
              <a:rPr lang="en-US" sz="2000" noProof="0" dirty="0"/>
              <a:t>you are holding a hammer, everything looks like a nail</a:t>
            </a:r>
            <a:r>
              <a:rPr lang="en-US" sz="2000" noProof="0" dirty="0" smtClean="0"/>
              <a:t>!”</a:t>
            </a:r>
            <a:endParaRPr lang="en-US" sz="2000" noProof="0" dirty="0"/>
          </a:p>
        </p:txBody>
      </p:sp>
      <p:sp>
        <p:nvSpPr>
          <p:cNvPr id="12" name="Rectangle 20"/>
          <p:cNvSpPr>
            <a:spLocks noGrp="1" noChangeArrowheads="1"/>
          </p:cNvSpPr>
          <p:nvPr>
            <p:ph type="sldNum" sz="quarter" idx="10"/>
          </p:nvPr>
        </p:nvSpPr>
        <p:spPr/>
        <p:txBody>
          <a:bodyPr/>
          <a:lstStyle/>
          <a:p>
            <a:fld id="{E3100CA2-E0B9-409A-926F-2216802ABBFF}" type="slidenum">
              <a:rPr lang="en-CA" smtClean="0"/>
              <a:pPr/>
              <a:t>3</a:t>
            </a:fld>
            <a:endParaRPr lang="en-CA"/>
          </a:p>
        </p:txBody>
      </p:sp>
      <p:sp>
        <p:nvSpPr>
          <p:cNvPr id="7170" name="Espace réservé du numéro de diapositive 3"/>
          <p:cNvSpPr txBox="1">
            <a:spLocks noGrp="1"/>
          </p:cNvSpPr>
          <p:nvPr/>
        </p:nvSpPr>
        <p:spPr bwMode="auto">
          <a:xfrm>
            <a:off x="0" y="6464300"/>
            <a:ext cx="442913" cy="3873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txBody>
          <a:bodyPr lIns="144000" tIns="68400" anchor="ctr" anchorCtr="1"/>
          <a:lstStyle>
            <a:lvl1pPr eaLnBrk="0" hangingPunct="0">
              <a:defRPr sz="1200">
                <a:solidFill>
                  <a:schemeClr val="tx2"/>
                </a:solidFill>
                <a:latin typeface="Arial" charset="0"/>
              </a:defRPr>
            </a:lvl1pPr>
            <a:lvl2pPr marL="742950" indent="-285750" eaLnBrk="0" hangingPunct="0">
              <a:defRPr sz="1200">
                <a:solidFill>
                  <a:schemeClr val="tx2"/>
                </a:solidFill>
                <a:latin typeface="Arial" charset="0"/>
              </a:defRPr>
            </a:lvl2pPr>
            <a:lvl3pPr marL="1143000" indent="-228600" eaLnBrk="0" hangingPunct="0">
              <a:defRPr sz="1200">
                <a:solidFill>
                  <a:schemeClr val="tx2"/>
                </a:solidFill>
                <a:latin typeface="Arial" charset="0"/>
              </a:defRPr>
            </a:lvl3pPr>
            <a:lvl4pPr marL="1600200" indent="-228600" eaLnBrk="0" hangingPunct="0">
              <a:defRPr sz="1200">
                <a:solidFill>
                  <a:schemeClr val="tx2"/>
                </a:solidFill>
                <a:latin typeface="Arial" charset="0"/>
              </a:defRPr>
            </a:lvl4pPr>
            <a:lvl5pPr marL="2057400" indent="-228600" eaLnBrk="0" hangingPunct="0">
              <a:defRPr sz="1200">
                <a:solidFill>
                  <a:schemeClr val="tx2"/>
                </a:solidFill>
                <a:latin typeface="Arial" charset="0"/>
              </a:defRPr>
            </a:lvl5pPr>
            <a:lvl6pPr marL="2514600" indent="-228600" algn="ctr" eaLnBrk="0" fontAlgn="base" hangingPunct="0">
              <a:spcBef>
                <a:spcPct val="0"/>
              </a:spcBef>
              <a:spcAft>
                <a:spcPct val="0"/>
              </a:spcAft>
              <a:defRPr sz="1200">
                <a:solidFill>
                  <a:schemeClr val="tx2"/>
                </a:solidFill>
                <a:latin typeface="Arial" charset="0"/>
              </a:defRPr>
            </a:lvl6pPr>
            <a:lvl7pPr marL="2971800" indent="-228600" algn="ctr" eaLnBrk="0" fontAlgn="base" hangingPunct="0">
              <a:spcBef>
                <a:spcPct val="0"/>
              </a:spcBef>
              <a:spcAft>
                <a:spcPct val="0"/>
              </a:spcAft>
              <a:defRPr sz="1200">
                <a:solidFill>
                  <a:schemeClr val="tx2"/>
                </a:solidFill>
                <a:latin typeface="Arial" charset="0"/>
              </a:defRPr>
            </a:lvl7pPr>
            <a:lvl8pPr marL="3429000" indent="-228600" algn="ctr" eaLnBrk="0" fontAlgn="base" hangingPunct="0">
              <a:spcBef>
                <a:spcPct val="0"/>
              </a:spcBef>
              <a:spcAft>
                <a:spcPct val="0"/>
              </a:spcAft>
              <a:defRPr sz="1200">
                <a:solidFill>
                  <a:schemeClr val="tx2"/>
                </a:solidFill>
                <a:latin typeface="Arial" charset="0"/>
              </a:defRPr>
            </a:lvl8pPr>
            <a:lvl9pPr marL="3886200" indent="-228600" algn="ctr" eaLnBrk="0" fontAlgn="base" hangingPunct="0">
              <a:spcBef>
                <a:spcPct val="0"/>
              </a:spcBef>
              <a:spcAft>
                <a:spcPct val="0"/>
              </a:spcAft>
              <a:defRPr sz="1200">
                <a:solidFill>
                  <a:schemeClr val="tx2"/>
                </a:solidFill>
                <a:latin typeface="Arial" charset="0"/>
              </a:defRPr>
            </a:lvl9pPr>
          </a:lstStyle>
          <a:p>
            <a:pPr eaLnBrk="1" hangingPunct="1"/>
            <a:fld id="{1B33FE3E-171D-456A-B5BC-59ED4F9BD84F}" type="slidenum">
              <a:rPr lang="en-CA" sz="800" b="1">
                <a:solidFill>
                  <a:schemeClr val="bg1"/>
                </a:solidFill>
                <a:cs typeface="Arial" charset="0"/>
              </a:rPr>
              <a:pPr eaLnBrk="1" hangingPunct="1"/>
              <a:t>3</a:t>
            </a:fld>
            <a:endParaRPr lang="en-CA" sz="800" b="1">
              <a:solidFill>
                <a:schemeClr val="bg1"/>
              </a:solidFill>
              <a:cs typeface="Arial" charset="0"/>
            </a:endParaRPr>
          </a:p>
        </p:txBody>
      </p:sp>
      <p:pic>
        <p:nvPicPr>
          <p:cNvPr id="573443" name="Picture 3" descr="j043082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090738" y="2043775"/>
            <a:ext cx="5341937" cy="35560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573444" name="Picture 4" descr="j0250411"/>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605588" y="3895725"/>
            <a:ext cx="1004887" cy="14192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573445" name="Picture 5" descr="j0250411"/>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flipH="1">
            <a:off x="2090738" y="3751263"/>
            <a:ext cx="950912" cy="13430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573446" name="Picture 6" descr="j0250411"/>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419475" y="1683218"/>
            <a:ext cx="969963" cy="13684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573448" name="Picture 8" descr="j0250411"/>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flipH="1">
            <a:off x="3419475" y="4183063"/>
            <a:ext cx="922338" cy="13017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graphicFrame>
        <p:nvGraphicFramePr>
          <p:cNvPr id="7181" name="Object 13"/>
          <p:cNvGraphicFramePr>
            <a:graphicFrameLocks noChangeAspect="1"/>
          </p:cNvGraphicFramePr>
          <p:nvPr/>
        </p:nvGraphicFramePr>
        <p:xfrm>
          <a:off x="8008938" y="5514975"/>
          <a:ext cx="896937" cy="704850"/>
        </p:xfrm>
        <a:graphic>
          <a:graphicData uri="http://schemas.openxmlformats.org/presentationml/2006/ole">
            <p:oleObj spid="_x0000_s2227" name="Clip" r:id="rId6" imgW="4000320" imgH="3147480" progId="">
              <p:embed/>
            </p:oleObj>
          </a:graphicData>
        </a:graphic>
      </p:graphicFrame>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082202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afterEffect">
                                  <p:stCondLst>
                                    <p:cond delay="0"/>
                                  </p:stCondLst>
                                  <p:childTnLst>
                                    <p:set>
                                      <p:cBhvr>
                                        <p:cTn id="6" dur="1" fill="hold">
                                          <p:stCondLst>
                                            <p:cond delay="0"/>
                                          </p:stCondLst>
                                        </p:cTn>
                                        <p:tgtEl>
                                          <p:spTgt spid="573443"/>
                                        </p:tgtEl>
                                        <p:attrNameLst>
                                          <p:attrName>style.visibility</p:attrName>
                                        </p:attrNameLst>
                                      </p:cBhvr>
                                      <p:to>
                                        <p:strVal val="visible"/>
                                      </p:to>
                                    </p:set>
                                    <p:anim calcmode="lin" valueType="num">
                                      <p:cBhvr additive="base">
                                        <p:cTn id="7" dur="1000" fill="hold"/>
                                        <p:tgtEl>
                                          <p:spTgt spid="573443"/>
                                        </p:tgtEl>
                                        <p:attrNameLst>
                                          <p:attrName>ppt_x</p:attrName>
                                        </p:attrNameLst>
                                      </p:cBhvr>
                                      <p:tavLst>
                                        <p:tav tm="0">
                                          <p:val>
                                            <p:strVal val="1+#ppt_w/2"/>
                                          </p:val>
                                        </p:tav>
                                        <p:tav tm="100000">
                                          <p:val>
                                            <p:strVal val="#ppt_x"/>
                                          </p:val>
                                        </p:tav>
                                      </p:tavLst>
                                    </p:anim>
                                    <p:anim calcmode="lin" valueType="num">
                                      <p:cBhvr additive="base">
                                        <p:cTn id="8" dur="1000" fill="hold"/>
                                        <p:tgtEl>
                                          <p:spTgt spid="57344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5" presetClass="entr" presetSubtype="10" fill="hold" nodeType="afterEffect">
                                  <p:stCondLst>
                                    <p:cond delay="0"/>
                                  </p:stCondLst>
                                  <p:childTnLst>
                                    <p:set>
                                      <p:cBhvr>
                                        <p:cTn id="11" dur="1" fill="hold">
                                          <p:stCondLst>
                                            <p:cond delay="0"/>
                                          </p:stCondLst>
                                        </p:cTn>
                                        <p:tgtEl>
                                          <p:spTgt spid="573444"/>
                                        </p:tgtEl>
                                        <p:attrNameLst>
                                          <p:attrName>style.visibility</p:attrName>
                                        </p:attrNameLst>
                                      </p:cBhvr>
                                      <p:to>
                                        <p:strVal val="visible"/>
                                      </p:to>
                                    </p:set>
                                    <p:animEffect transition="in" filter="checkerboard(across)">
                                      <p:cBhvr>
                                        <p:cTn id="12" dur="500"/>
                                        <p:tgtEl>
                                          <p:spTgt spid="573444"/>
                                        </p:tgtEl>
                                      </p:cBhvr>
                                    </p:animEffect>
                                  </p:childTnLst>
                                </p:cTn>
                              </p:par>
                            </p:childTnLst>
                          </p:cTn>
                        </p:par>
                        <p:par>
                          <p:cTn id="13" fill="hold" nodeType="afterGroup">
                            <p:stCondLst>
                              <p:cond delay="1500"/>
                            </p:stCondLst>
                            <p:childTnLst>
                              <p:par>
                                <p:cTn id="14" presetID="5" presetClass="entr" presetSubtype="10" fill="hold" nodeType="afterEffect">
                                  <p:stCondLst>
                                    <p:cond delay="0"/>
                                  </p:stCondLst>
                                  <p:childTnLst>
                                    <p:set>
                                      <p:cBhvr>
                                        <p:cTn id="15" dur="1" fill="hold">
                                          <p:stCondLst>
                                            <p:cond delay="0"/>
                                          </p:stCondLst>
                                        </p:cTn>
                                        <p:tgtEl>
                                          <p:spTgt spid="573445"/>
                                        </p:tgtEl>
                                        <p:attrNameLst>
                                          <p:attrName>style.visibility</p:attrName>
                                        </p:attrNameLst>
                                      </p:cBhvr>
                                      <p:to>
                                        <p:strVal val="visible"/>
                                      </p:to>
                                    </p:set>
                                    <p:animEffect transition="in" filter="checkerboard(across)">
                                      <p:cBhvr>
                                        <p:cTn id="16" dur="500"/>
                                        <p:tgtEl>
                                          <p:spTgt spid="573445"/>
                                        </p:tgtEl>
                                      </p:cBhvr>
                                    </p:animEffect>
                                  </p:childTnLst>
                                </p:cTn>
                              </p:par>
                            </p:childTnLst>
                          </p:cTn>
                        </p:par>
                        <p:par>
                          <p:cTn id="17" fill="hold" nodeType="afterGroup">
                            <p:stCondLst>
                              <p:cond delay="2000"/>
                            </p:stCondLst>
                            <p:childTnLst>
                              <p:par>
                                <p:cTn id="18" presetID="5" presetClass="entr" presetSubtype="10" fill="hold" nodeType="afterEffect">
                                  <p:stCondLst>
                                    <p:cond delay="0"/>
                                  </p:stCondLst>
                                  <p:childTnLst>
                                    <p:set>
                                      <p:cBhvr>
                                        <p:cTn id="19" dur="1" fill="hold">
                                          <p:stCondLst>
                                            <p:cond delay="0"/>
                                          </p:stCondLst>
                                        </p:cTn>
                                        <p:tgtEl>
                                          <p:spTgt spid="573446"/>
                                        </p:tgtEl>
                                        <p:attrNameLst>
                                          <p:attrName>style.visibility</p:attrName>
                                        </p:attrNameLst>
                                      </p:cBhvr>
                                      <p:to>
                                        <p:strVal val="visible"/>
                                      </p:to>
                                    </p:set>
                                    <p:animEffect transition="in" filter="checkerboard(across)">
                                      <p:cBhvr>
                                        <p:cTn id="20" dur="500"/>
                                        <p:tgtEl>
                                          <p:spTgt spid="573446"/>
                                        </p:tgtEl>
                                      </p:cBhvr>
                                    </p:animEffect>
                                  </p:childTnLst>
                                </p:cTn>
                              </p:par>
                            </p:childTnLst>
                          </p:cTn>
                        </p:par>
                        <p:par>
                          <p:cTn id="21" fill="hold" nodeType="afterGroup">
                            <p:stCondLst>
                              <p:cond delay="2500"/>
                            </p:stCondLst>
                            <p:childTnLst>
                              <p:par>
                                <p:cTn id="22" presetID="5" presetClass="entr" presetSubtype="10" fill="hold" nodeType="afterEffect">
                                  <p:stCondLst>
                                    <p:cond delay="0"/>
                                  </p:stCondLst>
                                  <p:childTnLst>
                                    <p:set>
                                      <p:cBhvr>
                                        <p:cTn id="23" dur="1" fill="hold">
                                          <p:stCondLst>
                                            <p:cond delay="0"/>
                                          </p:stCondLst>
                                        </p:cTn>
                                        <p:tgtEl>
                                          <p:spTgt spid="573448"/>
                                        </p:tgtEl>
                                        <p:attrNameLst>
                                          <p:attrName>style.visibility</p:attrName>
                                        </p:attrNameLst>
                                      </p:cBhvr>
                                      <p:to>
                                        <p:strVal val="visible"/>
                                      </p:to>
                                    </p:set>
                                    <p:animEffect transition="in" filter="checkerboard(across)">
                                      <p:cBhvr>
                                        <p:cTn id="24" dur="500"/>
                                        <p:tgtEl>
                                          <p:spTgt spid="57344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573452">
                                            <p:txEl>
                                              <p:pRg st="0" end="0"/>
                                            </p:txEl>
                                          </p:spTgt>
                                        </p:tgtEl>
                                        <p:attrNameLst>
                                          <p:attrName>style.visibility</p:attrName>
                                        </p:attrNameLst>
                                      </p:cBhvr>
                                      <p:to>
                                        <p:strVal val="visible"/>
                                      </p:to>
                                    </p:set>
                                    <p:animEffect transition="in" filter="checkerboard(across)">
                                      <p:cBhvr>
                                        <p:cTn id="29" dur="500"/>
                                        <p:tgtEl>
                                          <p:spTgt spid="573452">
                                            <p:txEl>
                                              <p:pRg st="0" end="0"/>
                                            </p:txEl>
                                          </p:spTgt>
                                        </p:tgtEl>
                                      </p:cBhvr>
                                    </p:animEffect>
                                  </p:childTnLst>
                                </p:cTn>
                              </p:par>
                            </p:childTnLst>
                          </p:cTn>
                        </p:par>
                        <p:par>
                          <p:cTn id="30" fill="hold" nodeType="afterGroup">
                            <p:stCondLst>
                              <p:cond delay="500"/>
                            </p:stCondLst>
                            <p:childTnLst>
                              <p:par>
                                <p:cTn id="31" presetID="5" presetClass="entr" presetSubtype="10" fill="hold" nodeType="afterEffect">
                                  <p:stCondLst>
                                    <p:cond delay="0"/>
                                  </p:stCondLst>
                                  <p:childTnLst>
                                    <p:set>
                                      <p:cBhvr>
                                        <p:cTn id="32" dur="1" fill="hold">
                                          <p:stCondLst>
                                            <p:cond delay="0"/>
                                          </p:stCondLst>
                                        </p:cTn>
                                        <p:tgtEl>
                                          <p:spTgt spid="7181"/>
                                        </p:tgtEl>
                                        <p:attrNameLst>
                                          <p:attrName>style.visibility</p:attrName>
                                        </p:attrNameLst>
                                      </p:cBhvr>
                                      <p:to>
                                        <p:strVal val="visible"/>
                                      </p:to>
                                    </p:set>
                                    <p:animEffect transition="in" filter="checkerboard(across)">
                                      <p:cBhvr>
                                        <p:cTn id="33" dur="500"/>
                                        <p:tgtEl>
                                          <p:spTgt spid="7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52" grpId="0"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itre 3"/>
          <p:cNvSpPr>
            <a:spLocks noGrp="1"/>
          </p:cNvSpPr>
          <p:nvPr>
            <p:ph type="title"/>
          </p:nvPr>
        </p:nvSpPr>
        <p:spPr/>
        <p:txBody>
          <a:bodyPr/>
          <a:lstStyle/>
          <a:p>
            <a:r>
              <a:rPr lang="en-US" smtClean="0"/>
              <a:t>RIEDP Objectives</a:t>
            </a:r>
            <a:endParaRPr lang="fr-FR" dirty="0"/>
          </a:p>
        </p:txBody>
      </p:sp>
      <p:sp>
        <p:nvSpPr>
          <p:cNvPr id="5" name="Espace réservé du contenu 4"/>
          <p:cNvSpPr>
            <a:spLocks noGrp="1"/>
          </p:cNvSpPr>
          <p:nvPr>
            <p:ph sz="quarter" idx="10"/>
          </p:nvPr>
        </p:nvSpPr>
        <p:spPr/>
        <p:txBody>
          <a:bodyPr/>
          <a:lstStyle/>
          <a:p>
            <a:pPr lvl="1"/>
            <a:r>
              <a:rPr lang="en-US" sz="2400" dirty="0" smtClean="0"/>
              <a:t>Provide </a:t>
            </a:r>
            <a:r>
              <a:rPr lang="en-US" sz="2400" dirty="0" smtClean="0">
                <a:solidFill>
                  <a:schemeClr val="accent1"/>
                </a:solidFill>
              </a:rPr>
              <a:t>a standardized reference process </a:t>
            </a:r>
            <a:r>
              <a:rPr lang="en-US" sz="2400" dirty="0" smtClean="0"/>
              <a:t>for key stages of the database creation process</a:t>
            </a:r>
          </a:p>
          <a:p>
            <a:pPr lvl="1"/>
            <a:endParaRPr lang="en-US" sz="2400" dirty="0" smtClean="0"/>
          </a:p>
          <a:p>
            <a:pPr lvl="1"/>
            <a:r>
              <a:rPr lang="en-US" sz="2400" dirty="0" smtClean="0">
                <a:solidFill>
                  <a:schemeClr val="accent1"/>
                </a:solidFill>
              </a:rPr>
              <a:t>Leverage </a:t>
            </a:r>
            <a:r>
              <a:rPr lang="en-US" sz="2400" u="sng" dirty="0" smtClean="0">
                <a:solidFill>
                  <a:schemeClr val="accent1"/>
                </a:solidFill>
              </a:rPr>
              <a:t>existing standards </a:t>
            </a:r>
            <a:r>
              <a:rPr lang="en-US" sz="2400" dirty="0" smtClean="0"/>
              <a:t>and (a mix of common GIS and simulation) </a:t>
            </a:r>
            <a:r>
              <a:rPr lang="en-US" sz="2400" dirty="0" smtClean="0">
                <a:solidFill>
                  <a:schemeClr val="accent1"/>
                </a:solidFill>
              </a:rPr>
              <a:t>formats</a:t>
            </a:r>
            <a:r>
              <a:rPr lang="en-US" sz="2400" dirty="0" smtClean="0"/>
              <a:t> to share databases at the “intermediate level” (after source “clean up”, but before runtime preparation)</a:t>
            </a:r>
          </a:p>
          <a:p>
            <a:pPr lvl="1"/>
            <a:endParaRPr lang="en-US" sz="2400" dirty="0" smtClean="0"/>
          </a:p>
          <a:p>
            <a:pPr lvl="1"/>
            <a:r>
              <a:rPr lang="en-US" sz="2400" dirty="0" smtClean="0"/>
              <a:t>Standardize the </a:t>
            </a:r>
            <a:r>
              <a:rPr lang="en-US" sz="2400" dirty="0" smtClean="0">
                <a:solidFill>
                  <a:schemeClr val="accent1"/>
                </a:solidFill>
              </a:rPr>
              <a:t>use of  metadata, attributes, and feature classifications</a:t>
            </a:r>
          </a:p>
          <a:p>
            <a:endParaRPr lang="en-US" dirty="0"/>
          </a:p>
        </p:txBody>
      </p:sp>
      <p:sp>
        <p:nvSpPr>
          <p:cNvPr id="14342" name="Espace réservé du numéro de diapositive 1"/>
          <p:cNvSpPr>
            <a:spLocks noGrp="1"/>
          </p:cNvSpPr>
          <p:nvPr>
            <p:ph type="sldNum" sz="quarter" idx="4294967295"/>
          </p:nvPr>
        </p:nvSpPr>
        <p:spPr>
          <a:xfrm>
            <a:off x="7010400" y="6453188"/>
            <a:ext cx="2133600" cy="365125"/>
          </a:xfrm>
          <a:prstGeom prst="rect">
            <a:avLst/>
          </a:prstGeom>
          <a:noFill/>
        </p:spPr>
        <p:txBody>
          <a:bodyPr/>
          <a:lstStyle>
            <a:lvl1pPr eaLnBrk="0" hangingPunct="0">
              <a:defRPr sz="1600">
                <a:solidFill>
                  <a:schemeClr val="tx2"/>
                </a:solidFill>
                <a:latin typeface="Arial" charset="0"/>
              </a:defRPr>
            </a:lvl1pPr>
            <a:lvl2pPr marL="742950" indent="-285750" eaLnBrk="0" hangingPunct="0">
              <a:defRPr sz="1600">
                <a:solidFill>
                  <a:schemeClr val="tx2"/>
                </a:solidFill>
                <a:latin typeface="Arial" charset="0"/>
              </a:defRPr>
            </a:lvl2pPr>
            <a:lvl3pPr marL="1143000" indent="-228600" eaLnBrk="0" hangingPunct="0">
              <a:defRPr sz="1600">
                <a:solidFill>
                  <a:schemeClr val="tx2"/>
                </a:solidFill>
                <a:latin typeface="Arial" charset="0"/>
              </a:defRPr>
            </a:lvl3pPr>
            <a:lvl4pPr marL="1600200" indent="-228600" eaLnBrk="0" hangingPunct="0">
              <a:defRPr sz="1600">
                <a:solidFill>
                  <a:schemeClr val="tx2"/>
                </a:solidFill>
                <a:latin typeface="Arial" charset="0"/>
              </a:defRPr>
            </a:lvl4pPr>
            <a:lvl5pPr marL="2057400" indent="-228600" eaLnBrk="0" hangingPunct="0">
              <a:defRPr sz="1600">
                <a:solidFill>
                  <a:schemeClr val="tx2"/>
                </a:solidFill>
                <a:latin typeface="Arial" charset="0"/>
              </a:defRPr>
            </a:lvl5pPr>
            <a:lvl6pPr marL="2514600" indent="-228600" algn="ctr" eaLnBrk="0" fontAlgn="base" hangingPunct="0">
              <a:spcBef>
                <a:spcPct val="0"/>
              </a:spcBef>
              <a:spcAft>
                <a:spcPct val="0"/>
              </a:spcAft>
              <a:defRPr sz="1600">
                <a:solidFill>
                  <a:schemeClr val="tx2"/>
                </a:solidFill>
                <a:latin typeface="Arial" charset="0"/>
              </a:defRPr>
            </a:lvl6pPr>
            <a:lvl7pPr marL="2971800" indent="-228600" algn="ctr" eaLnBrk="0" fontAlgn="base" hangingPunct="0">
              <a:spcBef>
                <a:spcPct val="0"/>
              </a:spcBef>
              <a:spcAft>
                <a:spcPct val="0"/>
              </a:spcAft>
              <a:defRPr sz="1600">
                <a:solidFill>
                  <a:schemeClr val="tx2"/>
                </a:solidFill>
                <a:latin typeface="Arial" charset="0"/>
              </a:defRPr>
            </a:lvl7pPr>
            <a:lvl8pPr marL="3429000" indent="-228600" algn="ctr" eaLnBrk="0" fontAlgn="base" hangingPunct="0">
              <a:spcBef>
                <a:spcPct val="0"/>
              </a:spcBef>
              <a:spcAft>
                <a:spcPct val="0"/>
              </a:spcAft>
              <a:defRPr sz="1600">
                <a:solidFill>
                  <a:schemeClr val="tx2"/>
                </a:solidFill>
                <a:latin typeface="Arial" charset="0"/>
              </a:defRPr>
            </a:lvl8pPr>
            <a:lvl9pPr marL="3886200" indent="-228600" algn="ctr" eaLnBrk="0" fontAlgn="base" hangingPunct="0">
              <a:spcBef>
                <a:spcPct val="0"/>
              </a:spcBef>
              <a:spcAft>
                <a:spcPct val="0"/>
              </a:spcAft>
              <a:defRPr sz="1600">
                <a:solidFill>
                  <a:schemeClr val="tx2"/>
                </a:solidFill>
                <a:latin typeface="Arial" charset="0"/>
              </a:defRPr>
            </a:lvl9pPr>
          </a:lstStyle>
          <a:p>
            <a:pPr eaLnBrk="1" hangingPunct="1"/>
            <a:fld id="{A5B505CD-F012-4338-BC77-D7AA711FB011}" type="slidenum">
              <a:rPr lang="en-CA" sz="800" smtClean="0">
                <a:solidFill>
                  <a:schemeClr val="bg1"/>
                </a:solidFill>
              </a:rPr>
              <a:pPr eaLnBrk="1" hangingPunct="1"/>
              <a:t>30</a:t>
            </a:fld>
            <a:endParaRPr lang="en-CA" sz="800">
              <a:solidFill>
                <a:schemeClr val="bg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942183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itre 3"/>
          <p:cNvSpPr>
            <a:spLocks noGrp="1"/>
          </p:cNvSpPr>
          <p:nvPr>
            <p:ph type="title"/>
          </p:nvPr>
        </p:nvSpPr>
        <p:spPr/>
        <p:txBody>
          <a:bodyPr/>
          <a:lstStyle/>
          <a:p>
            <a:r>
              <a:rPr lang="en-US" smtClean="0"/>
              <a:t>RIEDP – A SISO Effort</a:t>
            </a:r>
            <a:endParaRPr lang="fr-FR" dirty="0"/>
          </a:p>
        </p:txBody>
      </p:sp>
      <p:sp>
        <p:nvSpPr>
          <p:cNvPr id="4" name="Vertical Text Placeholder 3"/>
          <p:cNvSpPr>
            <a:spLocks noGrp="1"/>
          </p:cNvSpPr>
          <p:nvPr>
            <p:ph sz="quarter" idx="10"/>
          </p:nvPr>
        </p:nvSpPr>
        <p:spPr/>
        <p:txBody>
          <a:bodyPr/>
          <a:lstStyle/>
          <a:p>
            <a:pPr lvl="1"/>
            <a:r>
              <a:rPr lang="en-US" sz="2000" dirty="0" smtClean="0"/>
              <a:t>Developing two products under SISO’s RIEDP Product Development Group (PDG):</a:t>
            </a:r>
          </a:p>
          <a:p>
            <a:pPr lvl="2"/>
            <a:r>
              <a:rPr lang="en-US" sz="1800" dirty="0" smtClean="0">
                <a:solidFill>
                  <a:schemeClr val="accent1"/>
                </a:solidFill>
              </a:rPr>
              <a:t>RIEDP Data Model Foundations</a:t>
            </a:r>
          </a:p>
          <a:p>
            <a:pPr lvl="2"/>
            <a:r>
              <a:rPr lang="en-US" sz="1800" dirty="0" smtClean="0">
                <a:solidFill>
                  <a:schemeClr val="accent1"/>
                </a:solidFill>
              </a:rPr>
              <a:t>RIEDP Detailed Features description </a:t>
            </a:r>
          </a:p>
          <a:p>
            <a:pPr lvl="2"/>
            <a:endParaRPr lang="en-US" sz="1800" dirty="0" smtClean="0"/>
          </a:p>
          <a:p>
            <a:pPr lvl="1"/>
            <a:r>
              <a:rPr lang="en-US" sz="2000" dirty="0" smtClean="0"/>
              <a:t>Core contributors: </a:t>
            </a:r>
          </a:p>
          <a:p>
            <a:pPr lvl="2"/>
            <a:r>
              <a:rPr lang="en-US" dirty="0" smtClean="0"/>
              <a:t>Gilbert </a:t>
            </a:r>
            <a:r>
              <a:rPr lang="en-US" dirty="0" err="1" smtClean="0"/>
              <a:t>Castaner</a:t>
            </a:r>
            <a:r>
              <a:rPr lang="en-US" dirty="0" smtClean="0"/>
              <a:t>, </a:t>
            </a:r>
            <a:r>
              <a:rPr lang="en-US" dirty="0"/>
              <a:t>Farid </a:t>
            </a:r>
            <a:r>
              <a:rPr lang="en-US" dirty="0" smtClean="0"/>
              <a:t>Mamaghani, Jean-Louis Gougeat </a:t>
            </a:r>
          </a:p>
          <a:p>
            <a:pPr lvl="2"/>
            <a:endParaRPr lang="en-US" dirty="0" smtClean="0"/>
          </a:p>
          <a:p>
            <a:pPr lvl="1"/>
            <a:r>
              <a:rPr lang="en-US" sz="2000" dirty="0" smtClean="0"/>
              <a:t>Several RIEDP PDG SISO members have actively provided critical review and contributions</a:t>
            </a:r>
            <a:endParaRPr lang="en-US" sz="2000" dirty="0"/>
          </a:p>
        </p:txBody>
      </p:sp>
      <p:sp>
        <p:nvSpPr>
          <p:cNvPr id="14342" name="Espace réservé du numéro de diapositive 1"/>
          <p:cNvSpPr>
            <a:spLocks noGrp="1"/>
          </p:cNvSpPr>
          <p:nvPr>
            <p:ph type="sldNum" sz="quarter" idx="4294967295"/>
          </p:nvPr>
        </p:nvSpPr>
        <p:spPr>
          <a:xfrm>
            <a:off x="0" y="6464300"/>
            <a:ext cx="442913" cy="387350"/>
          </a:xfrm>
          <a:prstGeom prst="rect">
            <a:avLst/>
          </a:prstGeom>
          <a:noFill/>
        </p:spPr>
        <p:txBody>
          <a:bodyPr/>
          <a:lstStyle>
            <a:lvl1pPr eaLnBrk="0" hangingPunct="0">
              <a:defRPr sz="1600">
                <a:solidFill>
                  <a:schemeClr val="tx2"/>
                </a:solidFill>
                <a:latin typeface="Arial" charset="0"/>
              </a:defRPr>
            </a:lvl1pPr>
            <a:lvl2pPr marL="742950" indent="-285750" eaLnBrk="0" hangingPunct="0">
              <a:defRPr sz="1600">
                <a:solidFill>
                  <a:schemeClr val="tx2"/>
                </a:solidFill>
                <a:latin typeface="Arial" charset="0"/>
              </a:defRPr>
            </a:lvl2pPr>
            <a:lvl3pPr marL="1143000" indent="-228600" eaLnBrk="0" hangingPunct="0">
              <a:defRPr sz="1600">
                <a:solidFill>
                  <a:schemeClr val="tx2"/>
                </a:solidFill>
                <a:latin typeface="Arial" charset="0"/>
              </a:defRPr>
            </a:lvl3pPr>
            <a:lvl4pPr marL="1600200" indent="-228600" eaLnBrk="0" hangingPunct="0">
              <a:defRPr sz="1600">
                <a:solidFill>
                  <a:schemeClr val="tx2"/>
                </a:solidFill>
                <a:latin typeface="Arial" charset="0"/>
              </a:defRPr>
            </a:lvl4pPr>
            <a:lvl5pPr marL="2057400" indent="-228600" eaLnBrk="0" hangingPunct="0">
              <a:defRPr sz="1600">
                <a:solidFill>
                  <a:schemeClr val="tx2"/>
                </a:solidFill>
                <a:latin typeface="Arial" charset="0"/>
              </a:defRPr>
            </a:lvl5pPr>
            <a:lvl6pPr marL="2514600" indent="-228600" algn="ctr" eaLnBrk="0" fontAlgn="base" hangingPunct="0">
              <a:spcBef>
                <a:spcPct val="0"/>
              </a:spcBef>
              <a:spcAft>
                <a:spcPct val="0"/>
              </a:spcAft>
              <a:defRPr sz="1600">
                <a:solidFill>
                  <a:schemeClr val="tx2"/>
                </a:solidFill>
                <a:latin typeface="Arial" charset="0"/>
              </a:defRPr>
            </a:lvl6pPr>
            <a:lvl7pPr marL="2971800" indent="-228600" algn="ctr" eaLnBrk="0" fontAlgn="base" hangingPunct="0">
              <a:spcBef>
                <a:spcPct val="0"/>
              </a:spcBef>
              <a:spcAft>
                <a:spcPct val="0"/>
              </a:spcAft>
              <a:defRPr sz="1600">
                <a:solidFill>
                  <a:schemeClr val="tx2"/>
                </a:solidFill>
                <a:latin typeface="Arial" charset="0"/>
              </a:defRPr>
            </a:lvl7pPr>
            <a:lvl8pPr marL="3429000" indent="-228600" algn="ctr" eaLnBrk="0" fontAlgn="base" hangingPunct="0">
              <a:spcBef>
                <a:spcPct val="0"/>
              </a:spcBef>
              <a:spcAft>
                <a:spcPct val="0"/>
              </a:spcAft>
              <a:defRPr sz="1600">
                <a:solidFill>
                  <a:schemeClr val="tx2"/>
                </a:solidFill>
                <a:latin typeface="Arial" charset="0"/>
              </a:defRPr>
            </a:lvl8pPr>
            <a:lvl9pPr marL="3886200" indent="-228600" algn="ctr" eaLnBrk="0" fontAlgn="base" hangingPunct="0">
              <a:spcBef>
                <a:spcPct val="0"/>
              </a:spcBef>
              <a:spcAft>
                <a:spcPct val="0"/>
              </a:spcAft>
              <a:defRPr sz="1600">
                <a:solidFill>
                  <a:schemeClr val="tx2"/>
                </a:solidFill>
                <a:latin typeface="Arial" charset="0"/>
              </a:defRPr>
            </a:lvl9pPr>
          </a:lstStyle>
          <a:p>
            <a:pPr eaLnBrk="1" hangingPunct="1"/>
            <a:fld id="{A5B505CD-F012-4338-BC77-D7AA711FB011}" type="slidenum">
              <a:rPr lang="en-CA" sz="800" smtClean="0">
                <a:solidFill>
                  <a:schemeClr val="bg1"/>
                </a:solidFill>
              </a:rPr>
              <a:pPr eaLnBrk="1" hangingPunct="1"/>
              <a:t>31</a:t>
            </a:fld>
            <a:endParaRPr lang="en-CA" sz="800">
              <a:solidFill>
                <a:schemeClr val="bg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925811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Scope of the SISO RIEDP Product Development Group</a:t>
            </a:r>
          </a:p>
        </p:txBody>
      </p:sp>
      <p:sp>
        <p:nvSpPr>
          <p:cNvPr id="3" name="Espace réservé du contenu 2"/>
          <p:cNvSpPr>
            <a:spLocks noGrp="1"/>
          </p:cNvSpPr>
          <p:nvPr>
            <p:ph idx="1"/>
          </p:nvPr>
        </p:nvSpPr>
        <p:spPr>
          <a:xfrm>
            <a:off x="457200" y="1196752"/>
            <a:ext cx="8229600" cy="5256932"/>
          </a:xfrm>
        </p:spPr>
        <p:txBody>
          <a:bodyPr>
            <a:normAutofit/>
          </a:bodyPr>
          <a:lstStyle/>
          <a:p>
            <a:r>
              <a:rPr lang="en-US" sz="2000" noProof="0" dirty="0"/>
              <a:t>Standardization efforts needed in following areas:</a:t>
            </a:r>
          </a:p>
          <a:p>
            <a:pPr lvl="1">
              <a:spcBef>
                <a:spcPts val="600"/>
              </a:spcBef>
            </a:pPr>
            <a:r>
              <a:rPr lang="en-US" noProof="0" dirty="0"/>
              <a:t>A Reference Process Model</a:t>
            </a:r>
          </a:p>
          <a:p>
            <a:pPr lvl="1">
              <a:spcBef>
                <a:spcPts val="600"/>
              </a:spcBef>
            </a:pPr>
            <a:r>
              <a:rPr lang="en-US" noProof="0" dirty="0"/>
              <a:t>A Reference Data Model for the specific applications </a:t>
            </a:r>
          </a:p>
          <a:p>
            <a:pPr lvl="1">
              <a:spcBef>
                <a:spcPts val="600"/>
              </a:spcBef>
            </a:pPr>
            <a:r>
              <a:rPr lang="en-US" noProof="0" dirty="0"/>
              <a:t>Formats with specified use/parameters</a:t>
            </a:r>
          </a:p>
          <a:p>
            <a:pPr lvl="1">
              <a:spcBef>
                <a:spcPts val="600"/>
              </a:spcBef>
            </a:pPr>
            <a:r>
              <a:rPr lang="en-US" noProof="0" dirty="0"/>
              <a:t>Standardized Attribution and Metadata</a:t>
            </a:r>
          </a:p>
          <a:p>
            <a:pPr>
              <a:lnSpc>
                <a:spcPct val="200000"/>
              </a:lnSpc>
              <a:spcBef>
                <a:spcPts val="600"/>
              </a:spcBef>
            </a:pPr>
            <a:r>
              <a:rPr lang="en-US" sz="2000" noProof="0" dirty="0"/>
              <a:t>Divided along two axes </a:t>
            </a:r>
            <a:r>
              <a:rPr lang="en-US" sz="1100" noProof="0" dirty="0"/>
              <a:t> </a:t>
            </a:r>
            <a:r>
              <a:rPr lang="en-US" sz="2000" noProof="0" dirty="0"/>
              <a:t>leading to two </a:t>
            </a:r>
            <a:r>
              <a:rPr lang="en-US" sz="2000" noProof="0" dirty="0" smtClean="0"/>
              <a:t>standardization products</a:t>
            </a:r>
            <a:r>
              <a:rPr lang="en-US" sz="2000" noProof="0" dirty="0"/>
              <a:t>:</a:t>
            </a:r>
          </a:p>
          <a:p>
            <a:pPr lvl="1">
              <a:spcBef>
                <a:spcPts val="600"/>
              </a:spcBef>
            </a:pPr>
            <a:r>
              <a:rPr lang="en-US" noProof="0" dirty="0">
                <a:solidFill>
                  <a:schemeClr val="accent1"/>
                </a:solidFill>
              </a:rPr>
              <a:t>RIEDP Data Model Foundations </a:t>
            </a:r>
            <a:r>
              <a:rPr lang="en-US" noProof="0" dirty="0"/>
              <a:t>with two coupled parts: </a:t>
            </a:r>
          </a:p>
          <a:p>
            <a:pPr lvl="2"/>
            <a:r>
              <a:rPr lang="en-US" sz="1400" noProof="0" dirty="0"/>
              <a:t>The Reference Process Model (</a:t>
            </a:r>
            <a:r>
              <a:rPr lang="en-US" sz="1400" noProof="0" dirty="0">
                <a:solidFill>
                  <a:schemeClr val="accent1"/>
                </a:solidFill>
              </a:rPr>
              <a:t>RPM) - </a:t>
            </a:r>
            <a:r>
              <a:rPr lang="en-US" sz="1200" noProof="0" dirty="0">
                <a:solidFill>
                  <a:schemeClr val="accent1"/>
                </a:solidFill>
              </a:rPr>
              <a:t>High Level representation of the database creation process model</a:t>
            </a:r>
          </a:p>
          <a:p>
            <a:pPr lvl="2"/>
            <a:r>
              <a:rPr lang="en-US" sz="1400" noProof="0" dirty="0"/>
              <a:t>Reference Abstract Data Model (</a:t>
            </a:r>
            <a:r>
              <a:rPr lang="en-US" sz="1400" noProof="0" dirty="0">
                <a:solidFill>
                  <a:schemeClr val="accent1"/>
                </a:solidFill>
              </a:rPr>
              <a:t>RADM</a:t>
            </a:r>
            <a:r>
              <a:rPr lang="en-US" sz="1400" noProof="0" dirty="0"/>
              <a:t>) - </a:t>
            </a:r>
            <a:r>
              <a:rPr lang="en-US" sz="1200" noProof="0" dirty="0"/>
              <a:t>High level Database concepts: Including principles of </a:t>
            </a:r>
            <a:r>
              <a:rPr lang="en-US" sz="1200" noProof="0" dirty="0">
                <a:solidFill>
                  <a:schemeClr val="accent1"/>
                </a:solidFill>
              </a:rPr>
              <a:t>Tiles, Layers, Library, Spatial Reference, Relationships, …</a:t>
            </a:r>
            <a:endParaRPr lang="en-US" sz="1200" noProof="0" dirty="0"/>
          </a:p>
          <a:p>
            <a:pPr lvl="1">
              <a:spcBef>
                <a:spcPts val="600"/>
              </a:spcBef>
            </a:pPr>
            <a:r>
              <a:rPr lang="en-US" noProof="0" dirty="0">
                <a:solidFill>
                  <a:schemeClr val="accent1"/>
                </a:solidFill>
              </a:rPr>
              <a:t>RIEDP Detailed Features description</a:t>
            </a:r>
            <a:r>
              <a:rPr lang="en-US" noProof="0" dirty="0"/>
              <a:t>:</a:t>
            </a:r>
          </a:p>
          <a:p>
            <a:pPr lvl="2"/>
            <a:r>
              <a:rPr lang="en-US" sz="1400" noProof="0" dirty="0">
                <a:solidFill>
                  <a:schemeClr val="accent1"/>
                </a:solidFill>
              </a:rPr>
              <a:t>Objects</a:t>
            </a:r>
            <a:r>
              <a:rPr lang="en-US" sz="1400" noProof="0" dirty="0"/>
              <a:t>: Identification of geo-specific </a:t>
            </a:r>
            <a:r>
              <a:rPr lang="en-US" sz="1400" noProof="0" dirty="0">
                <a:solidFill>
                  <a:schemeClr val="accent1"/>
                </a:solidFill>
              </a:rPr>
              <a:t>object instances and templates </a:t>
            </a:r>
            <a:r>
              <a:rPr lang="en-US" sz="1400" noProof="0" dirty="0"/>
              <a:t>(features, 3D objects, textures) </a:t>
            </a:r>
            <a:r>
              <a:rPr lang="en-US" sz="1400" noProof="0" dirty="0">
                <a:solidFill>
                  <a:schemeClr val="accent1"/>
                </a:solidFill>
              </a:rPr>
              <a:t>within the Library</a:t>
            </a:r>
            <a:r>
              <a:rPr lang="en-US" sz="1400" noProof="0" dirty="0"/>
              <a:t>, and the </a:t>
            </a:r>
            <a:r>
              <a:rPr lang="en-US" sz="1400" noProof="0" dirty="0">
                <a:solidFill>
                  <a:schemeClr val="accent1"/>
                </a:solidFill>
              </a:rPr>
              <a:t>linkage between instances and templates</a:t>
            </a:r>
            <a:r>
              <a:rPr lang="en-US" sz="1400" noProof="0" dirty="0"/>
              <a:t>;</a:t>
            </a:r>
          </a:p>
          <a:p>
            <a:pPr lvl="2"/>
            <a:r>
              <a:rPr lang="en-US" sz="1400" noProof="0" dirty="0">
                <a:solidFill>
                  <a:schemeClr val="accent1"/>
                </a:solidFill>
              </a:rPr>
              <a:t>Dictionary</a:t>
            </a:r>
            <a:r>
              <a:rPr lang="en-US" sz="1400" noProof="0" dirty="0"/>
              <a:t>: choice of </a:t>
            </a:r>
            <a:r>
              <a:rPr lang="en-US" sz="1400" noProof="0" dirty="0">
                <a:solidFill>
                  <a:schemeClr val="accent1"/>
                </a:solidFill>
              </a:rPr>
              <a:t>semantics </a:t>
            </a:r>
            <a:r>
              <a:rPr lang="en-US" sz="1400" noProof="0" dirty="0"/>
              <a:t>and </a:t>
            </a:r>
            <a:r>
              <a:rPr lang="en-US" sz="1400" noProof="0" dirty="0">
                <a:solidFill>
                  <a:schemeClr val="accent1"/>
                </a:solidFill>
              </a:rPr>
              <a:t>mapping</a:t>
            </a:r>
            <a:r>
              <a:rPr lang="en-US" sz="1400" noProof="0" dirty="0"/>
              <a:t> with existing dictionaries; </a:t>
            </a:r>
          </a:p>
          <a:p>
            <a:pPr lvl="2"/>
            <a:r>
              <a:rPr lang="en-US" sz="1400" noProof="0" dirty="0">
                <a:solidFill>
                  <a:schemeClr val="accent1"/>
                </a:solidFill>
              </a:rPr>
              <a:t>Attribution</a:t>
            </a:r>
            <a:r>
              <a:rPr lang="en-US" sz="1400" noProof="0" dirty="0"/>
              <a:t>: Identification of a common </a:t>
            </a:r>
            <a:r>
              <a:rPr lang="en-US" sz="1400" noProof="0" dirty="0">
                <a:solidFill>
                  <a:schemeClr val="accent1"/>
                </a:solidFill>
              </a:rPr>
              <a:t>list of features, attributes, attribution rules, range values ..</a:t>
            </a:r>
            <a:r>
              <a:rPr lang="en-US" sz="1400" noProof="0" dirty="0"/>
              <a:t>.</a:t>
            </a:r>
          </a:p>
        </p:txBody>
      </p:sp>
      <p:sp>
        <p:nvSpPr>
          <p:cNvPr id="4" name="Espace réservé du numéro de diapositive 3"/>
          <p:cNvSpPr>
            <a:spLocks noGrp="1"/>
          </p:cNvSpPr>
          <p:nvPr>
            <p:ph type="sldNum" sz="quarter" idx="10"/>
          </p:nvPr>
        </p:nvSpPr>
        <p:spPr/>
        <p:txBody>
          <a:bodyPr/>
          <a:lstStyle/>
          <a:p>
            <a:pPr>
              <a:defRPr/>
            </a:pPr>
            <a:fld id="{2133535D-6ED5-4792-9085-8AB8D83396A7}" type="slidenum">
              <a:rPr lang="en-CA" smtClean="0"/>
              <a:pPr>
                <a:defRPr/>
              </a:pPr>
              <a:t>32</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341983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re 4"/>
          <p:cNvSpPr>
            <a:spLocks noGrp="1"/>
          </p:cNvSpPr>
          <p:nvPr>
            <p:ph type="ctrTitle" sz="quarter"/>
          </p:nvPr>
        </p:nvSpPr>
        <p:spPr/>
        <p:txBody>
          <a:bodyPr/>
          <a:lstStyle/>
          <a:p>
            <a:r>
              <a:rPr lang="fr-FR" dirty="0"/>
              <a:t>RIEDP PDG Key </a:t>
            </a:r>
            <a:r>
              <a:rPr lang="fr-FR" dirty="0" err="1"/>
              <a:t>Elements</a:t>
            </a:r>
            <a:endParaRPr lang="en-US" dirty="0"/>
          </a:p>
        </p:txBody>
      </p:sp>
      <p:sp>
        <p:nvSpPr>
          <p:cNvPr id="6" name="Sous-titre 5"/>
          <p:cNvSpPr>
            <a:spLocks noGrp="1"/>
          </p:cNvSpPr>
          <p:nvPr>
            <p:ph type="subTitle" sz="quarter" idx="1"/>
          </p:nvPr>
        </p:nvSpPr>
        <p:spPr/>
        <p:txBody>
          <a:bodyPr/>
          <a:lstStyle/>
          <a:p>
            <a:endParaRPr lang="en-US"/>
          </a:p>
        </p:txBody>
      </p:sp>
      <p:sp>
        <p:nvSpPr>
          <p:cNvPr id="3" name="Espace réservé du numéro de diapositive 2"/>
          <p:cNvSpPr>
            <a:spLocks noGrp="1"/>
          </p:cNvSpPr>
          <p:nvPr>
            <p:ph type="sldNum" sz="quarter" idx="4294967295"/>
          </p:nvPr>
        </p:nvSpPr>
        <p:spPr>
          <a:xfrm>
            <a:off x="0" y="6464300"/>
            <a:ext cx="442913" cy="387350"/>
          </a:xfrm>
        </p:spPr>
        <p:txBody>
          <a:bodyPr/>
          <a:lstStyle/>
          <a:p>
            <a:pPr>
              <a:defRPr/>
            </a:pPr>
            <a:fld id="{95B117C5-0ECF-40A9-9643-B0EB47379F34}" type="slidenum">
              <a:rPr lang="en-CA" smtClean="0"/>
              <a:pPr>
                <a:defRPr/>
              </a:pPr>
              <a:t>33</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245122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663288" y="1683117"/>
            <a:ext cx="7614228" cy="4797136"/>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2" name="Titre 1"/>
          <p:cNvSpPr>
            <a:spLocks noGrp="1"/>
          </p:cNvSpPr>
          <p:nvPr>
            <p:ph type="title"/>
          </p:nvPr>
        </p:nvSpPr>
        <p:spPr/>
        <p:txBody>
          <a:bodyPr/>
          <a:lstStyle/>
          <a:p>
            <a:r>
              <a:rPr lang="en-US" sz="1600" noProof="0" dirty="0"/>
              <a:t>RIEDP Reference Process </a:t>
            </a:r>
            <a:r>
              <a:rPr lang="en-US" sz="1600" noProof="0" dirty="0" smtClean="0"/>
              <a:t>Model (RPM_</a:t>
            </a:r>
            <a:r>
              <a:rPr lang="en-US" noProof="0" dirty="0"/>
              <a:t/>
            </a:r>
            <a:br>
              <a:rPr lang="en-US" noProof="0" dirty="0"/>
            </a:br>
            <a:r>
              <a:rPr lang="en-US" noProof="0" dirty="0"/>
              <a:t>Process Flow</a:t>
            </a:r>
          </a:p>
        </p:txBody>
      </p:sp>
      <p:sp>
        <p:nvSpPr>
          <p:cNvPr id="3" name="Espace réservé du contenu 2"/>
          <p:cNvSpPr>
            <a:spLocks noGrp="1"/>
          </p:cNvSpPr>
          <p:nvPr>
            <p:ph idx="1"/>
          </p:nvPr>
        </p:nvSpPr>
        <p:spPr/>
        <p:txBody>
          <a:bodyPr/>
          <a:lstStyle/>
          <a:p>
            <a:pPr lvl="1"/>
            <a:r>
              <a:rPr lang="fr-FR" dirty="0" err="1"/>
              <a:t>Typical</a:t>
            </a:r>
            <a:r>
              <a:rPr lang="fr-FR" dirty="0"/>
              <a:t> </a:t>
            </a:r>
            <a:r>
              <a:rPr lang="fr-FR" dirty="0" err="1"/>
              <a:t>Generation</a:t>
            </a:r>
            <a:r>
              <a:rPr lang="fr-FR" dirty="0"/>
              <a:t> </a:t>
            </a:r>
            <a:r>
              <a:rPr lang="fr-FR" dirty="0" err="1"/>
              <a:t>Process</a:t>
            </a:r>
            <a:r>
              <a:rPr lang="fr-FR" dirty="0"/>
              <a:t> for a </a:t>
            </a:r>
            <a:r>
              <a:rPr lang="fr-FR" dirty="0" err="1"/>
              <a:t>Database</a:t>
            </a:r>
            <a:endParaRPr lang="fr-FR" dirty="0"/>
          </a:p>
        </p:txBody>
      </p:sp>
      <p:sp>
        <p:nvSpPr>
          <p:cNvPr id="13" name="Espace réservé du numéro de diapositive 3"/>
          <p:cNvSpPr>
            <a:spLocks noGrp="1"/>
          </p:cNvSpPr>
          <p:nvPr>
            <p:ph type="sldNum" sz="quarter" idx="10"/>
          </p:nvPr>
        </p:nvSpPr>
        <p:spPr/>
        <p:txBody>
          <a:bodyPr/>
          <a:lstStyle/>
          <a:p>
            <a:fld id="{9BF02599-D7B5-4902-9649-17D8AB17353F}" type="slidenum">
              <a:rPr lang="en-CA" smtClean="0"/>
              <a:pPr/>
              <a:t>34</a:t>
            </a:fld>
            <a:endParaRPr lang="en-CA"/>
          </a:p>
        </p:txBody>
      </p:sp>
      <p:sp>
        <p:nvSpPr>
          <p:cNvPr id="4" name="Rectangle à coins arrondis 3"/>
          <p:cNvSpPr/>
          <p:nvPr/>
        </p:nvSpPr>
        <p:spPr bwMode="auto">
          <a:xfrm>
            <a:off x="526951" y="2065106"/>
            <a:ext cx="1011205" cy="832206"/>
          </a:xfrm>
          <a:prstGeom prst="roundRect">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5" name="Rectangle 4"/>
          <p:cNvSpPr/>
          <p:nvPr/>
        </p:nvSpPr>
        <p:spPr>
          <a:xfrm>
            <a:off x="1768299" y="2111877"/>
            <a:ext cx="1723549" cy="369332"/>
          </a:xfrm>
          <a:prstGeom prst="rect">
            <a:avLst/>
          </a:prstGeom>
          <a:noFill/>
        </p:spPr>
        <p:txBody>
          <a:bodyPr wrap="none" lIns="91440" tIns="45720" rIns="91440" bIns="45720">
            <a:spAutoFit/>
          </a:bodyPr>
          <a:lstStyle/>
          <a:p>
            <a:pPr algn="ctr"/>
            <a:r>
              <a:rPr lang="fr-FR" sz="1800" b="1" cap="none" spc="0" dirty="0" err="1">
                <a:ln w="1905"/>
                <a:solidFill>
                  <a:schemeClr val="accent1"/>
                </a:solidFill>
                <a:effectLst>
                  <a:innerShdw blurRad="69850" dist="43180" dir="5400000">
                    <a:srgbClr val="000000">
                      <a:alpha val="65000"/>
                    </a:srgbClr>
                  </a:innerShdw>
                </a:effectLst>
              </a:rPr>
              <a:t>Requirements</a:t>
            </a:r>
            <a:endParaRPr lang="fr-FR" sz="1800" b="1" cap="none" spc="0" dirty="0">
              <a:ln w="1905"/>
              <a:solidFill>
                <a:schemeClr val="accent1"/>
              </a:solidFill>
              <a:effectLst>
                <a:innerShdw blurRad="69850" dist="43180" dir="5400000">
                  <a:srgbClr val="000000">
                    <a:alpha val="65000"/>
                  </a:srgbClr>
                </a:innerShdw>
              </a:effectLst>
            </a:endParaRPr>
          </a:p>
        </p:txBody>
      </p:sp>
      <p:sp>
        <p:nvSpPr>
          <p:cNvPr id="10" name="Rectangle à coins arrondis 9"/>
          <p:cNvSpPr/>
          <p:nvPr/>
        </p:nvSpPr>
        <p:spPr bwMode="auto">
          <a:xfrm rot="1316744">
            <a:off x="866582" y="4050125"/>
            <a:ext cx="6331802" cy="838325"/>
          </a:xfrm>
          <a:prstGeom prst="roundRect">
            <a:avLst/>
          </a:prstGeom>
          <a:noFill/>
          <a:ln>
            <a:solidFill>
              <a:srgbClr val="FFCCFF"/>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1" name="Rectangle à coins arrondis 10"/>
          <p:cNvSpPr/>
          <p:nvPr/>
        </p:nvSpPr>
        <p:spPr bwMode="auto">
          <a:xfrm rot="1316744">
            <a:off x="1980686" y="5164911"/>
            <a:ext cx="859932" cy="838325"/>
          </a:xfrm>
          <a:prstGeom prst="roundRect">
            <a:avLst/>
          </a:prstGeom>
          <a:noFill/>
          <a:ln>
            <a:solidFill>
              <a:srgbClr val="FFCCFF"/>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2" name="Rectangle 11"/>
          <p:cNvSpPr/>
          <p:nvPr/>
        </p:nvSpPr>
        <p:spPr>
          <a:xfrm>
            <a:off x="2862787" y="5748925"/>
            <a:ext cx="2133918" cy="369332"/>
          </a:xfrm>
          <a:prstGeom prst="rect">
            <a:avLst/>
          </a:prstGeom>
          <a:noFill/>
        </p:spPr>
        <p:txBody>
          <a:bodyPr wrap="none" lIns="91440" tIns="45720" rIns="91440" bIns="45720">
            <a:spAutoFit/>
          </a:bodyPr>
          <a:lstStyle/>
          <a:p>
            <a:pPr algn="ctr"/>
            <a:r>
              <a:rPr lang="fr-FR" sz="1800" b="1" cap="none" spc="0" dirty="0">
                <a:ln w="1905"/>
                <a:solidFill>
                  <a:srgbClr val="FF99FF"/>
                </a:solidFill>
                <a:effectLst>
                  <a:innerShdw blurRad="69850" dist="43180" dir="5400000">
                    <a:srgbClr val="000000">
                      <a:alpha val="65000"/>
                    </a:srgbClr>
                  </a:innerShdw>
                </a:effectLst>
              </a:rPr>
              <a:t>7 </a:t>
            </a:r>
            <a:r>
              <a:rPr lang="fr-FR" sz="1800" b="1" cap="none" spc="0" dirty="0" err="1">
                <a:ln w="1905"/>
                <a:solidFill>
                  <a:srgbClr val="FF99FF"/>
                </a:solidFill>
                <a:effectLst>
                  <a:innerShdw blurRad="69850" dist="43180" dir="5400000">
                    <a:srgbClr val="000000">
                      <a:alpha val="65000"/>
                    </a:srgbClr>
                  </a:innerShdw>
                </a:effectLst>
              </a:rPr>
              <a:t>Creation</a:t>
            </a:r>
            <a:r>
              <a:rPr lang="fr-FR" sz="1800" b="1" cap="none" spc="0" dirty="0">
                <a:ln w="1905"/>
                <a:solidFill>
                  <a:srgbClr val="FF99FF"/>
                </a:solidFill>
                <a:effectLst>
                  <a:innerShdw blurRad="69850" dist="43180" dir="5400000">
                    <a:srgbClr val="000000">
                      <a:alpha val="65000"/>
                    </a:srgbClr>
                  </a:innerShdw>
                </a:effectLst>
              </a:rPr>
              <a:t> Stages</a:t>
            </a:r>
          </a:p>
        </p:txBody>
      </p:sp>
      <p:sp>
        <p:nvSpPr>
          <p:cNvPr id="16" name="Rectangle à coins arrondis 15"/>
          <p:cNvSpPr/>
          <p:nvPr/>
        </p:nvSpPr>
        <p:spPr bwMode="auto">
          <a:xfrm rot="1316744">
            <a:off x="7035571" y="5432201"/>
            <a:ext cx="859932" cy="838325"/>
          </a:xfrm>
          <a:prstGeom prst="roundRect">
            <a:avLst/>
          </a:prstGeom>
          <a:no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7" name="Rectangle 16"/>
          <p:cNvSpPr/>
          <p:nvPr/>
        </p:nvSpPr>
        <p:spPr>
          <a:xfrm>
            <a:off x="7167665" y="4665261"/>
            <a:ext cx="1800493" cy="369332"/>
          </a:xfrm>
          <a:prstGeom prst="rect">
            <a:avLst/>
          </a:prstGeom>
          <a:noFill/>
        </p:spPr>
        <p:txBody>
          <a:bodyPr wrap="none" lIns="91440" tIns="45720" rIns="91440" bIns="45720">
            <a:spAutoFit/>
          </a:bodyPr>
          <a:lstStyle/>
          <a:p>
            <a:pPr algn="ctr"/>
            <a:r>
              <a:rPr lang="fr-FR" sz="1800" b="1" cap="none" spc="0" dirty="0" err="1">
                <a:ln w="1905"/>
                <a:solidFill>
                  <a:srgbClr val="FF0000"/>
                </a:solidFill>
                <a:effectLst>
                  <a:innerShdw blurRad="69850" dist="43180" dir="5400000">
                    <a:srgbClr val="000000">
                      <a:alpha val="65000"/>
                    </a:srgbClr>
                  </a:innerShdw>
                </a:effectLst>
              </a:rPr>
              <a:t>Runtime</a:t>
            </a:r>
            <a:r>
              <a:rPr lang="fr-FR" sz="1800" b="1" cap="none" spc="0" dirty="0">
                <a:ln w="1905"/>
                <a:solidFill>
                  <a:srgbClr val="FF0000"/>
                </a:solidFill>
                <a:effectLst>
                  <a:innerShdw blurRad="69850" dist="43180" dir="5400000">
                    <a:srgbClr val="000000">
                      <a:alpha val="65000"/>
                    </a:srgbClr>
                  </a:innerShdw>
                </a:effectLst>
              </a:rPr>
              <a:t> Stage</a:t>
            </a:r>
          </a:p>
        </p:txBody>
      </p:sp>
      <p:sp>
        <p:nvSpPr>
          <p:cNvPr id="18" name="Rectangle à coins arrondis 17"/>
          <p:cNvSpPr/>
          <p:nvPr/>
        </p:nvSpPr>
        <p:spPr bwMode="auto">
          <a:xfrm>
            <a:off x="4914017" y="2763748"/>
            <a:ext cx="1011205" cy="832206"/>
          </a:xfrm>
          <a:prstGeom prst="roundRect">
            <a:avLst/>
          </a:prstGeom>
          <a:noFill/>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9" name="Rectangle 18"/>
          <p:cNvSpPr/>
          <p:nvPr/>
        </p:nvSpPr>
        <p:spPr>
          <a:xfrm>
            <a:off x="5761224" y="2307073"/>
            <a:ext cx="1608134" cy="369332"/>
          </a:xfrm>
          <a:prstGeom prst="rect">
            <a:avLst/>
          </a:prstGeom>
          <a:noFill/>
        </p:spPr>
        <p:txBody>
          <a:bodyPr wrap="none" lIns="91440" tIns="45720" rIns="91440" bIns="45720">
            <a:spAutoFit/>
          </a:bodyPr>
          <a:lstStyle/>
          <a:p>
            <a:pPr algn="ctr"/>
            <a:r>
              <a:rPr lang="fr-FR" sz="1800" b="1" cap="none" spc="0" dirty="0">
                <a:ln w="1905"/>
                <a:solidFill>
                  <a:srgbClr val="00B050"/>
                </a:solidFill>
                <a:effectLst>
                  <a:innerShdw blurRad="69850" dist="43180" dir="5400000">
                    <a:srgbClr val="000000">
                      <a:alpha val="65000"/>
                    </a:srgbClr>
                  </a:innerShdw>
                </a:effectLst>
              </a:rPr>
              <a:t>Export Stage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41211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animBg="1"/>
      <p:bldP spid="11" grpId="0" animBg="1"/>
      <p:bldP spid="12" grpId="0"/>
      <p:bldP spid="16" grpId="0" animBg="1"/>
      <p:bldP spid="17" grpId="0"/>
      <p:bldP spid="18" grpId="0" animBg="1"/>
      <p:bldP spid="19" grpId="0"/>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1600" noProof="0" dirty="0"/>
              <a:t>RIEDP Reference Process </a:t>
            </a:r>
            <a:r>
              <a:rPr lang="en-US" sz="1600" noProof="0" dirty="0" smtClean="0"/>
              <a:t>Model (RPM)</a:t>
            </a:r>
            <a:r>
              <a:rPr lang="en-US" noProof="0" dirty="0"/>
              <a:t/>
            </a:r>
            <a:br>
              <a:rPr lang="en-US" noProof="0" dirty="0"/>
            </a:br>
            <a:r>
              <a:rPr lang="en-US" noProof="0" dirty="0"/>
              <a:t>Data Flow</a:t>
            </a:r>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35</a:t>
            </a:fld>
            <a:endParaRPr lang="en-CA"/>
          </a:p>
        </p:txBody>
      </p:sp>
      <p:sp>
        <p:nvSpPr>
          <p:cNvPr id="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t 9"/>
          <p:cNvGraphicFramePr>
            <a:graphicFrameLocks noChangeAspect="1"/>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1874493472"/>
              </p:ext>
            </p:extLst>
          </p:nvPr>
        </p:nvGraphicFramePr>
        <p:xfrm>
          <a:off x="531854" y="1045025"/>
          <a:ext cx="8221663" cy="5608638"/>
        </p:xfrm>
        <a:graphic>
          <a:graphicData uri="http://schemas.openxmlformats.org/presentationml/2006/ole">
            <p:oleObj spid="_x0000_s5234" name="Visio" r:id="rId3" imgW="16751300" imgH="11430000" progId="">
              <p:embed/>
            </p:oleObj>
          </a:graphicData>
        </a:graphic>
      </p:graphicFrame>
      <p:sp>
        <p:nvSpPr>
          <p:cNvPr id="15" name="Rectangle à coins arrondis 14"/>
          <p:cNvSpPr/>
          <p:nvPr/>
        </p:nvSpPr>
        <p:spPr bwMode="auto">
          <a:xfrm rot="1316744">
            <a:off x="7281114" y="5169724"/>
            <a:ext cx="859932" cy="838325"/>
          </a:xfrm>
          <a:prstGeom prst="roundRect">
            <a:avLst/>
          </a:prstGeom>
          <a:no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6" name="Rectangle 15"/>
          <p:cNvSpPr/>
          <p:nvPr/>
        </p:nvSpPr>
        <p:spPr>
          <a:xfrm>
            <a:off x="7413208" y="4402784"/>
            <a:ext cx="1800493" cy="369332"/>
          </a:xfrm>
          <a:prstGeom prst="rect">
            <a:avLst/>
          </a:prstGeom>
          <a:noFill/>
        </p:spPr>
        <p:txBody>
          <a:bodyPr wrap="none" lIns="91440" tIns="45720" rIns="91440" bIns="45720">
            <a:spAutoFit/>
          </a:bodyPr>
          <a:lstStyle/>
          <a:p>
            <a:pPr algn="ctr"/>
            <a:r>
              <a:rPr lang="fr-FR" sz="1800" b="1" cap="none" spc="0" dirty="0" err="1">
                <a:ln w="1905"/>
                <a:solidFill>
                  <a:srgbClr val="FF0000"/>
                </a:solidFill>
                <a:effectLst>
                  <a:innerShdw blurRad="69850" dist="43180" dir="5400000">
                    <a:srgbClr val="000000">
                      <a:alpha val="65000"/>
                    </a:srgbClr>
                  </a:innerShdw>
                </a:effectLst>
              </a:rPr>
              <a:t>Runtime</a:t>
            </a:r>
            <a:r>
              <a:rPr lang="fr-FR" sz="1800" b="1" cap="none" spc="0" dirty="0">
                <a:ln w="1905"/>
                <a:solidFill>
                  <a:srgbClr val="FF0000"/>
                </a:solidFill>
                <a:effectLst>
                  <a:innerShdw blurRad="69850" dist="43180" dir="5400000">
                    <a:srgbClr val="000000">
                      <a:alpha val="65000"/>
                    </a:srgbClr>
                  </a:innerShdw>
                </a:effectLst>
              </a:rPr>
              <a:t> Stage</a:t>
            </a:r>
          </a:p>
        </p:txBody>
      </p:sp>
      <p:sp>
        <p:nvSpPr>
          <p:cNvPr id="17" name="Rectangle à coins arrondis 16"/>
          <p:cNvSpPr/>
          <p:nvPr/>
        </p:nvSpPr>
        <p:spPr bwMode="auto">
          <a:xfrm>
            <a:off x="5278098" y="1247090"/>
            <a:ext cx="2020169" cy="1104215"/>
          </a:xfrm>
          <a:prstGeom prst="roundRect">
            <a:avLst/>
          </a:prstGeom>
          <a:noFill/>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8" name="Rectangle 17"/>
          <p:cNvSpPr/>
          <p:nvPr/>
        </p:nvSpPr>
        <p:spPr>
          <a:xfrm>
            <a:off x="5549549" y="766079"/>
            <a:ext cx="1608134" cy="369332"/>
          </a:xfrm>
          <a:prstGeom prst="rect">
            <a:avLst/>
          </a:prstGeom>
          <a:noFill/>
        </p:spPr>
        <p:txBody>
          <a:bodyPr wrap="none" lIns="91440" tIns="45720" rIns="91440" bIns="45720">
            <a:spAutoFit/>
          </a:bodyPr>
          <a:lstStyle/>
          <a:p>
            <a:pPr algn="ctr"/>
            <a:r>
              <a:rPr lang="fr-FR" sz="1800" b="1" cap="none" spc="0" dirty="0">
                <a:ln w="1905"/>
                <a:solidFill>
                  <a:srgbClr val="00B050"/>
                </a:solidFill>
                <a:effectLst>
                  <a:innerShdw blurRad="69850" dist="43180" dir="5400000">
                    <a:srgbClr val="000000">
                      <a:alpha val="65000"/>
                    </a:srgbClr>
                  </a:innerShdw>
                </a:effectLst>
              </a:rPr>
              <a:t>Export Stage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4047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2" name="ZoneTexte 41"/>
          <p:cNvSpPr txBox="1"/>
          <p:nvPr/>
        </p:nvSpPr>
        <p:spPr>
          <a:xfrm>
            <a:off x="1319776" y="6402570"/>
            <a:ext cx="766557" cy="261610"/>
          </a:xfrm>
          <a:prstGeom prst="rect">
            <a:avLst/>
          </a:prstGeom>
          <a:noFill/>
        </p:spPr>
        <p:txBody>
          <a:bodyPr wrap="none" rtlCol="0">
            <a:spAutoFit/>
          </a:bodyPr>
          <a:lstStyle/>
          <a:p>
            <a:r>
              <a:rPr lang="fr-FR" sz="1100" dirty="0" err="1">
                <a:solidFill>
                  <a:schemeClr val="tx1"/>
                </a:solidFill>
              </a:rPr>
              <a:t>Elevation</a:t>
            </a:r>
            <a:endParaRPr lang="fr-FR" sz="1100" dirty="0">
              <a:solidFill>
                <a:schemeClr val="tx1"/>
              </a:solidFill>
            </a:endParaRPr>
          </a:p>
        </p:txBody>
      </p:sp>
      <p:pic>
        <p:nvPicPr>
          <p:cNvPr id="53" name="Picture 3"/>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121934" y="6025190"/>
            <a:ext cx="1982705" cy="536441"/>
          </a:xfrm>
          <a:prstGeom prst="parallelogram">
            <a:avLst>
              <a:gd name="adj" fmla="val 116523"/>
            </a:avLst>
          </a:prstGeom>
          <a:ln>
            <a:noFill/>
          </a:ln>
          <a:effectLst>
            <a:outerShdw blurRad="190500" algn="tl" rotWithShape="0">
              <a:srgbClr val="000000">
                <a:alpha val="70000"/>
              </a:srgbClr>
            </a:outerShdw>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40" name="ZoneTexte 39"/>
          <p:cNvSpPr txBox="1"/>
          <p:nvPr/>
        </p:nvSpPr>
        <p:spPr>
          <a:xfrm>
            <a:off x="1393515" y="6099513"/>
            <a:ext cx="692818" cy="261610"/>
          </a:xfrm>
          <a:prstGeom prst="rect">
            <a:avLst/>
          </a:prstGeom>
          <a:noFill/>
        </p:spPr>
        <p:txBody>
          <a:bodyPr wrap="none" rtlCol="0">
            <a:spAutoFit/>
          </a:bodyPr>
          <a:lstStyle/>
          <a:p>
            <a:r>
              <a:rPr lang="fr-FR" sz="1100" dirty="0" err="1">
                <a:solidFill>
                  <a:schemeClr val="tx1"/>
                </a:solidFill>
              </a:rPr>
              <a:t>Imagery</a:t>
            </a:r>
            <a:endParaRPr lang="fr-FR" sz="1100" dirty="0">
              <a:solidFill>
                <a:schemeClr val="tx1"/>
              </a:solidFill>
            </a:endParaRPr>
          </a:p>
        </p:txBody>
      </p:sp>
      <p:pic>
        <p:nvPicPr>
          <p:cNvPr id="50" name="Picture 3"/>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2161314" y="5726180"/>
            <a:ext cx="2055085" cy="590393"/>
          </a:xfrm>
          <a:prstGeom prst="parallelogram">
            <a:avLst>
              <a:gd name="adj" fmla="val 108258"/>
            </a:avLst>
          </a:prstGeom>
          <a:ln>
            <a:noFill/>
          </a:ln>
          <a:effectLst>
            <a:outerShdw blurRad="190500" algn="tl" rotWithShape="0">
              <a:srgbClr val="000000">
                <a:alpha val="70000"/>
              </a:srgbClr>
            </a:outerShdw>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52" name="Picture 3"/>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1992762" y="5344470"/>
            <a:ext cx="2416678" cy="855309"/>
          </a:xfrm>
          <a:prstGeom prst="parallelogram">
            <a:avLst>
              <a:gd name="adj" fmla="val 116523"/>
            </a:avLst>
          </a:prstGeom>
          <a:ln>
            <a:noFill/>
          </a:ln>
          <a:effectLst>
            <a:outerShdw blurRad="190500" algn="tl" rotWithShape="0">
              <a:srgbClr val="000000">
                <a:alpha val="70000"/>
              </a:srgbClr>
            </a:outerShdw>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7" name="Titre 6"/>
          <p:cNvSpPr>
            <a:spLocks noGrp="1"/>
          </p:cNvSpPr>
          <p:nvPr>
            <p:ph type="title"/>
          </p:nvPr>
        </p:nvSpPr>
        <p:spPr/>
        <p:txBody>
          <a:bodyPr/>
          <a:lstStyle/>
          <a:p>
            <a:r>
              <a:rPr lang="en-US" sz="1600" dirty="0">
                <a:solidFill>
                  <a:srgbClr val="5378B3"/>
                </a:solidFill>
              </a:rPr>
              <a:t>RIEDP Reference Abstract Data </a:t>
            </a:r>
            <a:r>
              <a:rPr lang="en-US" sz="1600" dirty="0" smtClean="0">
                <a:solidFill>
                  <a:srgbClr val="5378B3"/>
                </a:solidFill>
              </a:rPr>
              <a:t>Model (RADM)</a:t>
            </a:r>
            <a:r>
              <a:rPr lang="en-US" sz="1600" dirty="0">
                <a:solidFill>
                  <a:srgbClr val="5378B3"/>
                </a:solidFill>
              </a:rPr>
              <a:t/>
            </a:r>
            <a:br>
              <a:rPr lang="en-US" sz="1600" dirty="0">
                <a:solidFill>
                  <a:srgbClr val="5378B3"/>
                </a:solidFill>
              </a:rPr>
            </a:br>
            <a:r>
              <a:rPr lang="en-US" dirty="0"/>
              <a:t>M</a:t>
            </a:r>
            <a:r>
              <a:rPr lang="fr-FR" dirty="0" err="1"/>
              <a:t>ain</a:t>
            </a:r>
            <a:r>
              <a:rPr lang="fr-FR" dirty="0"/>
              <a:t> Components</a:t>
            </a:r>
            <a:endParaRPr lang="en-US"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36</a:t>
            </a:fld>
            <a:endParaRPr lang="en-CA"/>
          </a:p>
        </p:txBody>
      </p:sp>
      <p:sp>
        <p:nvSpPr>
          <p:cNvPr id="8" name="Cylindre 7"/>
          <p:cNvSpPr/>
          <p:nvPr/>
        </p:nvSpPr>
        <p:spPr bwMode="auto">
          <a:xfrm>
            <a:off x="7024313" y="1164285"/>
            <a:ext cx="1057835" cy="754156"/>
          </a:xfrm>
          <a:prstGeom prst="ca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err="1">
                <a:ln>
                  <a:noFill/>
                </a:ln>
                <a:solidFill>
                  <a:schemeClr val="tx2"/>
                </a:solidFill>
                <a:effectLst/>
                <a:latin typeface="Arial" charset="0"/>
              </a:rPr>
              <a:t>Repository</a:t>
            </a:r>
            <a:endParaRPr kumimoji="0" lang="en-US" sz="1200" b="0" i="0" u="none" strike="noStrike" cap="none" normalizeH="0" baseline="0" dirty="0">
              <a:ln>
                <a:noFill/>
              </a:ln>
              <a:solidFill>
                <a:schemeClr val="tx2"/>
              </a:solidFill>
              <a:effectLst/>
              <a:latin typeface="Arial" charset="0"/>
            </a:endParaRPr>
          </a:p>
        </p:txBody>
      </p:sp>
      <p:sp>
        <p:nvSpPr>
          <p:cNvPr id="41" name="ZoneTexte 40"/>
          <p:cNvSpPr txBox="1"/>
          <p:nvPr/>
        </p:nvSpPr>
        <p:spPr>
          <a:xfrm>
            <a:off x="1345425" y="5793990"/>
            <a:ext cx="740908" cy="261610"/>
          </a:xfrm>
          <a:prstGeom prst="rect">
            <a:avLst/>
          </a:prstGeom>
          <a:noFill/>
        </p:spPr>
        <p:txBody>
          <a:bodyPr wrap="none" rtlCol="0">
            <a:spAutoFit/>
          </a:bodyPr>
          <a:lstStyle/>
          <a:p>
            <a:r>
              <a:rPr lang="fr-FR" sz="1100" dirty="0" err="1">
                <a:solidFill>
                  <a:schemeClr val="tx1"/>
                </a:solidFill>
              </a:rPr>
              <a:t>Features</a:t>
            </a:r>
            <a:endParaRPr lang="fr-FR" sz="1100" dirty="0">
              <a:solidFill>
                <a:schemeClr val="tx1"/>
              </a:solidFill>
            </a:endParaRPr>
          </a:p>
        </p:txBody>
      </p:sp>
      <p:sp>
        <p:nvSpPr>
          <p:cNvPr id="45" name="Organigramme : Multidocument 44"/>
          <p:cNvSpPr/>
          <p:nvPr/>
        </p:nvSpPr>
        <p:spPr bwMode="auto">
          <a:xfrm>
            <a:off x="5517526" y="4435479"/>
            <a:ext cx="3039035" cy="1764300"/>
          </a:xfrm>
          <a:prstGeom prst="flowChartMultidocument">
            <a:avLst/>
          </a:prstGeom>
          <a:ln>
            <a:headEnd type="none" w="med" len="med"/>
            <a:tailEnd type="none" w="med" len="med"/>
          </a:ln>
          <a:effectLst>
            <a:innerShdw blurRad="63500" dist="50800">
              <a:prstClr val="black">
                <a:alpha val="50000"/>
              </a:prstClr>
            </a:innerShdw>
          </a:effectLst>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47" name="Carré corné 46"/>
          <p:cNvSpPr/>
          <p:nvPr/>
        </p:nvSpPr>
        <p:spPr bwMode="auto">
          <a:xfrm>
            <a:off x="7916816" y="1803333"/>
            <a:ext cx="528918" cy="288187"/>
          </a:xfrm>
          <a:prstGeom prst="foldedCorner">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r>
              <a:rPr lang="fr-FR" sz="900" dirty="0" err="1">
                <a:solidFill>
                  <a:schemeClr val="bg1"/>
                </a:solidFill>
                <a:latin typeface="Arial" charset="0"/>
              </a:rPr>
              <a:t>Catalog</a:t>
            </a:r>
            <a:endParaRPr lang="en-US" sz="900" dirty="0">
              <a:solidFill>
                <a:schemeClr val="bg1"/>
              </a:solidFill>
              <a:latin typeface="Arial" charset="0"/>
            </a:endParaRPr>
          </a:p>
        </p:txBody>
      </p:sp>
      <p:sp>
        <p:nvSpPr>
          <p:cNvPr id="61" name="Rectangle 60"/>
          <p:cNvSpPr/>
          <p:nvPr/>
        </p:nvSpPr>
        <p:spPr>
          <a:xfrm>
            <a:off x="326539" y="4707497"/>
            <a:ext cx="928459" cy="369332"/>
          </a:xfrm>
          <a:prstGeom prst="rect">
            <a:avLst/>
          </a:prstGeom>
          <a:noFill/>
        </p:spPr>
        <p:txBody>
          <a:bodyPr wrap="none" lIns="91440" tIns="45720" rIns="91440" bIns="45720">
            <a:spAutoFit/>
          </a:bodyPr>
          <a:lstStyle/>
          <a:p>
            <a:pPr algn="ctr"/>
            <a:r>
              <a:rPr lang="fr-FR" sz="18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Layers</a:t>
            </a:r>
            <a:endParaRPr lang="fr-FR" sz="1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2" name="Rectangle 61"/>
          <p:cNvSpPr/>
          <p:nvPr/>
        </p:nvSpPr>
        <p:spPr>
          <a:xfrm>
            <a:off x="317478" y="3718693"/>
            <a:ext cx="796052" cy="369332"/>
          </a:xfrm>
          <a:prstGeom prst="rect">
            <a:avLst/>
          </a:prstGeom>
          <a:noFill/>
        </p:spPr>
        <p:txBody>
          <a:bodyPr wrap="none" lIns="91440" tIns="45720" rIns="91440" bIns="45720">
            <a:spAutoFit/>
          </a:bodyPr>
          <a:lstStyle/>
          <a:p>
            <a:pPr algn="ctr"/>
            <a:r>
              <a:rPr lang="fr-FR" sz="18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Tiling</a:t>
            </a:r>
            <a:endParaRPr lang="fr-FR" sz="1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3" name="Rectangle 62"/>
          <p:cNvSpPr/>
          <p:nvPr/>
        </p:nvSpPr>
        <p:spPr>
          <a:xfrm>
            <a:off x="6022640" y="3992246"/>
            <a:ext cx="966932" cy="369332"/>
          </a:xfrm>
          <a:prstGeom prst="rect">
            <a:avLst/>
          </a:prstGeom>
          <a:noFill/>
        </p:spPr>
        <p:txBody>
          <a:bodyPr wrap="none" lIns="91440" tIns="45720" rIns="91440" bIns="45720">
            <a:spAutoFit/>
          </a:bodyPr>
          <a:lstStyle/>
          <a:p>
            <a:pPr algn="ctr"/>
            <a:r>
              <a:rPr lang="fr-FR" sz="1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Library</a:t>
            </a:r>
            <a:endParaRPr lang="fr-FR" sz="1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4" name="ZoneTexte 63"/>
          <p:cNvSpPr txBox="1"/>
          <p:nvPr/>
        </p:nvSpPr>
        <p:spPr>
          <a:xfrm>
            <a:off x="5779146" y="4864977"/>
            <a:ext cx="917239" cy="276999"/>
          </a:xfrm>
          <a:prstGeom prst="rect">
            <a:avLst/>
          </a:prstGeom>
          <a:noFill/>
        </p:spPr>
        <p:txBody>
          <a:bodyPr wrap="none" rtlCol="0">
            <a:spAutoFit/>
          </a:bodyPr>
          <a:lstStyle/>
          <a:p>
            <a:r>
              <a:rPr lang="fr-FR" dirty="0">
                <a:solidFill>
                  <a:schemeClr val="tx1"/>
                </a:solidFill>
              </a:rPr>
              <a:t>3D </a:t>
            </a:r>
            <a:r>
              <a:rPr lang="fr-FR" dirty="0" err="1">
                <a:solidFill>
                  <a:schemeClr val="tx1"/>
                </a:solidFill>
              </a:rPr>
              <a:t>Models</a:t>
            </a:r>
            <a:endParaRPr lang="fr-FR" dirty="0">
              <a:solidFill>
                <a:schemeClr val="tx1"/>
              </a:solidFill>
            </a:endParaRPr>
          </a:p>
        </p:txBody>
      </p:sp>
      <p:sp>
        <p:nvSpPr>
          <p:cNvPr id="65" name="ZoneTexte 64"/>
          <p:cNvSpPr txBox="1"/>
          <p:nvPr/>
        </p:nvSpPr>
        <p:spPr>
          <a:xfrm>
            <a:off x="5737215" y="5207430"/>
            <a:ext cx="765531" cy="276999"/>
          </a:xfrm>
          <a:prstGeom prst="rect">
            <a:avLst/>
          </a:prstGeom>
          <a:noFill/>
        </p:spPr>
        <p:txBody>
          <a:bodyPr wrap="none" rtlCol="0">
            <a:spAutoFit/>
          </a:bodyPr>
          <a:lstStyle/>
          <a:p>
            <a:r>
              <a:rPr lang="fr-FR" dirty="0">
                <a:solidFill>
                  <a:schemeClr val="tx1"/>
                </a:solidFill>
              </a:rPr>
              <a:t>Textures</a:t>
            </a:r>
          </a:p>
        </p:txBody>
      </p:sp>
      <p:sp>
        <p:nvSpPr>
          <p:cNvPr id="66" name="ZoneTexte 65"/>
          <p:cNvSpPr txBox="1"/>
          <p:nvPr/>
        </p:nvSpPr>
        <p:spPr>
          <a:xfrm>
            <a:off x="6843628" y="4764486"/>
            <a:ext cx="884153" cy="461665"/>
          </a:xfrm>
          <a:prstGeom prst="rect">
            <a:avLst/>
          </a:prstGeom>
          <a:noFill/>
        </p:spPr>
        <p:txBody>
          <a:bodyPr wrap="none" rtlCol="0">
            <a:spAutoFit/>
          </a:bodyPr>
          <a:lstStyle/>
          <a:p>
            <a:r>
              <a:rPr lang="fr-FR" dirty="0" err="1">
                <a:solidFill>
                  <a:schemeClr val="tx1"/>
                </a:solidFill>
              </a:rPr>
              <a:t>Feature</a:t>
            </a:r>
            <a:r>
              <a:rPr lang="fr-FR" dirty="0">
                <a:solidFill>
                  <a:schemeClr val="tx1"/>
                </a:solidFill>
              </a:rPr>
              <a:t/>
            </a:r>
            <a:br>
              <a:rPr lang="fr-FR" dirty="0">
                <a:solidFill>
                  <a:schemeClr val="tx1"/>
                </a:solidFill>
              </a:rPr>
            </a:br>
            <a:r>
              <a:rPr lang="fr-FR" dirty="0" err="1">
                <a:solidFill>
                  <a:schemeClr val="tx1"/>
                </a:solidFill>
              </a:rPr>
              <a:t>Templates</a:t>
            </a:r>
            <a:endParaRPr lang="fr-FR" dirty="0">
              <a:solidFill>
                <a:schemeClr val="tx1"/>
              </a:solidFill>
            </a:endParaRPr>
          </a:p>
        </p:txBody>
      </p:sp>
      <p:cxnSp>
        <p:nvCxnSpPr>
          <p:cNvPr id="69" name="Connecteur en angle 68"/>
          <p:cNvCxnSpPr>
            <a:stCxn id="10" idx="3"/>
            <a:endCxn id="54" idx="0"/>
          </p:cNvCxnSpPr>
          <p:nvPr/>
        </p:nvCxnSpPr>
        <p:spPr bwMode="auto">
          <a:xfrm rot="5400000">
            <a:off x="3351656" y="2158822"/>
            <a:ext cx="823081" cy="1922506"/>
          </a:xfrm>
          <a:prstGeom prst="bentConnector3">
            <a:avLst>
              <a:gd name="adj1" fmla="val 50000"/>
            </a:avLst>
          </a:prstGeom>
          <a:solidFill>
            <a:schemeClr val="accent1"/>
          </a:solidFill>
          <a:ln w="190500" cap="flat" cmpd="sng" algn="ctr">
            <a:solidFill>
              <a:srgbClr val="92D050"/>
            </a:solidFill>
            <a:prstDash val="solid"/>
            <a:round/>
            <a:headEnd type="none" w="med" len="med"/>
            <a:tailEnd type="none" w="med" len="med"/>
          </a:ln>
          <a:effectLst/>
        </p:spPr>
      </p:cxnSp>
      <p:cxnSp>
        <p:nvCxnSpPr>
          <p:cNvPr id="74" name="Connecteur en angle 73"/>
          <p:cNvCxnSpPr>
            <a:stCxn id="10" idx="3"/>
            <a:endCxn id="45" idx="0"/>
          </p:cNvCxnSpPr>
          <p:nvPr/>
        </p:nvCxnSpPr>
        <p:spPr bwMode="auto">
          <a:xfrm rot="16200000" flipH="1">
            <a:off x="5121811" y="2311172"/>
            <a:ext cx="1726944" cy="2521669"/>
          </a:xfrm>
          <a:prstGeom prst="bentConnector3">
            <a:avLst>
              <a:gd name="adj1" fmla="val 50000"/>
            </a:avLst>
          </a:prstGeom>
          <a:solidFill>
            <a:schemeClr val="accent1"/>
          </a:solidFill>
          <a:ln w="190500" cap="flat" cmpd="sng" algn="ctr">
            <a:solidFill>
              <a:srgbClr val="92D050"/>
            </a:solidFill>
            <a:prstDash val="solid"/>
            <a:round/>
            <a:headEnd type="none" w="med" len="med"/>
            <a:tailEnd type="none" w="med" len="med"/>
          </a:ln>
          <a:effectLst/>
        </p:spPr>
      </p:cxnSp>
      <p:sp>
        <p:nvSpPr>
          <p:cNvPr id="83" name="ZoneTexte 82"/>
          <p:cNvSpPr txBox="1"/>
          <p:nvPr/>
        </p:nvSpPr>
        <p:spPr>
          <a:xfrm>
            <a:off x="6300034" y="5468930"/>
            <a:ext cx="934871" cy="461665"/>
          </a:xfrm>
          <a:prstGeom prst="rect">
            <a:avLst/>
          </a:prstGeom>
          <a:noFill/>
        </p:spPr>
        <p:txBody>
          <a:bodyPr wrap="none" rtlCol="0">
            <a:spAutoFit/>
          </a:bodyPr>
          <a:lstStyle/>
          <a:p>
            <a:r>
              <a:rPr lang="fr-FR" dirty="0">
                <a:solidFill>
                  <a:schemeClr val="tx1"/>
                </a:solidFill>
              </a:rPr>
              <a:t>Reference </a:t>
            </a:r>
            <a:br>
              <a:rPr lang="fr-FR" dirty="0">
                <a:solidFill>
                  <a:schemeClr val="tx1"/>
                </a:solidFill>
              </a:rPr>
            </a:br>
            <a:r>
              <a:rPr lang="fr-FR" dirty="0">
                <a:solidFill>
                  <a:schemeClr val="tx1"/>
                </a:solidFill>
              </a:rPr>
              <a:t>Tables</a:t>
            </a:r>
          </a:p>
        </p:txBody>
      </p:sp>
      <p:cxnSp>
        <p:nvCxnSpPr>
          <p:cNvPr id="88" name="Connecteur en angle 87"/>
          <p:cNvCxnSpPr>
            <a:stCxn id="10" idx="1"/>
            <a:endCxn id="8" idx="2"/>
          </p:cNvCxnSpPr>
          <p:nvPr/>
        </p:nvCxnSpPr>
        <p:spPr bwMode="auto">
          <a:xfrm rot="5400000" flipH="1" flipV="1">
            <a:off x="5637108" y="628704"/>
            <a:ext cx="474546" cy="2299864"/>
          </a:xfrm>
          <a:prstGeom prst="bentConnector2">
            <a:avLst/>
          </a:prstGeom>
          <a:solidFill>
            <a:schemeClr val="accent1"/>
          </a:solidFill>
          <a:ln w="28575" cap="flat" cmpd="sng" algn="ctr">
            <a:solidFill>
              <a:schemeClr val="tx1"/>
            </a:solidFill>
            <a:prstDash val="solid"/>
            <a:round/>
            <a:headEnd type="none" w="med" len="med"/>
            <a:tailEnd type="none" w="med" len="med"/>
          </a:ln>
          <a:effectLst/>
        </p:spPr>
      </p:cxnSp>
      <p:sp>
        <p:nvSpPr>
          <p:cNvPr id="95" name="Carré corné 94"/>
          <p:cNvSpPr/>
          <p:nvPr/>
        </p:nvSpPr>
        <p:spPr bwMode="auto">
          <a:xfrm>
            <a:off x="7450679" y="4069598"/>
            <a:ext cx="528918" cy="288187"/>
          </a:xfrm>
          <a:prstGeom prst="foldedCorner">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dirty="0" err="1">
                <a:ln>
                  <a:noFill/>
                </a:ln>
                <a:solidFill>
                  <a:schemeClr val="bg1"/>
                </a:solidFill>
                <a:effectLst/>
                <a:latin typeface="Arial" charset="0"/>
              </a:rPr>
              <a:t>Metadata</a:t>
            </a:r>
            <a:endParaRPr kumimoji="0" lang="en-US" sz="900" b="0" i="0" u="none" strike="noStrike" cap="none" normalizeH="0" baseline="0" dirty="0">
              <a:ln>
                <a:noFill/>
              </a:ln>
              <a:solidFill>
                <a:schemeClr val="bg1"/>
              </a:solidFill>
              <a:effectLst/>
              <a:latin typeface="Arial" charset="0"/>
            </a:endParaRPr>
          </a:p>
        </p:txBody>
      </p:sp>
      <p:sp>
        <p:nvSpPr>
          <p:cNvPr id="96" name="Carré corné 95"/>
          <p:cNvSpPr/>
          <p:nvPr/>
        </p:nvSpPr>
        <p:spPr bwMode="auto">
          <a:xfrm>
            <a:off x="1144307" y="3980605"/>
            <a:ext cx="528918" cy="288187"/>
          </a:xfrm>
          <a:prstGeom prst="foldedCorner">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dirty="0" err="1">
                <a:ln>
                  <a:noFill/>
                </a:ln>
                <a:solidFill>
                  <a:schemeClr val="bg1"/>
                </a:solidFill>
                <a:effectLst/>
                <a:latin typeface="Arial" charset="0"/>
              </a:rPr>
              <a:t>Metadata</a:t>
            </a:r>
            <a:endParaRPr kumimoji="0" lang="en-US" sz="900" b="0" i="0" u="none" strike="noStrike" cap="none" normalizeH="0" baseline="0" dirty="0">
              <a:ln>
                <a:noFill/>
              </a:ln>
              <a:solidFill>
                <a:schemeClr val="bg1"/>
              </a:solidFill>
              <a:effectLst/>
              <a:latin typeface="Arial" charset="0"/>
            </a:endParaRPr>
          </a:p>
        </p:txBody>
      </p:sp>
      <p:sp>
        <p:nvSpPr>
          <p:cNvPr id="10" name="Cylindre 9"/>
          <p:cNvSpPr/>
          <p:nvPr/>
        </p:nvSpPr>
        <p:spPr bwMode="auto">
          <a:xfrm>
            <a:off x="4195531" y="2015909"/>
            <a:ext cx="1057835" cy="692626"/>
          </a:xfrm>
          <a:prstGeom prst="ca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a:ln>
                  <a:noFill/>
                </a:ln>
                <a:solidFill>
                  <a:schemeClr val="tx2"/>
                </a:solidFill>
                <a:effectLst/>
                <a:latin typeface="Arial" charset="0"/>
              </a:rPr>
              <a:t>DB</a:t>
            </a:r>
            <a:endParaRPr kumimoji="0" lang="en-US" sz="1200" b="0" i="0" u="none" strike="noStrike" cap="none" normalizeH="0" baseline="0" dirty="0">
              <a:ln>
                <a:noFill/>
              </a:ln>
              <a:solidFill>
                <a:schemeClr val="tx2"/>
              </a:solidFill>
              <a:effectLst/>
              <a:latin typeface="Arial" charset="0"/>
            </a:endParaRPr>
          </a:p>
        </p:txBody>
      </p:sp>
      <p:sp>
        <p:nvSpPr>
          <p:cNvPr id="48" name="Carré corné 47"/>
          <p:cNvSpPr/>
          <p:nvPr/>
        </p:nvSpPr>
        <p:spPr bwMode="auto">
          <a:xfrm>
            <a:off x="4988907" y="2577541"/>
            <a:ext cx="528918" cy="261988"/>
          </a:xfrm>
          <a:prstGeom prst="foldedCorner">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dirty="0" err="1">
                <a:ln>
                  <a:noFill/>
                </a:ln>
                <a:solidFill>
                  <a:schemeClr val="bg1"/>
                </a:solidFill>
                <a:effectLst/>
                <a:latin typeface="Arial" charset="0"/>
              </a:rPr>
              <a:t>Metadata</a:t>
            </a:r>
            <a:endParaRPr kumimoji="0" lang="en-US" sz="900" b="0" i="0" u="none" strike="noStrike" cap="none" normalizeH="0" baseline="0" dirty="0">
              <a:ln>
                <a:noFill/>
              </a:ln>
              <a:solidFill>
                <a:schemeClr val="bg1"/>
              </a:solidFill>
              <a:effectLst/>
              <a:latin typeface="Arial" charset="0"/>
            </a:endParaRPr>
          </a:p>
        </p:txBody>
      </p:sp>
      <p:pic>
        <p:nvPicPr>
          <p:cNvPr id="44" name="Picture 2" descr="C:\Users\jlgougeat\Pictures\Bibliothèque multimédia Microsoft\j0438068.png"/>
          <p:cNvPicPr>
            <a:picLocks noChangeAspect="1" noChangeArrowheads="1"/>
          </p:cNvPicPr>
          <p:nvPr/>
        </p:nvPicPr>
        <p:blipFill>
          <a:blip r:embed="rId5"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59204" y="1313009"/>
            <a:ext cx="1557022" cy="1557022"/>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3" name="Flèche droite rayée 2"/>
          <p:cNvSpPr/>
          <p:nvPr/>
        </p:nvSpPr>
        <p:spPr bwMode="auto">
          <a:xfrm rot="5400000">
            <a:off x="754711" y="2981954"/>
            <a:ext cx="652065" cy="425521"/>
          </a:xfrm>
          <a:prstGeom prst="striped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58" name="Flèche droite rayée 57"/>
          <p:cNvSpPr/>
          <p:nvPr/>
        </p:nvSpPr>
        <p:spPr bwMode="auto">
          <a:xfrm rot="5400000">
            <a:off x="2714121" y="4603192"/>
            <a:ext cx="800292" cy="425521"/>
          </a:xfrm>
          <a:prstGeom prst="striped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59" name="Carré corné 58"/>
          <p:cNvSpPr/>
          <p:nvPr/>
        </p:nvSpPr>
        <p:spPr bwMode="auto">
          <a:xfrm>
            <a:off x="1252537" y="4927910"/>
            <a:ext cx="528918" cy="288187"/>
          </a:xfrm>
          <a:prstGeom prst="foldedCorner">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dirty="0" err="1">
                <a:ln>
                  <a:noFill/>
                </a:ln>
                <a:solidFill>
                  <a:schemeClr val="bg1"/>
                </a:solidFill>
                <a:effectLst/>
                <a:latin typeface="Arial" charset="0"/>
              </a:rPr>
              <a:t>Metadata</a:t>
            </a:r>
            <a:endParaRPr kumimoji="0" lang="en-US" sz="900" b="0" i="0" u="none" strike="noStrike" cap="none" normalizeH="0" baseline="0" dirty="0">
              <a:ln>
                <a:noFill/>
              </a:ln>
              <a:solidFill>
                <a:schemeClr val="bg1"/>
              </a:solidFill>
              <a:effectLst/>
              <a:latin typeface="Arial" charset="0"/>
            </a:endParaRPr>
          </a:p>
        </p:txBody>
      </p:sp>
      <p:sp>
        <p:nvSpPr>
          <p:cNvPr id="67" name="ZoneTexte 66"/>
          <p:cNvSpPr txBox="1"/>
          <p:nvPr/>
        </p:nvSpPr>
        <p:spPr>
          <a:xfrm>
            <a:off x="6876101" y="5267496"/>
            <a:ext cx="1121975" cy="276999"/>
          </a:xfrm>
          <a:prstGeom prst="rect">
            <a:avLst/>
          </a:prstGeom>
          <a:noFill/>
        </p:spPr>
        <p:txBody>
          <a:bodyPr wrap="none" rtlCol="0">
            <a:spAutoFit/>
          </a:bodyPr>
          <a:lstStyle/>
          <a:p>
            <a:r>
              <a:rPr lang="fr-FR" dirty="0" err="1">
                <a:solidFill>
                  <a:schemeClr val="tx1"/>
                </a:solidFill>
              </a:rPr>
              <a:t>Special</a:t>
            </a:r>
            <a:r>
              <a:rPr lang="fr-FR" dirty="0">
                <a:solidFill>
                  <a:schemeClr val="tx1"/>
                </a:solidFill>
              </a:rPr>
              <a:t> Areas</a:t>
            </a:r>
          </a:p>
        </p:txBody>
      </p:sp>
      <p:grpSp>
        <p:nvGrpSpPr>
          <p:cNvPr id="11" name="Groupe 10"/>
          <p:cNvGrpSpPr/>
          <p:nvPr/>
        </p:nvGrpSpPr>
        <p:grpSpPr>
          <a:xfrm>
            <a:off x="2858659" y="1856894"/>
            <a:ext cx="917273" cy="1026649"/>
            <a:chOff x="2990739" y="1734974"/>
            <a:chExt cx="917273" cy="1026649"/>
          </a:xfrm>
        </p:grpSpPr>
        <p:sp>
          <p:nvSpPr>
            <p:cNvPr id="86" name="Carré corné 85"/>
            <p:cNvSpPr/>
            <p:nvPr/>
          </p:nvSpPr>
          <p:spPr bwMode="auto">
            <a:xfrm>
              <a:off x="2990739" y="1734974"/>
              <a:ext cx="917273" cy="331569"/>
            </a:xfrm>
            <a:prstGeom prst="foldedCorner">
              <a:avLst/>
            </a:prstGeom>
            <a:no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fr-FR" sz="900" dirty="0">
                  <a:solidFill>
                    <a:schemeClr val="tx2"/>
                  </a:solidFill>
                  <a:latin typeface="Arial" charset="0"/>
                </a:rPr>
                <a:t>Spatial</a:t>
              </a:r>
            </a:p>
            <a:p>
              <a:pPr marL="0" marR="0" indent="0" algn="ctr"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dirty="0">
                  <a:ln>
                    <a:noFill/>
                  </a:ln>
                  <a:solidFill>
                    <a:schemeClr val="tx2"/>
                  </a:solidFill>
                  <a:latin typeface="Arial" charset="0"/>
                </a:rPr>
                <a:t>Reference</a:t>
              </a:r>
              <a:r>
                <a:rPr kumimoji="0" lang="fr-FR" sz="900" b="0" i="0" u="none" strike="noStrike" cap="none" normalizeH="0" dirty="0">
                  <a:ln>
                    <a:noFill/>
                  </a:ln>
                  <a:solidFill>
                    <a:schemeClr val="tx2"/>
                  </a:solidFill>
                  <a:latin typeface="Arial" charset="0"/>
                </a:rPr>
                <a:t> Frame</a:t>
              </a:r>
              <a:endParaRPr kumimoji="0" lang="en-US" sz="900" b="0" i="0" u="none" strike="noStrike" cap="none" normalizeH="0" baseline="0" dirty="0">
                <a:ln>
                  <a:noFill/>
                </a:ln>
                <a:solidFill>
                  <a:schemeClr val="tx2"/>
                </a:solidFill>
                <a:latin typeface="Arial" charset="0"/>
              </a:endParaRPr>
            </a:p>
          </p:txBody>
        </p:sp>
        <p:pic>
          <p:nvPicPr>
            <p:cNvPr id="97" name="Picture 4" descr="Figure 41 KCT"/>
            <p:cNvPicPr>
              <a:picLocks noChangeAspect="1" noChangeArrowheads="1"/>
            </p:cNvPicPr>
            <p:nvPr/>
          </p:nvPicPr>
          <p:blipFill rotWithShape="1">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62515" t="18837" r="3055" b="19322"/>
            <a:stretch/>
          </p:blipFill>
          <p:spPr bwMode="auto">
            <a:xfrm>
              <a:off x="3078593" y="2091520"/>
              <a:ext cx="741567" cy="67010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grpSp>
      <p:sp>
        <p:nvSpPr>
          <p:cNvPr id="73" name="Parallélogramme 72"/>
          <p:cNvSpPr/>
          <p:nvPr/>
        </p:nvSpPr>
        <p:spPr bwMode="auto">
          <a:xfrm>
            <a:off x="1259247" y="1857755"/>
            <a:ext cx="290888" cy="211552"/>
          </a:xfrm>
          <a:prstGeom prst="parallelogram">
            <a:avLst>
              <a:gd name="adj" fmla="val 0"/>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pic>
        <p:nvPicPr>
          <p:cNvPr id="55" name="Picture 3"/>
          <p:cNvPicPr>
            <a:picLocks noChangeAspect="1" noChangeArrowheads="1"/>
          </p:cNvPicPr>
          <p:nvPr/>
        </p:nvPicPr>
        <p:blipFill>
          <a:blip r:embed="rId7" cstate="print">
            <a:extLst>
              <a:ext uri="{BEBA8EAE-BF5A-486C-A8C5-ECC9F3942E4B}">
                <a14:imgProps xmlns:a14="http://schemas.microsoft.com/office/drawing/2010/main" xmlns:p="http://schemas.openxmlformats.org/presentationml/2006/main" xmlns:r="http://schemas.openxmlformats.org/officeDocument/2006/relationships" xmlns:a="http://schemas.openxmlformats.org/drawingml/2006/main" xmlns="">
                  <a14:imgLayer r:embed="rId8">
                    <a14:imgEffect>
                      <a14:artisticPencilSketch/>
                    </a14:imgEffect>
                  </a14:imgLayer>
                </a14:imgProps>
              </a:ex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262603" y="5250591"/>
            <a:ext cx="1932927" cy="489352"/>
          </a:xfrm>
          <a:prstGeom prst="parallelogram">
            <a:avLst>
              <a:gd name="adj" fmla="val 116523"/>
            </a:avLst>
          </a:prstGeom>
          <a:ln>
            <a:noFill/>
          </a:ln>
          <a:effectLst>
            <a:outerShdw blurRad="190500" algn="tl" rotWithShape="0">
              <a:srgbClr val="000000">
                <a:alpha val="70000"/>
              </a:srgbClr>
            </a:outerShdw>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43" name="ZoneTexte 42"/>
          <p:cNvSpPr txBox="1"/>
          <p:nvPr/>
        </p:nvSpPr>
        <p:spPr>
          <a:xfrm>
            <a:off x="1096960" y="5523527"/>
            <a:ext cx="989373" cy="261610"/>
          </a:xfrm>
          <a:prstGeom prst="rect">
            <a:avLst/>
          </a:prstGeom>
          <a:noFill/>
        </p:spPr>
        <p:txBody>
          <a:bodyPr wrap="none" rtlCol="0">
            <a:spAutoFit/>
          </a:bodyPr>
          <a:lstStyle/>
          <a:p>
            <a:r>
              <a:rPr lang="fr-FR" sz="1100" dirty="0" err="1">
                <a:solidFill>
                  <a:schemeClr val="tx1"/>
                </a:solidFill>
              </a:rPr>
              <a:t>Other</a:t>
            </a:r>
            <a:r>
              <a:rPr lang="fr-FR" sz="1100" dirty="0">
                <a:solidFill>
                  <a:schemeClr val="tx1"/>
                </a:solidFill>
              </a:rPr>
              <a:t> Raster</a:t>
            </a:r>
          </a:p>
        </p:txBody>
      </p:sp>
      <p:cxnSp>
        <p:nvCxnSpPr>
          <p:cNvPr id="14" name="Connecteur droit avec flèche 13"/>
          <p:cNvCxnSpPr>
            <a:stCxn id="50" idx="2"/>
            <a:endCxn id="45" idx="1"/>
          </p:cNvCxnSpPr>
          <p:nvPr/>
        </p:nvCxnSpPr>
        <p:spPr bwMode="auto">
          <a:xfrm flipV="1">
            <a:off x="3896825" y="5317629"/>
            <a:ext cx="1620701" cy="703748"/>
          </a:xfrm>
          <a:prstGeom prst="bentConnector3">
            <a:avLst>
              <a:gd name="adj1" fmla="val 50000"/>
            </a:avLst>
          </a:prstGeom>
          <a:solidFill>
            <a:schemeClr val="accent1"/>
          </a:solidFill>
          <a:ln w="9525" cap="flat" cmpd="sng" algn="ctr">
            <a:solidFill>
              <a:schemeClr val="tx1"/>
            </a:solidFill>
            <a:prstDash val="solid"/>
            <a:round/>
            <a:headEnd type="arrow"/>
            <a:tailEnd type="arrow"/>
          </a:ln>
          <a:effectLst/>
        </p:spPr>
      </p:cxnSp>
      <p:sp>
        <p:nvSpPr>
          <p:cNvPr id="60" name="ZoneTexte 59"/>
          <p:cNvSpPr txBox="1"/>
          <p:nvPr/>
        </p:nvSpPr>
        <p:spPr>
          <a:xfrm>
            <a:off x="4286671" y="4983865"/>
            <a:ext cx="875561" cy="276999"/>
          </a:xfrm>
          <a:prstGeom prst="rect">
            <a:avLst/>
          </a:prstGeom>
          <a:noFill/>
        </p:spPr>
        <p:txBody>
          <a:bodyPr wrap="none" rtlCol="0">
            <a:spAutoFit/>
          </a:bodyPr>
          <a:lstStyle/>
          <a:p>
            <a:r>
              <a:rPr lang="fr-FR" dirty="0">
                <a:solidFill>
                  <a:schemeClr val="tx1"/>
                </a:solidFill>
              </a:rPr>
              <a:t>Attribution</a:t>
            </a:r>
          </a:p>
        </p:txBody>
      </p:sp>
      <p:grpSp>
        <p:nvGrpSpPr>
          <p:cNvPr id="20" name="Groupe 19"/>
          <p:cNvGrpSpPr/>
          <p:nvPr/>
        </p:nvGrpSpPr>
        <p:grpSpPr>
          <a:xfrm>
            <a:off x="1595782" y="3520747"/>
            <a:ext cx="2412321" cy="874740"/>
            <a:chOff x="1595782" y="3520747"/>
            <a:chExt cx="2412321" cy="874740"/>
          </a:xfrm>
        </p:grpSpPr>
        <p:sp>
          <p:nvSpPr>
            <p:cNvPr id="54" name="Parallélogramme 53"/>
            <p:cNvSpPr/>
            <p:nvPr/>
          </p:nvSpPr>
          <p:spPr bwMode="auto">
            <a:xfrm>
              <a:off x="1595782" y="3531616"/>
              <a:ext cx="2412321" cy="863871"/>
            </a:xfrm>
            <a:prstGeom prst="parallelogram">
              <a:avLst>
                <a:gd name="adj" fmla="val 80660"/>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grpSp>
          <p:nvGrpSpPr>
            <p:cNvPr id="12" name="Groupe 11"/>
            <p:cNvGrpSpPr/>
            <p:nvPr/>
          </p:nvGrpSpPr>
          <p:grpSpPr>
            <a:xfrm>
              <a:off x="1761301" y="3520747"/>
              <a:ext cx="2050803" cy="874740"/>
              <a:chOff x="1761301" y="3520747"/>
              <a:chExt cx="2050803" cy="874740"/>
            </a:xfrm>
          </p:grpSpPr>
          <p:cxnSp>
            <p:nvCxnSpPr>
              <p:cNvPr id="56" name="Connecteur droit 55"/>
              <p:cNvCxnSpPr>
                <a:stCxn id="54" idx="1"/>
                <a:endCxn id="54" idx="3"/>
              </p:cNvCxnSpPr>
              <p:nvPr/>
            </p:nvCxnSpPr>
            <p:spPr bwMode="auto">
              <a:xfrm flipH="1">
                <a:off x="2453543" y="3531616"/>
                <a:ext cx="696799" cy="86387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 name="Connecteur droit 56"/>
              <p:cNvCxnSpPr>
                <a:stCxn id="54" idx="2"/>
                <a:endCxn id="54" idx="5"/>
              </p:cNvCxnSpPr>
              <p:nvPr/>
            </p:nvCxnSpPr>
            <p:spPr bwMode="auto">
              <a:xfrm flipH="1">
                <a:off x="1944181" y="3963552"/>
                <a:ext cx="171552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8" name="Connecteur droit 67"/>
              <p:cNvCxnSpPr/>
              <p:nvPr/>
            </p:nvCxnSpPr>
            <p:spPr bwMode="auto">
              <a:xfrm flipH="1">
                <a:off x="2849783" y="3531616"/>
                <a:ext cx="696799" cy="86387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0" name="Connecteur droit 69"/>
              <p:cNvCxnSpPr/>
              <p:nvPr/>
            </p:nvCxnSpPr>
            <p:spPr bwMode="auto">
              <a:xfrm flipH="1">
                <a:off x="2023377" y="3520747"/>
                <a:ext cx="696799" cy="86387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1" name="Connecteur droit 70"/>
              <p:cNvCxnSpPr/>
              <p:nvPr/>
            </p:nvCxnSpPr>
            <p:spPr bwMode="auto">
              <a:xfrm flipH="1">
                <a:off x="1761301" y="4176912"/>
                <a:ext cx="171552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2" name="Connecteur droit 71"/>
              <p:cNvCxnSpPr/>
              <p:nvPr/>
            </p:nvCxnSpPr>
            <p:spPr bwMode="auto">
              <a:xfrm flipH="1">
                <a:off x="2096581" y="3760352"/>
                <a:ext cx="171552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cxnSp>
          <p:nvCxnSpPr>
            <p:cNvPr id="51" name="Connecteur droit 50"/>
            <p:cNvCxnSpPr/>
            <p:nvPr/>
          </p:nvCxnSpPr>
          <p:spPr bwMode="auto">
            <a:xfrm flipH="1">
              <a:off x="3583638" y="3541776"/>
              <a:ext cx="176305" cy="21857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5" name="Connecteur droit 74"/>
            <p:cNvCxnSpPr/>
            <p:nvPr/>
          </p:nvCxnSpPr>
          <p:spPr bwMode="auto">
            <a:xfrm flipH="1">
              <a:off x="3476824" y="3651064"/>
              <a:ext cx="420001"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5297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wipe(down)">
                                      <p:cBhvr>
                                        <p:cTn id="12" dur="500"/>
                                        <p:tgtEl>
                                          <p:spTgt spid="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ipe(left)">
                                      <p:cBhvr>
                                        <p:cTn id="21" dur="500"/>
                                        <p:tgtEl>
                                          <p:spTgt spid="62"/>
                                        </p:tgtEl>
                                      </p:cBhvr>
                                    </p:animEffect>
                                  </p:childTnLst>
                                </p:cTn>
                              </p:par>
                            </p:childTnLst>
                          </p:cTn>
                        </p:par>
                        <p:par>
                          <p:cTn id="22" fill="hold">
                            <p:stCondLst>
                              <p:cond delay="1000"/>
                            </p:stCondLst>
                            <p:childTnLst>
                              <p:par>
                                <p:cTn id="23" presetID="16" presetClass="entr" presetSubtype="2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up)">
                                      <p:cBhvr>
                                        <p:cTn id="30" dur="500"/>
                                        <p:tgtEl>
                                          <p:spTgt spid="58"/>
                                        </p:tgtEl>
                                      </p:cBhvr>
                                    </p:animEffect>
                                  </p:childTnLst>
                                </p:cTn>
                              </p:par>
                            </p:childTnLst>
                          </p:cTn>
                        </p:par>
                        <p:par>
                          <p:cTn id="31" fill="hold">
                            <p:stCondLst>
                              <p:cond delay="500"/>
                            </p:stCondLst>
                            <p:childTnLst>
                              <p:par>
                                <p:cTn id="32" presetID="22" presetClass="entr" presetSubtype="4" fill="hold" grpId="0"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ipe(down)">
                                      <p:cBhvr>
                                        <p:cTn id="34" dur="500"/>
                                        <p:tgtEl>
                                          <p:spTgt spid="61"/>
                                        </p:tgtEl>
                                      </p:cBhvr>
                                    </p:animEffect>
                                  </p:childTnLst>
                                </p:cTn>
                              </p:par>
                            </p:childTnLst>
                          </p:cTn>
                        </p:par>
                        <p:par>
                          <p:cTn id="35" fill="hold">
                            <p:stCondLst>
                              <p:cond delay="1000"/>
                            </p:stCondLst>
                            <p:childTnLst>
                              <p:par>
                                <p:cTn id="36" presetID="2" presetClass="entr" presetSubtype="8"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additive="base">
                                        <p:cTn id="38" dur="500" fill="hold"/>
                                        <p:tgtEl>
                                          <p:spTgt spid="53"/>
                                        </p:tgtEl>
                                        <p:attrNameLst>
                                          <p:attrName>ppt_x</p:attrName>
                                        </p:attrNameLst>
                                      </p:cBhvr>
                                      <p:tavLst>
                                        <p:tav tm="0">
                                          <p:val>
                                            <p:strVal val="0-#ppt_w/2"/>
                                          </p:val>
                                        </p:tav>
                                        <p:tav tm="100000">
                                          <p:val>
                                            <p:strVal val="#ppt_x"/>
                                          </p:val>
                                        </p:tav>
                                      </p:tavLst>
                                    </p:anim>
                                    <p:anim calcmode="lin" valueType="num">
                                      <p:cBhvr additive="base">
                                        <p:cTn id="39" dur="500" fill="hold"/>
                                        <p:tgtEl>
                                          <p:spTgt spid="53"/>
                                        </p:tgtEl>
                                        <p:attrNameLst>
                                          <p:attrName>ppt_y</p:attrName>
                                        </p:attrNameLst>
                                      </p:cBhvr>
                                      <p:tavLst>
                                        <p:tav tm="0">
                                          <p:val>
                                            <p:strVal val="#ppt_y"/>
                                          </p:val>
                                        </p:tav>
                                        <p:tav tm="100000">
                                          <p:val>
                                            <p:strVal val="#ppt_y"/>
                                          </p:val>
                                        </p:tav>
                                      </p:tavLst>
                                    </p:anim>
                                  </p:childTnLst>
                                </p:cTn>
                              </p:par>
                              <p:par>
                                <p:cTn id="40" presetID="16" presetClass="entr" presetSubtype="21"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barn(inVertical)">
                                      <p:cBhvr>
                                        <p:cTn id="42" dur="500"/>
                                        <p:tgtEl>
                                          <p:spTgt spid="42"/>
                                        </p:tgtEl>
                                      </p:cBhvr>
                                    </p:animEffect>
                                  </p:childTnLst>
                                </p:cTn>
                              </p:par>
                            </p:childTnLst>
                          </p:cTn>
                        </p:par>
                        <p:par>
                          <p:cTn id="43" fill="hold">
                            <p:stCondLst>
                              <p:cond delay="1500"/>
                            </p:stCondLst>
                            <p:childTnLst>
                              <p:par>
                                <p:cTn id="44" presetID="2" presetClass="entr" presetSubtype="8" fill="hold"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0-#ppt_w/2"/>
                                          </p:val>
                                        </p:tav>
                                        <p:tav tm="100000">
                                          <p:val>
                                            <p:strVal val="#ppt_x"/>
                                          </p:val>
                                        </p:tav>
                                      </p:tavLst>
                                    </p:anim>
                                    <p:anim calcmode="lin" valueType="num">
                                      <p:cBhvr additive="base">
                                        <p:cTn id="47" dur="500" fill="hold"/>
                                        <p:tgtEl>
                                          <p:spTgt spid="50"/>
                                        </p:tgtEl>
                                        <p:attrNameLst>
                                          <p:attrName>ppt_y</p:attrName>
                                        </p:attrNameLst>
                                      </p:cBhvr>
                                      <p:tavLst>
                                        <p:tav tm="0">
                                          <p:val>
                                            <p:strVal val="#ppt_y"/>
                                          </p:val>
                                        </p:tav>
                                        <p:tav tm="100000">
                                          <p:val>
                                            <p:strVal val="#ppt_y"/>
                                          </p:val>
                                        </p:tav>
                                      </p:tavLst>
                                    </p:anim>
                                  </p:childTnLst>
                                </p:cTn>
                              </p:par>
                              <p:par>
                                <p:cTn id="48" presetID="22" presetClass="entr" presetSubtype="4"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ipe(down)">
                                      <p:cBhvr>
                                        <p:cTn id="50" dur="500"/>
                                        <p:tgtEl>
                                          <p:spTgt spid="40"/>
                                        </p:tgtEl>
                                      </p:cBhvr>
                                    </p:animEffect>
                                  </p:childTnLst>
                                </p:cTn>
                              </p:par>
                            </p:childTnLst>
                          </p:cTn>
                        </p:par>
                        <p:par>
                          <p:cTn id="51" fill="hold">
                            <p:stCondLst>
                              <p:cond delay="2000"/>
                            </p:stCondLst>
                            <p:childTnLst>
                              <p:par>
                                <p:cTn id="52" presetID="2" presetClass="entr" presetSubtype="8"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fill="hold"/>
                                        <p:tgtEl>
                                          <p:spTgt spid="52"/>
                                        </p:tgtEl>
                                        <p:attrNameLst>
                                          <p:attrName>ppt_x</p:attrName>
                                        </p:attrNameLst>
                                      </p:cBhvr>
                                      <p:tavLst>
                                        <p:tav tm="0">
                                          <p:val>
                                            <p:strVal val="0-#ppt_w/2"/>
                                          </p:val>
                                        </p:tav>
                                        <p:tav tm="100000">
                                          <p:val>
                                            <p:strVal val="#ppt_x"/>
                                          </p:val>
                                        </p:tav>
                                      </p:tavLst>
                                    </p:anim>
                                    <p:anim calcmode="lin" valueType="num">
                                      <p:cBhvr additive="base">
                                        <p:cTn id="55" dur="500" fill="hold"/>
                                        <p:tgtEl>
                                          <p:spTgt spid="52"/>
                                        </p:tgtEl>
                                        <p:attrNameLst>
                                          <p:attrName>ppt_y</p:attrName>
                                        </p:attrNameLst>
                                      </p:cBhvr>
                                      <p:tavLst>
                                        <p:tav tm="0">
                                          <p:val>
                                            <p:strVal val="#ppt_y"/>
                                          </p:val>
                                        </p:tav>
                                        <p:tav tm="100000">
                                          <p:val>
                                            <p:strVal val="#ppt_y"/>
                                          </p:val>
                                        </p:tav>
                                      </p:tavLst>
                                    </p:anim>
                                  </p:childTnLst>
                                </p:cTn>
                              </p:par>
                              <p:par>
                                <p:cTn id="56" presetID="22" presetClass="entr" presetSubtype="4"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down)">
                                      <p:cBhvr>
                                        <p:cTn id="58" dur="500"/>
                                        <p:tgtEl>
                                          <p:spTgt spid="41"/>
                                        </p:tgtEl>
                                      </p:cBhvr>
                                    </p:animEffect>
                                  </p:childTnLst>
                                </p:cTn>
                              </p:par>
                            </p:childTnLst>
                          </p:cTn>
                        </p:par>
                        <p:par>
                          <p:cTn id="59" fill="hold">
                            <p:stCondLst>
                              <p:cond delay="2500"/>
                            </p:stCondLst>
                            <p:childTnLst>
                              <p:par>
                                <p:cTn id="60" presetID="2" presetClass="entr" presetSubtype="8" fill="hold"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500" fill="hold"/>
                                        <p:tgtEl>
                                          <p:spTgt spid="55"/>
                                        </p:tgtEl>
                                        <p:attrNameLst>
                                          <p:attrName>ppt_x</p:attrName>
                                        </p:attrNameLst>
                                      </p:cBhvr>
                                      <p:tavLst>
                                        <p:tav tm="0">
                                          <p:val>
                                            <p:strVal val="0-#ppt_w/2"/>
                                          </p:val>
                                        </p:tav>
                                        <p:tav tm="100000">
                                          <p:val>
                                            <p:strVal val="#ppt_x"/>
                                          </p:val>
                                        </p:tav>
                                      </p:tavLst>
                                    </p:anim>
                                    <p:anim calcmode="lin" valueType="num">
                                      <p:cBhvr additive="base">
                                        <p:cTn id="63" dur="500" fill="hold"/>
                                        <p:tgtEl>
                                          <p:spTgt spid="55"/>
                                        </p:tgtEl>
                                        <p:attrNameLst>
                                          <p:attrName>ppt_y</p:attrName>
                                        </p:attrNameLst>
                                      </p:cBhvr>
                                      <p:tavLst>
                                        <p:tav tm="0">
                                          <p:val>
                                            <p:strVal val="#ppt_y"/>
                                          </p:val>
                                        </p:tav>
                                        <p:tav tm="100000">
                                          <p:val>
                                            <p:strVal val="#ppt_y"/>
                                          </p:val>
                                        </p:tav>
                                      </p:tavLst>
                                    </p:anim>
                                  </p:childTnLst>
                                </p:cTn>
                              </p:par>
                              <p:par>
                                <p:cTn id="64" presetID="22" presetClass="entr" presetSubtype="4"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wipe(down)">
                                      <p:cBhvr>
                                        <p:cTn id="66" dur="500"/>
                                        <p:tgtEl>
                                          <p:spTgt spid="4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down)">
                                      <p:cBhvr>
                                        <p:cTn id="71" dur="500"/>
                                        <p:tgtEl>
                                          <p:spTgt spid="45"/>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down)">
                                      <p:cBhvr>
                                        <p:cTn id="74" dur="500"/>
                                        <p:tgtEl>
                                          <p:spTgt spid="63"/>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down)">
                                      <p:cBhvr>
                                        <p:cTn id="77" dur="500"/>
                                        <p:tgtEl>
                                          <p:spTgt spid="64"/>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down)">
                                      <p:cBhvr>
                                        <p:cTn id="80" dur="500"/>
                                        <p:tgtEl>
                                          <p:spTgt spid="65"/>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66"/>
                                        </p:tgtEl>
                                        <p:attrNameLst>
                                          <p:attrName>style.visibility</p:attrName>
                                        </p:attrNameLst>
                                      </p:cBhvr>
                                      <p:to>
                                        <p:strVal val="visible"/>
                                      </p:to>
                                    </p:set>
                                    <p:animEffect transition="in" filter="wipe(down)">
                                      <p:cBhvr>
                                        <p:cTn id="83" dur="500"/>
                                        <p:tgtEl>
                                          <p:spTgt spid="66"/>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wipe(down)">
                                      <p:cBhvr>
                                        <p:cTn id="86" dur="500"/>
                                        <p:tgtEl>
                                          <p:spTgt spid="83"/>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wipe(down)">
                                      <p:cBhvr>
                                        <p:cTn id="89" dur="500"/>
                                        <p:tgtEl>
                                          <p:spTgt spid="67"/>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down)">
                                      <p:cBhvr>
                                        <p:cTn id="94" dur="500"/>
                                        <p:tgtEl>
                                          <p:spTgt spid="14"/>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wipe(down)">
                                      <p:cBhvr>
                                        <p:cTn id="97" dur="500"/>
                                        <p:tgtEl>
                                          <p:spTgt spid="6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69"/>
                                        </p:tgtEl>
                                        <p:attrNameLst>
                                          <p:attrName>style.visibility</p:attrName>
                                        </p:attrNameLst>
                                      </p:cBhvr>
                                      <p:to>
                                        <p:strVal val="visible"/>
                                      </p:to>
                                    </p:set>
                                    <p:animEffect transition="in" filter="wipe(down)">
                                      <p:cBhvr>
                                        <p:cTn id="102" dur="500"/>
                                        <p:tgtEl>
                                          <p:spTgt spid="69"/>
                                        </p:tgtEl>
                                      </p:cBhvr>
                                    </p:animEffect>
                                  </p:childTnLst>
                                </p:cTn>
                              </p:par>
                              <p:par>
                                <p:cTn id="103" presetID="22" presetClass="entr" presetSubtype="4" fill="hold" nodeType="with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wipe(down)">
                                      <p:cBhvr>
                                        <p:cTn id="105" dur="500"/>
                                        <p:tgtEl>
                                          <p:spTgt spid="74"/>
                                        </p:tgtEl>
                                      </p:cBhvr>
                                    </p:animEffect>
                                  </p:childTnLst>
                                </p:cTn>
                              </p:par>
                            </p:childTnLst>
                          </p:cTn>
                        </p:par>
                        <p:par>
                          <p:cTn id="106" fill="hold">
                            <p:stCondLst>
                              <p:cond delay="500"/>
                            </p:stCondLst>
                            <p:childTnLst>
                              <p:par>
                                <p:cTn id="107" presetID="22" presetClass="entr" presetSubtype="4" fill="hold" grpId="0" nodeType="afterEffect">
                                  <p:stCondLst>
                                    <p:cond delay="0"/>
                                  </p:stCondLst>
                                  <p:childTnLst>
                                    <p:set>
                                      <p:cBhvr>
                                        <p:cTn id="108" dur="1" fill="hold">
                                          <p:stCondLst>
                                            <p:cond delay="0"/>
                                          </p:stCondLst>
                                        </p:cTn>
                                        <p:tgtEl>
                                          <p:spTgt spid="10"/>
                                        </p:tgtEl>
                                        <p:attrNameLst>
                                          <p:attrName>style.visibility</p:attrName>
                                        </p:attrNameLst>
                                      </p:cBhvr>
                                      <p:to>
                                        <p:strVal val="visible"/>
                                      </p:to>
                                    </p:set>
                                    <p:animEffect transition="in" filter="wipe(down)">
                                      <p:cBhvr>
                                        <p:cTn id="109" dur="500"/>
                                        <p:tgtEl>
                                          <p:spTgt spid="10"/>
                                        </p:tgtEl>
                                      </p:cBhvr>
                                    </p:animEffect>
                                  </p:childTnLst>
                                </p:cTn>
                              </p:par>
                            </p:childTnLst>
                          </p:cTn>
                        </p:par>
                      </p:childTnLst>
                    </p:cTn>
                  </p:par>
                  <p:par>
                    <p:cTn id="110" fill="hold">
                      <p:stCondLst>
                        <p:cond delay="indefinite"/>
                      </p:stCondLst>
                      <p:childTnLst>
                        <p:par>
                          <p:cTn id="111" fill="hold">
                            <p:stCondLst>
                              <p:cond delay="0"/>
                            </p:stCondLst>
                            <p:childTnLst>
                              <p:par>
                                <p:cTn id="112" presetID="6" presetClass="entr" presetSubtype="16" fill="hold" nodeType="clickEffect">
                                  <p:stCondLst>
                                    <p:cond delay="0"/>
                                  </p:stCondLst>
                                  <p:childTnLst>
                                    <p:set>
                                      <p:cBhvr>
                                        <p:cTn id="113" dur="1" fill="hold">
                                          <p:stCondLst>
                                            <p:cond delay="0"/>
                                          </p:stCondLst>
                                        </p:cTn>
                                        <p:tgtEl>
                                          <p:spTgt spid="11"/>
                                        </p:tgtEl>
                                        <p:attrNameLst>
                                          <p:attrName>style.visibility</p:attrName>
                                        </p:attrNameLst>
                                      </p:cBhvr>
                                      <p:to>
                                        <p:strVal val="visible"/>
                                      </p:to>
                                    </p:set>
                                    <p:animEffect transition="in" filter="circle(in)">
                                      <p:cBhvr>
                                        <p:cTn id="114" dur="2000"/>
                                        <p:tgtEl>
                                          <p:spTgt spid="11"/>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wipe(left)">
                                      <p:cBhvr>
                                        <p:cTn id="119" dur="500"/>
                                        <p:tgtEl>
                                          <p:spTgt spid="96"/>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59"/>
                                        </p:tgtEl>
                                        <p:attrNameLst>
                                          <p:attrName>style.visibility</p:attrName>
                                        </p:attrNameLst>
                                      </p:cBhvr>
                                      <p:to>
                                        <p:strVal val="visible"/>
                                      </p:to>
                                    </p:set>
                                    <p:animEffect transition="in" filter="wipe(left)">
                                      <p:cBhvr>
                                        <p:cTn id="122" dur="500"/>
                                        <p:tgtEl>
                                          <p:spTgt spid="59"/>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95"/>
                                        </p:tgtEl>
                                        <p:attrNameLst>
                                          <p:attrName>style.visibility</p:attrName>
                                        </p:attrNameLst>
                                      </p:cBhvr>
                                      <p:to>
                                        <p:strVal val="visible"/>
                                      </p:to>
                                    </p:set>
                                    <p:animEffect transition="in" filter="wipe(left)">
                                      <p:cBhvr>
                                        <p:cTn id="125" dur="500"/>
                                        <p:tgtEl>
                                          <p:spTgt spid="95"/>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48"/>
                                        </p:tgtEl>
                                        <p:attrNameLst>
                                          <p:attrName>style.visibility</p:attrName>
                                        </p:attrNameLst>
                                      </p:cBhvr>
                                      <p:to>
                                        <p:strVal val="visible"/>
                                      </p:to>
                                    </p:set>
                                    <p:animEffect transition="in" filter="wipe(left)">
                                      <p:cBhvr>
                                        <p:cTn id="128" dur="500"/>
                                        <p:tgtEl>
                                          <p:spTgt spid="48"/>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8"/>
                                        </p:tgtEl>
                                        <p:attrNameLst>
                                          <p:attrName>style.visibility</p:attrName>
                                        </p:attrNameLst>
                                      </p:cBhvr>
                                      <p:to>
                                        <p:strVal val="visible"/>
                                      </p:to>
                                    </p:set>
                                    <p:animEffect transition="in" filter="wipe(left)">
                                      <p:cBhvr>
                                        <p:cTn id="133" dur="500"/>
                                        <p:tgtEl>
                                          <p:spTgt spid="8"/>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par>
                                <p:cTn id="137" presetID="22" presetClass="entr" presetSubtype="8" fill="hold" nodeType="withEffect">
                                  <p:stCondLst>
                                    <p:cond delay="0"/>
                                  </p:stCondLst>
                                  <p:childTnLst>
                                    <p:set>
                                      <p:cBhvr>
                                        <p:cTn id="138" dur="1" fill="hold">
                                          <p:stCondLst>
                                            <p:cond delay="0"/>
                                          </p:stCondLst>
                                        </p:cTn>
                                        <p:tgtEl>
                                          <p:spTgt spid="88"/>
                                        </p:tgtEl>
                                        <p:attrNameLst>
                                          <p:attrName>style.visibility</p:attrName>
                                        </p:attrNameLst>
                                      </p:cBhvr>
                                      <p:to>
                                        <p:strVal val="visible"/>
                                      </p:to>
                                    </p:set>
                                    <p:animEffect transition="in" filter="wipe(left)">
                                      <p:cBhvr>
                                        <p:cTn id="13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0" grpId="0"/>
      <p:bldP spid="8" grpId="0" animBg="1"/>
      <p:bldP spid="41" grpId="0"/>
      <p:bldP spid="45" grpId="0" animBg="1"/>
      <p:bldP spid="47" grpId="0" animBg="1"/>
      <p:bldP spid="61" grpId="0"/>
      <p:bldP spid="62" grpId="0"/>
      <p:bldP spid="63" grpId="0"/>
      <p:bldP spid="64" grpId="0"/>
      <p:bldP spid="65" grpId="0"/>
      <p:bldP spid="66" grpId="0"/>
      <p:bldP spid="83" grpId="0"/>
      <p:bldP spid="95" grpId="0" animBg="1"/>
      <p:bldP spid="96" grpId="0" animBg="1"/>
      <p:bldP spid="10" grpId="0" animBg="1"/>
      <p:bldP spid="48" grpId="0" animBg="1"/>
      <p:bldP spid="3" grpId="0" animBg="1"/>
      <p:bldP spid="58" grpId="0" animBg="1"/>
      <p:bldP spid="59" grpId="0" animBg="1"/>
      <p:bldP spid="67" grpId="0"/>
      <p:bldP spid="73" grpId="0" animBg="1"/>
      <p:bldP spid="43" grpId="0"/>
      <p:bldP spid="60" grpId="0"/>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RIEDP Reference Abstract Data </a:t>
            </a:r>
            <a:r>
              <a:rPr lang="en-US" dirty="0" smtClean="0"/>
              <a:t>Model (RADM)</a:t>
            </a:r>
            <a:endParaRPr lang="en-US" dirty="0"/>
          </a:p>
        </p:txBody>
      </p:sp>
      <p:sp>
        <p:nvSpPr>
          <p:cNvPr id="3" name="Espace réservé du numéro de diapositive 2"/>
          <p:cNvSpPr>
            <a:spLocks noGrp="1"/>
          </p:cNvSpPr>
          <p:nvPr>
            <p:ph type="sldNum" sz="quarter" idx="10"/>
          </p:nvPr>
        </p:nvSpPr>
        <p:spPr/>
        <p:txBody>
          <a:bodyPr/>
          <a:lstStyle/>
          <a:p>
            <a:fld id="{95B117C5-0ECF-40A9-9643-B0EB47379F34}" type="slidenum">
              <a:rPr lang="en-CA" smtClean="0"/>
              <a:pPr/>
              <a:t>37</a:t>
            </a:fld>
            <a:endParaRPr lang="en-CA"/>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872935" y="1115969"/>
            <a:ext cx="7248286" cy="5516562"/>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720949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 name="Picture 5"/>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872935" y="1115969"/>
            <a:ext cx="7248286" cy="5516562"/>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2" name="Titre 1"/>
          <p:cNvSpPr>
            <a:spLocks noGrp="1"/>
          </p:cNvSpPr>
          <p:nvPr>
            <p:ph type="title"/>
          </p:nvPr>
        </p:nvSpPr>
        <p:spPr/>
        <p:txBody>
          <a:bodyPr/>
          <a:lstStyle/>
          <a:p>
            <a:r>
              <a:rPr lang="en-US" noProof="0"/>
              <a:t>RIEDP Reference Abstract Data Model</a:t>
            </a:r>
            <a:endParaRPr lang="en-US" noProof="0" dirty="0"/>
          </a:p>
        </p:txBody>
      </p:sp>
      <p:sp>
        <p:nvSpPr>
          <p:cNvPr id="3" name="Espace réservé du numéro de diapositive 2"/>
          <p:cNvSpPr>
            <a:spLocks noGrp="1"/>
          </p:cNvSpPr>
          <p:nvPr>
            <p:ph type="sldNum" sz="quarter" idx="10"/>
          </p:nvPr>
        </p:nvSpPr>
        <p:spPr/>
        <p:txBody>
          <a:bodyPr/>
          <a:lstStyle/>
          <a:p>
            <a:fld id="{CCD27022-A49E-4CBE-950B-A9D40045C09F}" type="slidenum">
              <a:rPr lang="fr-FR" smtClean="0"/>
              <a:pPr/>
              <a:t>38</a:t>
            </a:fld>
            <a:endParaRPr lang="fr-F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6" name="Picture 3"/>
          <p:cNvPicPr>
            <a:picLocks noChangeAspect="1" noChangeArrowheads="1"/>
          </p:cNvPicPr>
          <p:nvPr/>
        </p:nvPicPr>
        <p:blipFill>
          <a:blip r:embed="rId4" cstate="print">
            <a:extLst>
              <a:ext uri="{BEBA8EAE-BF5A-486C-A8C5-ECC9F3942E4B}">
                <a14:imgProps xmlns:a14="http://schemas.microsoft.com/office/drawing/2010/main" xmlns:p="http://schemas.openxmlformats.org/presentationml/2006/main" xmlns:r="http://schemas.openxmlformats.org/officeDocument/2006/relationships" xmlns:a="http://schemas.openxmlformats.org/drawingml/2006/main" xmlns="">
                  <a14:imgLayer r:embed="rId5">
                    <a14:imgEffect>
                      <a14:artisticPencilSketch/>
                    </a14:imgEffect>
                  </a14:imgLayer>
                </a14:imgProps>
              </a:ex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919300" y="3017557"/>
            <a:ext cx="1105357" cy="303849"/>
          </a:xfrm>
          <a:prstGeom prst="parallelogram">
            <a:avLst>
              <a:gd name="adj" fmla="val 116523"/>
            </a:avLst>
          </a:prstGeom>
          <a:ln>
            <a:noFill/>
          </a:ln>
          <a:effectLst>
            <a:outerShdw blurRad="190500" algn="tl" rotWithShape="0">
              <a:srgbClr val="000000">
                <a:alpha val="70000"/>
              </a:srgbClr>
            </a:outerShdw>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30" name="Picture 3"/>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1169546" y="3035523"/>
            <a:ext cx="981767" cy="313598"/>
          </a:xfrm>
          <a:prstGeom prst="parallelogram">
            <a:avLst>
              <a:gd name="adj" fmla="val 108258"/>
            </a:avLst>
          </a:prstGeom>
          <a:ln>
            <a:noFill/>
          </a:ln>
          <a:effectLst>
            <a:outerShdw blurRad="190500" algn="tl" rotWithShape="0">
              <a:srgbClr val="000000">
                <a:alpha val="70000"/>
              </a:srgbClr>
            </a:outerShdw>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31" name="Picture 3"/>
          <p:cNvPicPr>
            <a:picLocks noChangeAspect="1" noChangeArrowheads="1"/>
          </p:cNvPicPr>
          <p:nvPr/>
        </p:nvPicPr>
        <p:blipFill>
          <a:blip r:embed="rId7">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2813767" y="2953974"/>
            <a:ext cx="1222444" cy="434055"/>
          </a:xfrm>
          <a:prstGeom prst="parallelogram">
            <a:avLst>
              <a:gd name="adj" fmla="val 116523"/>
            </a:avLst>
          </a:prstGeom>
          <a:ln>
            <a:noFill/>
          </a:ln>
          <a:effectLst>
            <a:outerShdw blurRad="190500" algn="tl" rotWithShape="0">
              <a:srgbClr val="000000">
                <a:alpha val="70000"/>
              </a:srgbClr>
            </a:outerShdw>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32" name="Picture 3"/>
          <p:cNvPicPr>
            <a:picLocks noChangeAspect="1" noChangeArrowheads="1"/>
          </p:cNvPicPr>
          <p:nvPr/>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37416" y="3045911"/>
            <a:ext cx="1105357" cy="303849"/>
          </a:xfrm>
          <a:prstGeom prst="parallelogram">
            <a:avLst>
              <a:gd name="adj" fmla="val 116523"/>
            </a:avLst>
          </a:prstGeom>
          <a:ln>
            <a:noFill/>
          </a:ln>
          <a:effectLst>
            <a:outerShdw blurRad="190500" algn="tl" rotWithShape="0">
              <a:srgbClr val="000000">
                <a:alpha val="70000"/>
              </a:srgbClr>
            </a:outerShdw>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41" name="Carré corné 40"/>
          <p:cNvSpPr/>
          <p:nvPr/>
        </p:nvSpPr>
        <p:spPr bwMode="auto">
          <a:xfrm>
            <a:off x="960977" y="6315820"/>
            <a:ext cx="528918" cy="261988"/>
          </a:xfrm>
          <a:prstGeom prst="foldedCorner">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dirty="0" err="1">
                <a:ln>
                  <a:noFill/>
                </a:ln>
                <a:solidFill>
                  <a:schemeClr val="bg1"/>
                </a:solidFill>
                <a:effectLst/>
                <a:latin typeface="Arial" charset="0"/>
              </a:rPr>
              <a:t>Metadata</a:t>
            </a:r>
            <a:endParaRPr kumimoji="0" lang="en-US" sz="900" b="0" i="0" u="none" strike="noStrike" cap="none" normalizeH="0" baseline="0" dirty="0">
              <a:ln>
                <a:noFill/>
              </a:ln>
              <a:solidFill>
                <a:schemeClr val="bg1"/>
              </a:solidFill>
              <a:effectLst/>
              <a:latin typeface="Arial" charset="0"/>
            </a:endParaRPr>
          </a:p>
        </p:txBody>
      </p:sp>
      <p:sp>
        <p:nvSpPr>
          <p:cNvPr id="42" name="Cylindre 41"/>
          <p:cNvSpPr/>
          <p:nvPr/>
        </p:nvSpPr>
        <p:spPr bwMode="auto">
          <a:xfrm>
            <a:off x="3834273" y="1067300"/>
            <a:ext cx="722515" cy="473073"/>
          </a:xfrm>
          <a:prstGeom prst="ca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a:ln>
                  <a:noFill/>
                </a:ln>
                <a:solidFill>
                  <a:schemeClr val="tx2"/>
                </a:solidFill>
                <a:effectLst/>
                <a:latin typeface="Arial" charset="0"/>
              </a:rPr>
              <a:t>DB</a:t>
            </a:r>
            <a:endParaRPr kumimoji="0" lang="en-US" sz="1200" b="0" i="0" u="none" strike="noStrike" cap="none" normalizeH="0" baseline="0" dirty="0">
              <a:ln>
                <a:noFill/>
              </a:ln>
              <a:solidFill>
                <a:schemeClr val="tx2"/>
              </a:solidFill>
              <a:effectLst/>
              <a:latin typeface="Arial" charset="0"/>
            </a:endParaRPr>
          </a:p>
        </p:txBody>
      </p:sp>
      <p:sp>
        <p:nvSpPr>
          <p:cNvPr id="43" name="Cylindre 42"/>
          <p:cNvSpPr/>
          <p:nvPr/>
        </p:nvSpPr>
        <p:spPr bwMode="auto">
          <a:xfrm>
            <a:off x="4951221" y="653504"/>
            <a:ext cx="794767" cy="425701"/>
          </a:xfrm>
          <a:prstGeom prst="ca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dirty="0" err="1">
                <a:ln>
                  <a:noFill/>
                </a:ln>
                <a:solidFill>
                  <a:schemeClr val="tx2"/>
                </a:solidFill>
                <a:effectLst/>
                <a:latin typeface="Arial" charset="0"/>
              </a:rPr>
              <a:t>Repository</a:t>
            </a:r>
            <a:endParaRPr kumimoji="0" lang="en-US" sz="900" b="0" i="0" u="none" strike="noStrike" cap="none" normalizeH="0" baseline="0" dirty="0">
              <a:ln>
                <a:noFill/>
              </a:ln>
              <a:solidFill>
                <a:schemeClr val="tx2"/>
              </a:solidFill>
              <a:effectLst/>
              <a:latin typeface="Arial" charset="0"/>
            </a:endParaRPr>
          </a:p>
        </p:txBody>
      </p:sp>
      <p:sp>
        <p:nvSpPr>
          <p:cNvPr id="44" name="Carré corné 43"/>
          <p:cNvSpPr/>
          <p:nvPr/>
        </p:nvSpPr>
        <p:spPr bwMode="auto">
          <a:xfrm>
            <a:off x="6318401" y="1004082"/>
            <a:ext cx="528918" cy="288187"/>
          </a:xfrm>
          <a:prstGeom prst="foldedCorner">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r>
              <a:rPr lang="fr-FR" sz="900" dirty="0" err="1">
                <a:solidFill>
                  <a:schemeClr val="bg1"/>
                </a:solidFill>
                <a:latin typeface="Arial" charset="0"/>
              </a:rPr>
              <a:t>Catalog</a:t>
            </a:r>
            <a:endParaRPr lang="en-US" sz="900" dirty="0">
              <a:solidFill>
                <a:schemeClr val="bg1"/>
              </a:solidFill>
              <a:latin typeface="Arial" charset="0"/>
            </a:endParaRPr>
          </a:p>
        </p:txBody>
      </p:sp>
      <p:sp>
        <p:nvSpPr>
          <p:cNvPr id="45" name="Carré corné 44"/>
          <p:cNvSpPr/>
          <p:nvPr/>
        </p:nvSpPr>
        <p:spPr bwMode="auto">
          <a:xfrm>
            <a:off x="4307541" y="2002463"/>
            <a:ext cx="528918" cy="261988"/>
          </a:xfrm>
          <a:prstGeom prst="foldedCorner">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sz="900" b="0" i="0" u="none" strike="noStrike" cap="none" normalizeH="0" baseline="0" dirty="0" err="1">
                <a:ln>
                  <a:noFill/>
                </a:ln>
                <a:solidFill>
                  <a:schemeClr val="bg1"/>
                </a:solidFill>
                <a:effectLst/>
                <a:latin typeface="Arial" charset="0"/>
              </a:rPr>
              <a:t>Metadata</a:t>
            </a:r>
            <a:endParaRPr kumimoji="0" lang="en-US" sz="900" b="0" i="0" u="none" strike="noStrike" cap="none" normalizeH="0" baseline="0" dirty="0">
              <a:ln>
                <a:noFill/>
              </a:ln>
              <a:solidFill>
                <a:schemeClr val="bg1"/>
              </a:solidFill>
              <a:effectLst/>
              <a:latin typeface="Arial" charset="0"/>
            </a:endParaRPr>
          </a:p>
        </p:txBody>
      </p:sp>
      <p:pic>
        <p:nvPicPr>
          <p:cNvPr id="6179" name="Picture 35"/>
          <p:cNvPicPr>
            <a:picLocks noChangeAspect="1" noChangeArrowheads="1"/>
          </p:cNvPicPr>
          <p:nvPr/>
        </p:nvPicPr>
        <p:blipFill>
          <a:blip r:embed="rId9">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012925" y="2153919"/>
            <a:ext cx="2445317" cy="103375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7" name="Rectangle à coins arrondis 6"/>
          <p:cNvSpPr/>
          <p:nvPr/>
        </p:nvSpPr>
        <p:spPr bwMode="auto">
          <a:xfrm>
            <a:off x="337416" y="2728900"/>
            <a:ext cx="3698795" cy="1487499"/>
          </a:xfrm>
          <a:prstGeom prst="roundRect">
            <a:avLst/>
          </a:prstGeom>
          <a:noFill/>
          <a:ln w="19050">
            <a:solidFill>
              <a:schemeClr val="tx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pic>
        <p:nvPicPr>
          <p:cNvPr id="59" name="Picture 4" descr="Figure 41 KCT"/>
          <p:cNvPicPr>
            <a:picLocks noChangeAspect="1" noChangeArrowheads="1"/>
          </p:cNvPicPr>
          <p:nvPr/>
        </p:nvPicPr>
        <p:blipFill rotWithShape="1">
          <a:blip r:embed="rId10" cstate="print">
            <a:duotone>
              <a:prstClr val="black"/>
              <a:schemeClr val="accent1">
                <a:tint val="45000"/>
                <a:satMod val="400000"/>
              </a:schemeClr>
            </a:duotone>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62515" t="18837" r="3055" b="19322"/>
          <a:stretch/>
        </p:blipFill>
        <p:spPr bwMode="auto">
          <a:xfrm>
            <a:off x="3280609" y="2113886"/>
            <a:ext cx="619647" cy="55993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60" name="Rectangle à coins arrondis 59"/>
          <p:cNvSpPr/>
          <p:nvPr/>
        </p:nvSpPr>
        <p:spPr bwMode="auto">
          <a:xfrm>
            <a:off x="337417" y="4346630"/>
            <a:ext cx="8196984" cy="1688732"/>
          </a:xfrm>
          <a:prstGeom prst="roundRect">
            <a:avLst/>
          </a:prstGeom>
          <a:noFill/>
          <a:ln>
            <a:solidFill>
              <a:srgbClr val="FFC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63" name="Rectangle à coins arrondis 62"/>
          <p:cNvSpPr/>
          <p:nvPr/>
        </p:nvSpPr>
        <p:spPr bwMode="auto">
          <a:xfrm>
            <a:off x="337416" y="6197600"/>
            <a:ext cx="8196985" cy="480895"/>
          </a:xfrm>
          <a:prstGeom prst="roundRect">
            <a:avLst/>
          </a:prstGeom>
          <a:noFill/>
          <a:ln w="19050">
            <a:solidFill>
              <a:schemeClr val="tx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64" name="Rectangle à coins arrondis 63"/>
          <p:cNvSpPr/>
          <p:nvPr/>
        </p:nvSpPr>
        <p:spPr bwMode="auto">
          <a:xfrm>
            <a:off x="3904420" y="1841123"/>
            <a:ext cx="4063711" cy="2375276"/>
          </a:xfrm>
          <a:custGeom>
            <a:avLst/>
            <a:gdLst>
              <a:gd name="connsiteX0" fmla="*/ 0 w 3698795"/>
              <a:gd name="connsiteY0" fmla="*/ 247921 h 1487499"/>
              <a:gd name="connsiteX1" fmla="*/ 247921 w 3698795"/>
              <a:gd name="connsiteY1" fmla="*/ 0 h 1487499"/>
              <a:gd name="connsiteX2" fmla="*/ 3450874 w 3698795"/>
              <a:gd name="connsiteY2" fmla="*/ 0 h 1487499"/>
              <a:gd name="connsiteX3" fmla="*/ 3698795 w 3698795"/>
              <a:gd name="connsiteY3" fmla="*/ 247921 h 1487499"/>
              <a:gd name="connsiteX4" fmla="*/ 3698795 w 3698795"/>
              <a:gd name="connsiteY4" fmla="*/ 1239578 h 1487499"/>
              <a:gd name="connsiteX5" fmla="*/ 3450874 w 3698795"/>
              <a:gd name="connsiteY5" fmla="*/ 1487499 h 1487499"/>
              <a:gd name="connsiteX6" fmla="*/ 247921 w 3698795"/>
              <a:gd name="connsiteY6" fmla="*/ 1487499 h 1487499"/>
              <a:gd name="connsiteX7" fmla="*/ 0 w 3698795"/>
              <a:gd name="connsiteY7" fmla="*/ 1239578 h 1487499"/>
              <a:gd name="connsiteX8" fmla="*/ 0 w 3698795"/>
              <a:gd name="connsiteY8" fmla="*/ 247921 h 1487499"/>
              <a:gd name="connsiteX0" fmla="*/ 0 w 3708955"/>
              <a:gd name="connsiteY0" fmla="*/ 522241 h 1487499"/>
              <a:gd name="connsiteX1" fmla="*/ 258081 w 3708955"/>
              <a:gd name="connsiteY1" fmla="*/ 0 h 1487499"/>
              <a:gd name="connsiteX2" fmla="*/ 3461034 w 3708955"/>
              <a:gd name="connsiteY2" fmla="*/ 0 h 1487499"/>
              <a:gd name="connsiteX3" fmla="*/ 3708955 w 3708955"/>
              <a:gd name="connsiteY3" fmla="*/ 247921 h 1487499"/>
              <a:gd name="connsiteX4" fmla="*/ 3708955 w 3708955"/>
              <a:gd name="connsiteY4" fmla="*/ 1239578 h 1487499"/>
              <a:gd name="connsiteX5" fmla="*/ 3461034 w 3708955"/>
              <a:gd name="connsiteY5" fmla="*/ 1487499 h 1487499"/>
              <a:gd name="connsiteX6" fmla="*/ 258081 w 3708955"/>
              <a:gd name="connsiteY6" fmla="*/ 1487499 h 1487499"/>
              <a:gd name="connsiteX7" fmla="*/ 10160 w 3708955"/>
              <a:gd name="connsiteY7" fmla="*/ 1239578 h 1487499"/>
              <a:gd name="connsiteX8" fmla="*/ 0 w 3708955"/>
              <a:gd name="connsiteY8" fmla="*/ 522241 h 1487499"/>
              <a:gd name="connsiteX0" fmla="*/ 0 w 3708955"/>
              <a:gd name="connsiteY0" fmla="*/ 522241 h 1487499"/>
              <a:gd name="connsiteX1" fmla="*/ 410481 w 3708955"/>
              <a:gd name="connsiteY1" fmla="*/ 223520 h 1487499"/>
              <a:gd name="connsiteX2" fmla="*/ 3461034 w 3708955"/>
              <a:gd name="connsiteY2" fmla="*/ 0 h 1487499"/>
              <a:gd name="connsiteX3" fmla="*/ 3708955 w 3708955"/>
              <a:gd name="connsiteY3" fmla="*/ 247921 h 1487499"/>
              <a:gd name="connsiteX4" fmla="*/ 3708955 w 3708955"/>
              <a:gd name="connsiteY4" fmla="*/ 1239578 h 1487499"/>
              <a:gd name="connsiteX5" fmla="*/ 3461034 w 3708955"/>
              <a:gd name="connsiteY5" fmla="*/ 1487499 h 1487499"/>
              <a:gd name="connsiteX6" fmla="*/ 258081 w 3708955"/>
              <a:gd name="connsiteY6" fmla="*/ 1487499 h 1487499"/>
              <a:gd name="connsiteX7" fmla="*/ 10160 w 3708955"/>
              <a:gd name="connsiteY7" fmla="*/ 1239578 h 1487499"/>
              <a:gd name="connsiteX8" fmla="*/ 0 w 3708955"/>
              <a:gd name="connsiteY8" fmla="*/ 522241 h 1487499"/>
              <a:gd name="connsiteX0" fmla="*/ 0 w 3708955"/>
              <a:gd name="connsiteY0" fmla="*/ 522241 h 1487499"/>
              <a:gd name="connsiteX1" fmla="*/ 410481 w 3708955"/>
              <a:gd name="connsiteY1" fmla="*/ 223520 h 1487499"/>
              <a:gd name="connsiteX2" fmla="*/ 3461034 w 3708955"/>
              <a:gd name="connsiteY2" fmla="*/ 0 h 1487499"/>
              <a:gd name="connsiteX3" fmla="*/ 3708955 w 3708955"/>
              <a:gd name="connsiteY3" fmla="*/ 247921 h 1487499"/>
              <a:gd name="connsiteX4" fmla="*/ 3708955 w 3708955"/>
              <a:gd name="connsiteY4" fmla="*/ 1239578 h 1487499"/>
              <a:gd name="connsiteX5" fmla="*/ 3461034 w 3708955"/>
              <a:gd name="connsiteY5" fmla="*/ 1487499 h 1487499"/>
              <a:gd name="connsiteX6" fmla="*/ 258081 w 3708955"/>
              <a:gd name="connsiteY6" fmla="*/ 1487499 h 1487499"/>
              <a:gd name="connsiteX7" fmla="*/ 10160 w 3708955"/>
              <a:gd name="connsiteY7" fmla="*/ 1239578 h 1487499"/>
              <a:gd name="connsiteX8" fmla="*/ 0 w 3708955"/>
              <a:gd name="connsiteY8" fmla="*/ 522241 h 1487499"/>
              <a:gd name="connsiteX0" fmla="*/ 0 w 3708955"/>
              <a:gd name="connsiteY0" fmla="*/ 536125 h 1501383"/>
              <a:gd name="connsiteX1" fmla="*/ 410481 w 3708955"/>
              <a:gd name="connsiteY1" fmla="*/ 237404 h 1501383"/>
              <a:gd name="connsiteX2" fmla="*/ 2730904 w 3708955"/>
              <a:gd name="connsiteY2" fmla="*/ 53364 h 1501383"/>
              <a:gd name="connsiteX3" fmla="*/ 3461034 w 3708955"/>
              <a:gd name="connsiteY3" fmla="*/ 13884 h 1501383"/>
              <a:gd name="connsiteX4" fmla="*/ 3708955 w 3708955"/>
              <a:gd name="connsiteY4" fmla="*/ 261805 h 1501383"/>
              <a:gd name="connsiteX5" fmla="*/ 3708955 w 3708955"/>
              <a:gd name="connsiteY5" fmla="*/ 1253462 h 1501383"/>
              <a:gd name="connsiteX6" fmla="*/ 3461034 w 3708955"/>
              <a:gd name="connsiteY6" fmla="*/ 1501383 h 1501383"/>
              <a:gd name="connsiteX7" fmla="*/ 258081 w 3708955"/>
              <a:gd name="connsiteY7" fmla="*/ 1501383 h 1501383"/>
              <a:gd name="connsiteX8" fmla="*/ 10160 w 3708955"/>
              <a:gd name="connsiteY8" fmla="*/ 1253462 h 1501383"/>
              <a:gd name="connsiteX9" fmla="*/ 0 w 3708955"/>
              <a:gd name="connsiteY9" fmla="*/ 536125 h 1501383"/>
              <a:gd name="connsiteX0" fmla="*/ 0 w 3708955"/>
              <a:gd name="connsiteY0" fmla="*/ 671678 h 1636936"/>
              <a:gd name="connsiteX1" fmla="*/ 410481 w 3708955"/>
              <a:gd name="connsiteY1" fmla="*/ 372957 h 1636936"/>
              <a:gd name="connsiteX2" fmla="*/ 1460904 w 3708955"/>
              <a:gd name="connsiteY2" fmla="*/ 6037 h 1636936"/>
              <a:gd name="connsiteX3" fmla="*/ 3461034 w 3708955"/>
              <a:gd name="connsiteY3" fmla="*/ 149437 h 1636936"/>
              <a:gd name="connsiteX4" fmla="*/ 3708955 w 3708955"/>
              <a:gd name="connsiteY4" fmla="*/ 397358 h 1636936"/>
              <a:gd name="connsiteX5" fmla="*/ 3708955 w 3708955"/>
              <a:gd name="connsiteY5" fmla="*/ 1389015 h 1636936"/>
              <a:gd name="connsiteX6" fmla="*/ 3461034 w 3708955"/>
              <a:gd name="connsiteY6" fmla="*/ 1636936 h 1636936"/>
              <a:gd name="connsiteX7" fmla="*/ 258081 w 3708955"/>
              <a:gd name="connsiteY7" fmla="*/ 1636936 h 1636936"/>
              <a:gd name="connsiteX8" fmla="*/ 10160 w 3708955"/>
              <a:gd name="connsiteY8" fmla="*/ 1389015 h 1636936"/>
              <a:gd name="connsiteX9" fmla="*/ 0 w 3708955"/>
              <a:gd name="connsiteY9" fmla="*/ 671678 h 1636936"/>
              <a:gd name="connsiteX0" fmla="*/ 0 w 3708955"/>
              <a:gd name="connsiteY0" fmla="*/ 703833 h 1669091"/>
              <a:gd name="connsiteX1" fmla="*/ 410481 w 3708955"/>
              <a:gd name="connsiteY1" fmla="*/ 405112 h 1669091"/>
              <a:gd name="connsiteX2" fmla="*/ 1460904 w 3708955"/>
              <a:gd name="connsiteY2" fmla="*/ 38192 h 1669091"/>
              <a:gd name="connsiteX3" fmla="*/ 3450874 w 3708955"/>
              <a:gd name="connsiteY3" fmla="*/ 19032 h 1669091"/>
              <a:gd name="connsiteX4" fmla="*/ 3708955 w 3708955"/>
              <a:gd name="connsiteY4" fmla="*/ 429513 h 1669091"/>
              <a:gd name="connsiteX5" fmla="*/ 3708955 w 3708955"/>
              <a:gd name="connsiteY5" fmla="*/ 1421170 h 1669091"/>
              <a:gd name="connsiteX6" fmla="*/ 3461034 w 3708955"/>
              <a:gd name="connsiteY6" fmla="*/ 1669091 h 1669091"/>
              <a:gd name="connsiteX7" fmla="*/ 258081 w 3708955"/>
              <a:gd name="connsiteY7" fmla="*/ 1669091 h 1669091"/>
              <a:gd name="connsiteX8" fmla="*/ 10160 w 3708955"/>
              <a:gd name="connsiteY8" fmla="*/ 1421170 h 1669091"/>
              <a:gd name="connsiteX9" fmla="*/ 0 w 3708955"/>
              <a:gd name="connsiteY9" fmla="*/ 703833 h 1669091"/>
              <a:gd name="connsiteX0" fmla="*/ 0 w 3708955"/>
              <a:gd name="connsiteY0" fmla="*/ 687784 h 1653042"/>
              <a:gd name="connsiteX1" fmla="*/ 410481 w 3708955"/>
              <a:gd name="connsiteY1" fmla="*/ 389063 h 1653042"/>
              <a:gd name="connsiteX2" fmla="*/ 1460904 w 3708955"/>
              <a:gd name="connsiteY2" fmla="*/ 22143 h 1653042"/>
              <a:gd name="connsiteX3" fmla="*/ 3450874 w 3708955"/>
              <a:gd name="connsiteY3" fmla="*/ 33463 h 1653042"/>
              <a:gd name="connsiteX4" fmla="*/ 3708955 w 3708955"/>
              <a:gd name="connsiteY4" fmla="*/ 413464 h 1653042"/>
              <a:gd name="connsiteX5" fmla="*/ 3708955 w 3708955"/>
              <a:gd name="connsiteY5" fmla="*/ 1405121 h 1653042"/>
              <a:gd name="connsiteX6" fmla="*/ 3461034 w 3708955"/>
              <a:gd name="connsiteY6" fmla="*/ 1653042 h 1653042"/>
              <a:gd name="connsiteX7" fmla="*/ 258081 w 3708955"/>
              <a:gd name="connsiteY7" fmla="*/ 1653042 h 1653042"/>
              <a:gd name="connsiteX8" fmla="*/ 10160 w 3708955"/>
              <a:gd name="connsiteY8" fmla="*/ 1405121 h 1653042"/>
              <a:gd name="connsiteX9" fmla="*/ 0 w 3708955"/>
              <a:gd name="connsiteY9" fmla="*/ 687784 h 1653042"/>
              <a:gd name="connsiteX0" fmla="*/ 0 w 3708955"/>
              <a:gd name="connsiteY0" fmla="*/ 687784 h 1653042"/>
              <a:gd name="connsiteX1" fmla="*/ 969281 w 3708955"/>
              <a:gd name="connsiteY1" fmla="*/ 409383 h 1653042"/>
              <a:gd name="connsiteX2" fmla="*/ 1460904 w 3708955"/>
              <a:gd name="connsiteY2" fmla="*/ 22143 h 1653042"/>
              <a:gd name="connsiteX3" fmla="*/ 3450874 w 3708955"/>
              <a:gd name="connsiteY3" fmla="*/ 33463 h 1653042"/>
              <a:gd name="connsiteX4" fmla="*/ 3708955 w 3708955"/>
              <a:gd name="connsiteY4" fmla="*/ 413464 h 1653042"/>
              <a:gd name="connsiteX5" fmla="*/ 3708955 w 3708955"/>
              <a:gd name="connsiteY5" fmla="*/ 1405121 h 1653042"/>
              <a:gd name="connsiteX6" fmla="*/ 3461034 w 3708955"/>
              <a:gd name="connsiteY6" fmla="*/ 1653042 h 1653042"/>
              <a:gd name="connsiteX7" fmla="*/ 258081 w 3708955"/>
              <a:gd name="connsiteY7" fmla="*/ 1653042 h 1653042"/>
              <a:gd name="connsiteX8" fmla="*/ 10160 w 3708955"/>
              <a:gd name="connsiteY8" fmla="*/ 1405121 h 1653042"/>
              <a:gd name="connsiteX9" fmla="*/ 0 w 3708955"/>
              <a:gd name="connsiteY9" fmla="*/ 687784 h 1653042"/>
              <a:gd name="connsiteX0" fmla="*/ 0 w 3708955"/>
              <a:gd name="connsiteY0" fmla="*/ 687784 h 1653042"/>
              <a:gd name="connsiteX1" fmla="*/ 553325 w 3708955"/>
              <a:gd name="connsiteY1" fmla="*/ 476245 h 1653042"/>
              <a:gd name="connsiteX2" fmla="*/ 969281 w 3708955"/>
              <a:gd name="connsiteY2" fmla="*/ 409383 h 1653042"/>
              <a:gd name="connsiteX3" fmla="*/ 1460904 w 3708955"/>
              <a:gd name="connsiteY3" fmla="*/ 22143 h 1653042"/>
              <a:gd name="connsiteX4" fmla="*/ 3450874 w 3708955"/>
              <a:gd name="connsiteY4" fmla="*/ 33463 h 1653042"/>
              <a:gd name="connsiteX5" fmla="*/ 3708955 w 3708955"/>
              <a:gd name="connsiteY5" fmla="*/ 413464 h 1653042"/>
              <a:gd name="connsiteX6" fmla="*/ 3708955 w 3708955"/>
              <a:gd name="connsiteY6" fmla="*/ 1405121 h 1653042"/>
              <a:gd name="connsiteX7" fmla="*/ 3461034 w 3708955"/>
              <a:gd name="connsiteY7" fmla="*/ 1653042 h 1653042"/>
              <a:gd name="connsiteX8" fmla="*/ 258081 w 3708955"/>
              <a:gd name="connsiteY8" fmla="*/ 1653042 h 1653042"/>
              <a:gd name="connsiteX9" fmla="*/ 10160 w 3708955"/>
              <a:gd name="connsiteY9" fmla="*/ 1405121 h 1653042"/>
              <a:gd name="connsiteX10" fmla="*/ 0 w 3708955"/>
              <a:gd name="connsiteY10" fmla="*/ 687784 h 1653042"/>
              <a:gd name="connsiteX0" fmla="*/ 124318 w 3833273"/>
              <a:gd name="connsiteY0" fmla="*/ 687784 h 1653042"/>
              <a:gd name="connsiteX1" fmla="*/ 45108 w 3833273"/>
              <a:gd name="connsiteY1" fmla="*/ 355729 h 1653042"/>
              <a:gd name="connsiteX2" fmla="*/ 1093599 w 3833273"/>
              <a:gd name="connsiteY2" fmla="*/ 409383 h 1653042"/>
              <a:gd name="connsiteX3" fmla="*/ 1585222 w 3833273"/>
              <a:gd name="connsiteY3" fmla="*/ 22143 h 1653042"/>
              <a:gd name="connsiteX4" fmla="*/ 3575192 w 3833273"/>
              <a:gd name="connsiteY4" fmla="*/ 33463 h 1653042"/>
              <a:gd name="connsiteX5" fmla="*/ 3833273 w 3833273"/>
              <a:gd name="connsiteY5" fmla="*/ 413464 h 1653042"/>
              <a:gd name="connsiteX6" fmla="*/ 3833273 w 3833273"/>
              <a:gd name="connsiteY6" fmla="*/ 1405121 h 1653042"/>
              <a:gd name="connsiteX7" fmla="*/ 3585352 w 3833273"/>
              <a:gd name="connsiteY7" fmla="*/ 1653042 h 1653042"/>
              <a:gd name="connsiteX8" fmla="*/ 382399 w 3833273"/>
              <a:gd name="connsiteY8" fmla="*/ 1653042 h 1653042"/>
              <a:gd name="connsiteX9" fmla="*/ 134478 w 3833273"/>
              <a:gd name="connsiteY9" fmla="*/ 1405121 h 1653042"/>
              <a:gd name="connsiteX10" fmla="*/ 124318 w 3833273"/>
              <a:gd name="connsiteY10" fmla="*/ 687784 h 1653042"/>
              <a:gd name="connsiteX0" fmla="*/ 124318 w 3833273"/>
              <a:gd name="connsiteY0" fmla="*/ 692092 h 1657350"/>
              <a:gd name="connsiteX1" fmla="*/ 45108 w 3833273"/>
              <a:gd name="connsiteY1" fmla="*/ 360037 h 1657350"/>
              <a:gd name="connsiteX2" fmla="*/ 1112767 w 3833273"/>
              <a:gd name="connsiteY2" fmla="*/ 321532 h 1657350"/>
              <a:gd name="connsiteX3" fmla="*/ 1585222 w 3833273"/>
              <a:gd name="connsiteY3" fmla="*/ 26451 h 1657350"/>
              <a:gd name="connsiteX4" fmla="*/ 3575192 w 3833273"/>
              <a:gd name="connsiteY4" fmla="*/ 37771 h 1657350"/>
              <a:gd name="connsiteX5" fmla="*/ 3833273 w 3833273"/>
              <a:gd name="connsiteY5" fmla="*/ 417772 h 1657350"/>
              <a:gd name="connsiteX6" fmla="*/ 3833273 w 3833273"/>
              <a:gd name="connsiteY6" fmla="*/ 1409429 h 1657350"/>
              <a:gd name="connsiteX7" fmla="*/ 3585352 w 3833273"/>
              <a:gd name="connsiteY7" fmla="*/ 1657350 h 1657350"/>
              <a:gd name="connsiteX8" fmla="*/ 382399 w 3833273"/>
              <a:gd name="connsiteY8" fmla="*/ 1657350 h 1657350"/>
              <a:gd name="connsiteX9" fmla="*/ 134478 w 3833273"/>
              <a:gd name="connsiteY9" fmla="*/ 1409429 h 1657350"/>
              <a:gd name="connsiteX10" fmla="*/ 124318 w 3833273"/>
              <a:gd name="connsiteY10" fmla="*/ 692092 h 165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3273" h="1657350">
                <a:moveTo>
                  <a:pt x="124318" y="692092"/>
                </a:moveTo>
                <a:cubicBezTo>
                  <a:pt x="214845" y="537279"/>
                  <a:pt x="-116439" y="406437"/>
                  <a:pt x="45108" y="360037"/>
                </a:cubicBezTo>
                <a:cubicBezTo>
                  <a:pt x="206655" y="313637"/>
                  <a:pt x="961504" y="397216"/>
                  <a:pt x="1112767" y="321532"/>
                </a:cubicBezTo>
                <a:cubicBezTo>
                  <a:pt x="1567918" y="241072"/>
                  <a:pt x="1174818" y="73745"/>
                  <a:pt x="1585222" y="26451"/>
                </a:cubicBezTo>
                <a:cubicBezTo>
                  <a:pt x="1995626" y="-20843"/>
                  <a:pt x="3412184" y="3031"/>
                  <a:pt x="3575192" y="37771"/>
                </a:cubicBezTo>
                <a:cubicBezTo>
                  <a:pt x="3712115" y="37771"/>
                  <a:pt x="3833273" y="280849"/>
                  <a:pt x="3833273" y="417772"/>
                </a:cubicBezTo>
                <a:lnTo>
                  <a:pt x="3833273" y="1409429"/>
                </a:lnTo>
                <a:cubicBezTo>
                  <a:pt x="3833273" y="1546352"/>
                  <a:pt x="3722275" y="1657350"/>
                  <a:pt x="3585352" y="1657350"/>
                </a:cubicBezTo>
                <a:lnTo>
                  <a:pt x="382399" y="1657350"/>
                </a:lnTo>
                <a:cubicBezTo>
                  <a:pt x="245476" y="1657350"/>
                  <a:pt x="134478" y="1546352"/>
                  <a:pt x="134478" y="1409429"/>
                </a:cubicBezTo>
                <a:cubicBezTo>
                  <a:pt x="134478" y="1078877"/>
                  <a:pt x="124318" y="1022644"/>
                  <a:pt x="124318" y="692092"/>
                </a:cubicBezTo>
                <a:close/>
              </a:path>
            </a:pathLst>
          </a:custGeom>
          <a:noFill/>
          <a:ln w="19050">
            <a:solidFill>
              <a:schemeClr val="tx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pic>
        <p:nvPicPr>
          <p:cNvPr id="11266" name="Picture 2"/>
          <p:cNvPicPr>
            <a:picLocks noChangeAspect="1" noChangeArrowheads="1"/>
          </p:cNvPicPr>
          <p:nvPr/>
        </p:nvPicPr>
        <p:blipFill>
          <a:blip r:embed="rId11"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835370" y="1597386"/>
            <a:ext cx="1211262" cy="442408"/>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27" name="Picture 3"/>
          <p:cNvPicPr>
            <a:picLocks noChangeAspect="1" noChangeArrowheads="1"/>
          </p:cNvPicPr>
          <p:nvPr/>
        </p:nvPicPr>
        <p:blipFill>
          <a:blip r:embed="rId1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458242" y="5352303"/>
            <a:ext cx="1166263" cy="495488"/>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53334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barn(inVertical)">
                                      <p:cBhvr>
                                        <p:cTn id="12" dur="500"/>
                                        <p:tgtEl>
                                          <p:spTgt spid="1126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par>
                                <p:cTn id="18" presetID="16" presetClass="entr" presetSubtype="21"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barn(inVertical)">
                                      <p:cBhvr>
                                        <p:cTn id="20" dur="500"/>
                                        <p:tgtEl>
                                          <p:spTgt spid="30"/>
                                        </p:tgtEl>
                                      </p:cBhvr>
                                    </p:animEffect>
                                  </p:childTnLst>
                                </p:cTn>
                              </p:par>
                              <p:par>
                                <p:cTn id="21" presetID="16" presetClass="entr" presetSubtype="21"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arn(inVertical)">
                                      <p:cBhvr>
                                        <p:cTn id="23" dur="500"/>
                                        <p:tgtEl>
                                          <p:spTgt spid="26"/>
                                        </p:tgtEl>
                                      </p:cBhvr>
                                    </p:animEffect>
                                  </p:childTnLst>
                                </p:cTn>
                              </p:par>
                              <p:par>
                                <p:cTn id="24" presetID="16" presetClass="entr" presetSubtype="21"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barn(inVertical)">
                                      <p:cBhvr>
                                        <p:cTn id="26" dur="500"/>
                                        <p:tgtEl>
                                          <p:spTgt spid="31"/>
                                        </p:tgtEl>
                                      </p:cBhvr>
                                    </p:animEffect>
                                  </p:childTnLst>
                                </p:cTn>
                              </p:par>
                              <p:par>
                                <p:cTn id="27" presetID="16" presetClass="entr" presetSubtype="21"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arn(inVertical)">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barn(inVertical)">
                                      <p:cBhvr>
                                        <p:cTn id="34" dur="500"/>
                                        <p:tgtEl>
                                          <p:spTgt spid="64"/>
                                        </p:tgtEl>
                                      </p:cBhvr>
                                    </p:animEffect>
                                  </p:childTnLst>
                                </p:cTn>
                              </p:par>
                              <p:par>
                                <p:cTn id="35" presetID="16" presetClass="entr" presetSubtype="21" fill="hold" nodeType="withEffect">
                                  <p:stCondLst>
                                    <p:cond delay="0"/>
                                  </p:stCondLst>
                                  <p:childTnLst>
                                    <p:set>
                                      <p:cBhvr>
                                        <p:cTn id="36" dur="1" fill="hold">
                                          <p:stCondLst>
                                            <p:cond delay="0"/>
                                          </p:stCondLst>
                                        </p:cTn>
                                        <p:tgtEl>
                                          <p:spTgt spid="6179"/>
                                        </p:tgtEl>
                                        <p:attrNameLst>
                                          <p:attrName>style.visibility</p:attrName>
                                        </p:attrNameLst>
                                      </p:cBhvr>
                                      <p:to>
                                        <p:strVal val="visible"/>
                                      </p:to>
                                    </p:set>
                                    <p:animEffect transition="in" filter="barn(inVertical)">
                                      <p:cBhvr>
                                        <p:cTn id="37" dur="500"/>
                                        <p:tgtEl>
                                          <p:spTgt spid="6179"/>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barn(inVertical)">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arn(inVertical)">
                                      <p:cBhvr>
                                        <p:cTn id="47" dur="500"/>
                                        <p:tgtEl>
                                          <p:spTgt spid="63"/>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barn(inVertical)">
                                      <p:cBhvr>
                                        <p:cTn id="50" dur="500"/>
                                        <p:tgtEl>
                                          <p:spTgt spid="41"/>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barn(inVertical)">
                                      <p:cBhvr>
                                        <p:cTn id="53" dur="5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barn(inVertical)">
                                      <p:cBhvr>
                                        <p:cTn id="58" dur="500"/>
                                        <p:tgtEl>
                                          <p:spTgt spid="43"/>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barn(inVertical)">
                                      <p:cBhvr>
                                        <p:cTn id="61" dur="500"/>
                                        <p:tgtEl>
                                          <p:spTgt spid="44"/>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barn(inVertical)">
                                      <p:cBhvr>
                                        <p:cTn id="66" dur="500"/>
                                        <p:tgtEl>
                                          <p:spTgt spid="60"/>
                                        </p:tgtEl>
                                      </p:cBhvr>
                                    </p:animEffect>
                                  </p:childTnLst>
                                </p:cTn>
                              </p:par>
                              <p:par>
                                <p:cTn id="67" presetID="16" presetClass="entr" presetSubtype="21"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barn(inVertical)">
                                      <p:cBhvr>
                                        <p:cTn id="6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7" grpId="0" animBg="1"/>
      <p:bldP spid="60" grpId="0" animBg="1"/>
      <p:bldP spid="63" grpId="0" animBg="1"/>
      <p:bldP spid="64" grpId="0" animBg="1"/>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2" name="Image 21"/>
          <p:cNvPicPr>
            <a:picLocks noChangeAspect="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989476" y="1326003"/>
            <a:ext cx="6671411" cy="5099781"/>
          </a:xfrm>
          <a:prstGeom prst="rect">
            <a:avLst/>
          </a:prstGeom>
          <a:noFill/>
          <a:ln>
            <a:noFill/>
          </a:ln>
        </p:spPr>
      </p:pic>
      <p:sp>
        <p:nvSpPr>
          <p:cNvPr id="2" name="Titre 1"/>
          <p:cNvSpPr>
            <a:spLocks noGrp="1"/>
          </p:cNvSpPr>
          <p:nvPr>
            <p:ph type="title"/>
          </p:nvPr>
        </p:nvSpPr>
        <p:spPr>
          <a:xfrm>
            <a:off x="457200" y="400050"/>
            <a:ext cx="8229600" cy="508000"/>
          </a:xfrm>
        </p:spPr>
        <p:txBody>
          <a:bodyPr/>
          <a:lstStyle/>
          <a:p>
            <a:r>
              <a:rPr lang="en-US" noProof="0" dirty="0"/>
              <a:t>RIEDP Reference Abstract Data Model</a:t>
            </a:r>
          </a:p>
        </p:txBody>
      </p:sp>
      <p:sp>
        <p:nvSpPr>
          <p:cNvPr id="23" name="Rectangle 22"/>
          <p:cNvSpPr/>
          <p:nvPr/>
        </p:nvSpPr>
        <p:spPr bwMode="auto">
          <a:xfrm>
            <a:off x="6071334" y="614936"/>
            <a:ext cx="151622" cy="100973"/>
          </a:xfrm>
          <a:prstGeom prst="rect">
            <a:avLst/>
          </a:prstGeom>
          <a:solidFill>
            <a:srgbClr val="FFFF99"/>
          </a:solidFill>
          <a:ln w="9525" cap="flat" cmpd="sng" algn="ctr">
            <a:solidFill>
              <a:schemeClr val="accent5"/>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a:ln>
                <a:noFill/>
              </a:ln>
              <a:solidFill>
                <a:schemeClr val="tx2"/>
              </a:solidFill>
              <a:effectLst/>
              <a:latin typeface="Arial" charset="0"/>
            </a:endParaRPr>
          </a:p>
        </p:txBody>
      </p:sp>
      <p:sp>
        <p:nvSpPr>
          <p:cNvPr id="24" name="Rectangle 23"/>
          <p:cNvSpPr/>
          <p:nvPr/>
        </p:nvSpPr>
        <p:spPr bwMode="auto">
          <a:xfrm>
            <a:off x="6071334" y="415123"/>
            <a:ext cx="151622" cy="100973"/>
          </a:xfrm>
          <a:prstGeom prst="rect">
            <a:avLst/>
          </a:prstGeom>
          <a:pattFill prst="wdUpDiag">
            <a:fgClr>
              <a:srgbClr val="FF8FFF"/>
            </a:fgClr>
            <a:bgClr>
              <a:schemeClr val="bg2"/>
            </a:bgClr>
          </a:patt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fr-FR"/>
          </a:p>
        </p:txBody>
      </p:sp>
      <p:sp>
        <p:nvSpPr>
          <p:cNvPr id="25" name="Rectangle 24"/>
          <p:cNvSpPr/>
          <p:nvPr/>
        </p:nvSpPr>
        <p:spPr bwMode="auto">
          <a:xfrm>
            <a:off x="6071334" y="206344"/>
            <a:ext cx="151622" cy="100973"/>
          </a:xfrm>
          <a:prstGeom prst="rect">
            <a:avLst/>
          </a:prstGeom>
          <a:solidFill>
            <a:srgbClr val="FF8FFF"/>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fr-FR">
              <a:ln>
                <a:solidFill>
                  <a:schemeClr val="accent6"/>
                </a:solidFill>
              </a:ln>
            </a:endParaRPr>
          </a:p>
        </p:txBody>
      </p:sp>
      <p:sp>
        <p:nvSpPr>
          <p:cNvPr id="18" name="ZoneTexte 17"/>
          <p:cNvSpPr txBox="1"/>
          <p:nvPr/>
        </p:nvSpPr>
        <p:spPr>
          <a:xfrm>
            <a:off x="6240459" y="142091"/>
            <a:ext cx="870751" cy="230832"/>
          </a:xfrm>
          <a:prstGeom prst="rect">
            <a:avLst/>
          </a:prstGeom>
          <a:noFill/>
        </p:spPr>
        <p:txBody>
          <a:bodyPr wrap="none" rtlCol="0">
            <a:spAutoFit/>
          </a:bodyPr>
          <a:lstStyle/>
          <a:p>
            <a:pPr algn="l"/>
            <a:r>
              <a:rPr lang="fr-FR" sz="900" dirty="0"/>
              <a:t>Convergence</a:t>
            </a:r>
          </a:p>
        </p:txBody>
      </p:sp>
      <p:sp>
        <p:nvSpPr>
          <p:cNvPr id="27" name="ZoneTexte 26"/>
          <p:cNvSpPr txBox="1"/>
          <p:nvPr/>
        </p:nvSpPr>
        <p:spPr>
          <a:xfrm>
            <a:off x="6240458" y="352652"/>
            <a:ext cx="1011815" cy="230832"/>
          </a:xfrm>
          <a:prstGeom prst="rect">
            <a:avLst/>
          </a:prstGeom>
          <a:noFill/>
        </p:spPr>
        <p:txBody>
          <a:bodyPr wrap="none" rtlCol="0">
            <a:spAutoFit/>
          </a:bodyPr>
          <a:lstStyle/>
          <a:p>
            <a:pPr algn="l"/>
            <a:r>
              <a:rPr lang="fr-FR" sz="900" dirty="0"/>
              <a:t>Common format</a:t>
            </a:r>
          </a:p>
        </p:txBody>
      </p:sp>
      <p:sp>
        <p:nvSpPr>
          <p:cNvPr id="28" name="ZoneTexte 27"/>
          <p:cNvSpPr txBox="1"/>
          <p:nvPr/>
        </p:nvSpPr>
        <p:spPr>
          <a:xfrm>
            <a:off x="6240459" y="559854"/>
            <a:ext cx="684803" cy="230832"/>
          </a:xfrm>
          <a:prstGeom prst="rect">
            <a:avLst/>
          </a:prstGeom>
          <a:noFill/>
        </p:spPr>
        <p:txBody>
          <a:bodyPr wrap="none" rtlCol="0">
            <a:spAutoFit/>
          </a:bodyPr>
          <a:lstStyle/>
          <a:p>
            <a:pPr algn="l"/>
            <a:r>
              <a:rPr lang="fr-FR" sz="900" dirty="0" err="1"/>
              <a:t>Variability</a:t>
            </a:r>
            <a:endParaRPr lang="fr-FR" sz="900" dirty="0"/>
          </a:p>
        </p:txBody>
      </p:sp>
      <p:sp>
        <p:nvSpPr>
          <p:cNvPr id="29" name="WordArt 105"/>
          <p:cNvSpPr>
            <a:spLocks noChangeArrowheads="1" noChangeShapeType="1" noTextEdit="1"/>
          </p:cNvSpPr>
          <p:nvPr/>
        </p:nvSpPr>
        <p:spPr bwMode="auto">
          <a:xfrm>
            <a:off x="285867" y="810697"/>
            <a:ext cx="3668536" cy="673527"/>
          </a:xfrm>
          <a:prstGeom prst="rect">
            <a:avLst/>
          </a:prstGeom>
        </p:spPr>
        <p:txBody>
          <a:bodyPr wrap="none" fromWordArt="1">
            <a:prstTxWarp prst="textSlantUp">
              <a:avLst>
                <a:gd name="adj" fmla="val 32056"/>
              </a:avLst>
            </a:prstTxWarp>
          </a:bodyPr>
          <a:lstStyle/>
          <a:p>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High </a:t>
            </a:r>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Level</a:t>
            </a: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Concepts of a </a:t>
            </a:r>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Database</a:t>
            </a:r>
            <a:endPar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a:p>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Showing</a:t>
            </a: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areas of convergence and </a:t>
            </a:r>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variability</a:t>
            </a:r>
            <a:endPar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p:txBody>
      </p:sp>
      <p:sp>
        <p:nvSpPr>
          <p:cNvPr id="33" name="WordArt 105"/>
          <p:cNvSpPr>
            <a:spLocks noChangeArrowheads="1" noChangeShapeType="1" noTextEdit="1"/>
          </p:cNvSpPr>
          <p:nvPr/>
        </p:nvSpPr>
        <p:spPr bwMode="auto">
          <a:xfrm>
            <a:off x="7308304" y="1555966"/>
            <a:ext cx="1686840" cy="410527"/>
          </a:xfrm>
          <a:prstGeom prst="rect">
            <a:avLst/>
          </a:prstGeom>
        </p:spPr>
        <p:txBody>
          <a:bodyPr wrap="none" fromWordArt="1">
            <a:prstTxWarp prst="textSlantUp">
              <a:avLst>
                <a:gd name="adj" fmla="val 32056"/>
              </a:avLst>
            </a:prstTxWarp>
          </a:bodyPr>
          <a:lstStyle/>
          <a:p>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Tiles</a:t>
            </a: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a:t>
            </a:r>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Layers</a:t>
            </a: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Library, </a:t>
            </a:r>
          </a:p>
        </p:txBody>
      </p:sp>
      <p:sp>
        <p:nvSpPr>
          <p:cNvPr id="34" name="WordArt 105"/>
          <p:cNvSpPr>
            <a:spLocks noChangeArrowheads="1" noChangeShapeType="1" noTextEdit="1"/>
          </p:cNvSpPr>
          <p:nvPr/>
        </p:nvSpPr>
        <p:spPr bwMode="auto">
          <a:xfrm>
            <a:off x="7754874" y="3500305"/>
            <a:ext cx="1051647" cy="197173"/>
          </a:xfrm>
          <a:prstGeom prst="rect">
            <a:avLst/>
          </a:prstGeom>
        </p:spPr>
        <p:txBody>
          <a:bodyPr wrap="none" fromWordArt="1">
            <a:prstTxWarp prst="textSlantUp">
              <a:avLst>
                <a:gd name="adj" fmla="val 32056"/>
              </a:avLst>
            </a:prstTxWarp>
          </a:bodyPr>
          <a:lstStyle/>
          <a:p>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COTS</a:t>
            </a:r>
          </a:p>
        </p:txBody>
      </p:sp>
      <p:sp>
        <p:nvSpPr>
          <p:cNvPr id="3" name="Espace réservé du numéro de diapositive 2"/>
          <p:cNvSpPr>
            <a:spLocks noGrp="1"/>
          </p:cNvSpPr>
          <p:nvPr>
            <p:ph type="sldNum" sz="quarter" idx="4294967295"/>
          </p:nvPr>
        </p:nvSpPr>
        <p:spPr>
          <a:xfrm>
            <a:off x="1" y="6464300"/>
            <a:ext cx="442546" cy="387350"/>
          </a:xfrm>
          <a:prstGeom prst="rect">
            <a:avLst/>
          </a:prstGeom>
        </p:spPr>
        <p:txBody>
          <a:bodyPr/>
          <a:lstStyle/>
          <a:p>
            <a:pPr>
              <a:defRPr/>
            </a:pPr>
            <a:fld id="{CCD27022-A49E-4CBE-950B-A9D40045C09F}" type="slidenum">
              <a:rPr lang="fr-FR" smtClean="0"/>
              <a:pPr>
                <a:defRPr/>
              </a:pPr>
              <a:t>39</a:t>
            </a:fld>
            <a:endParaRPr lang="fr-F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à coins arrondis 18"/>
          <p:cNvSpPr/>
          <p:nvPr/>
        </p:nvSpPr>
        <p:spPr bwMode="auto">
          <a:xfrm>
            <a:off x="337417" y="4346630"/>
            <a:ext cx="8196984" cy="1688732"/>
          </a:xfrm>
          <a:prstGeom prst="roundRect">
            <a:avLst/>
          </a:prstGeom>
          <a:noFill/>
          <a:ln>
            <a:solidFill>
              <a:srgbClr val="FFC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05262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checkerboard(across)">
                                      <p:cBhvr>
                                        <p:cTn id="11" dur="500"/>
                                        <p:tgtEl>
                                          <p:spTgt spid="33"/>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checkerboard(across)">
                                      <p:cBhvr>
                                        <p:cTn id="15" dur="500"/>
                                        <p:tgtEl>
                                          <p:spTgt spid="3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animBg="1"/>
      <p:bldP spid="34" grpId="0" animBg="1"/>
      <p:bldP spid="19" grpId="0" animBg="1"/>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Different views on the same topic</a:t>
            </a:r>
          </a:p>
        </p:txBody>
      </p:sp>
      <p:sp>
        <p:nvSpPr>
          <p:cNvPr id="6" name="Foliennummernplatzhalter 5"/>
          <p:cNvSpPr>
            <a:spLocks noGrp="1"/>
          </p:cNvSpPr>
          <p:nvPr>
            <p:ph type="sldNum" sz="quarter" idx="10"/>
          </p:nvPr>
        </p:nvSpPr>
        <p:spPr/>
        <p:txBody>
          <a:bodyPr/>
          <a:lstStyle/>
          <a:p>
            <a:fld id="{6C6AE60A-B69C-4790-82F7-3882EDF23186}" type="slidenum">
              <a:rPr lang="de-DE" smtClean="0"/>
              <a:pPr/>
              <a:t>4</a:t>
            </a:fld>
            <a:endParaRPr lang="de-DE"/>
          </a:p>
        </p:txBody>
      </p:sp>
      <p:pic>
        <p:nvPicPr>
          <p:cNvPr id="8" name="Picture 21" descr="j0432657"/>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140200" y="1897063"/>
            <a:ext cx="554038" cy="554037"/>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9" name="Picture 3" descr="couche8"/>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051050" y="2451100"/>
            <a:ext cx="5608638" cy="34401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0" name="Picture 4" descr="j0433950"/>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64163" y="1947863"/>
            <a:ext cx="1008062" cy="100806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1" name="Picture 5" descr="j0433940"/>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843213" y="1947863"/>
            <a:ext cx="996950" cy="99695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2" name="Picture 6" descr="j0433928"/>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835150" y="2306638"/>
            <a:ext cx="1003300" cy="10033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3" name="Picture 7" descr="j0433927"/>
          <p:cNvPicPr>
            <a:picLocks noChangeAspect="1" noChangeArrowheads="1"/>
          </p:cNvPicPr>
          <p:nvPr/>
        </p:nvPicPr>
        <p:blipFill>
          <a:blip r:embed="rId7">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092950" y="3317875"/>
            <a:ext cx="1003300" cy="10033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4" name="Picture 8" descr="j0434880"/>
          <p:cNvPicPr>
            <a:picLocks noChangeAspect="1" noChangeArrowheads="1"/>
          </p:cNvPicPr>
          <p:nvPr/>
        </p:nvPicPr>
        <p:blipFill>
          <a:blip r:embed="rId8">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42988" y="3171825"/>
            <a:ext cx="935037" cy="935038"/>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5" name="Picture 9" descr="j0433951"/>
          <p:cNvPicPr>
            <a:picLocks noChangeAspect="1" noChangeArrowheads="1"/>
          </p:cNvPicPr>
          <p:nvPr/>
        </p:nvPicPr>
        <p:blipFill>
          <a:blip r:embed="rId9">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300788" y="2019300"/>
            <a:ext cx="647700" cy="6477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6" name="Picture 10" descr="j0433928"/>
          <p:cNvPicPr>
            <a:picLocks noChangeAspect="1" noChangeArrowheads="1"/>
          </p:cNvPicPr>
          <p:nvPr/>
        </p:nvPicPr>
        <p:blipFill>
          <a:blip r:embed="rId10">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403350" y="2306638"/>
            <a:ext cx="642938" cy="642937"/>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7" name="Picture 11" descr="j0434894"/>
          <p:cNvPicPr>
            <a:picLocks noChangeAspect="1" noChangeArrowheads="1"/>
          </p:cNvPicPr>
          <p:nvPr/>
        </p:nvPicPr>
        <p:blipFill>
          <a:blip r:embed="rId11">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151731" y="5290232"/>
            <a:ext cx="838200" cy="9366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8" name="Picture 12" descr="j0433927"/>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812088" y="3103563"/>
            <a:ext cx="715962" cy="715962"/>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9" name="Picture 13" descr="j0432657"/>
          <p:cNvPicPr>
            <a:picLocks noChangeAspect="1" noChangeArrowheads="1"/>
          </p:cNvPicPr>
          <p:nvPr/>
        </p:nvPicPr>
        <p:blipFill>
          <a:blip r:embed="rId1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851275" y="2090738"/>
            <a:ext cx="720725" cy="7207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20" name="AutoShape 15"/>
          <p:cNvSpPr>
            <a:spLocks noChangeArrowheads="1"/>
          </p:cNvSpPr>
          <p:nvPr/>
        </p:nvSpPr>
        <p:spPr bwMode="auto">
          <a:xfrm>
            <a:off x="7596188" y="2379663"/>
            <a:ext cx="1295400" cy="576262"/>
          </a:xfrm>
          <a:prstGeom prst="wedgeRoundRectCallout">
            <a:avLst>
              <a:gd name="adj1" fmla="val -51718"/>
              <a:gd name="adj2" fmla="val 119972"/>
              <a:gd name="adj3" fmla="val 16667"/>
            </a:avLst>
          </a:prstGeom>
          <a:solidFill>
            <a:srgbClr val="CC99FF">
              <a:alpha val="79999"/>
            </a:srgbClr>
          </a:solidFill>
          <a:ln w="9525" algn="ctr">
            <a:solidFill>
              <a:srgbClr val="99CCFF"/>
            </a:solidFill>
            <a:miter lim="800000"/>
            <a:headEnd/>
            <a:tailEnd/>
          </a:ln>
        </p:spPr>
        <p:txBody>
          <a:bodyPr/>
          <a:lstStyle/>
          <a:p>
            <a:r>
              <a:rPr lang="en-US" sz="1600" dirty="0"/>
              <a:t>The World is Air Force !</a:t>
            </a:r>
          </a:p>
        </p:txBody>
      </p:sp>
      <p:sp>
        <p:nvSpPr>
          <p:cNvPr id="21" name="AutoShape 16"/>
          <p:cNvSpPr>
            <a:spLocks noChangeArrowheads="1"/>
          </p:cNvSpPr>
          <p:nvPr/>
        </p:nvSpPr>
        <p:spPr bwMode="auto">
          <a:xfrm>
            <a:off x="5868988" y="1371599"/>
            <a:ext cx="1223962" cy="576263"/>
          </a:xfrm>
          <a:prstGeom prst="wedgeRoundRectCallout">
            <a:avLst>
              <a:gd name="adj1" fmla="val -45981"/>
              <a:gd name="adj2" fmla="val 126190"/>
              <a:gd name="adj3" fmla="val 16667"/>
            </a:avLst>
          </a:prstGeom>
          <a:solidFill>
            <a:srgbClr val="CC99FF">
              <a:alpha val="79999"/>
            </a:srgbClr>
          </a:solidFill>
          <a:ln w="9525">
            <a:solidFill>
              <a:srgbClr val="99CCFF"/>
            </a:solidFill>
            <a:miter lim="800000"/>
            <a:headEnd/>
            <a:tailEnd/>
          </a:ln>
        </p:spPr>
        <p:txBody>
          <a:bodyPr/>
          <a:lstStyle/>
          <a:p>
            <a:r>
              <a:rPr lang="en-US" sz="1600" dirty="0"/>
              <a:t>The World is Navy !</a:t>
            </a:r>
          </a:p>
        </p:txBody>
      </p:sp>
      <p:sp>
        <p:nvSpPr>
          <p:cNvPr id="22" name="AutoShape 17"/>
          <p:cNvSpPr>
            <a:spLocks noChangeArrowheads="1"/>
          </p:cNvSpPr>
          <p:nvPr/>
        </p:nvSpPr>
        <p:spPr bwMode="auto">
          <a:xfrm>
            <a:off x="6372225" y="5043488"/>
            <a:ext cx="1223963" cy="576262"/>
          </a:xfrm>
          <a:prstGeom prst="wedgeRoundRectCallout">
            <a:avLst>
              <a:gd name="adj1" fmla="val -108106"/>
              <a:gd name="adj2" fmla="val 57991"/>
              <a:gd name="adj3" fmla="val 16667"/>
            </a:avLst>
          </a:prstGeom>
          <a:solidFill>
            <a:srgbClr val="CC99FF">
              <a:alpha val="79999"/>
            </a:srgbClr>
          </a:solidFill>
          <a:ln w="9525" algn="ctr">
            <a:solidFill>
              <a:srgbClr val="99CCFF"/>
            </a:solidFill>
            <a:miter lim="800000"/>
            <a:headEnd/>
            <a:tailEnd/>
          </a:ln>
        </p:spPr>
        <p:txBody>
          <a:bodyPr/>
          <a:lstStyle/>
          <a:p>
            <a:r>
              <a:rPr lang="en-US" sz="1600"/>
              <a:t>The World is Army !</a:t>
            </a:r>
          </a:p>
        </p:txBody>
      </p:sp>
      <p:sp>
        <p:nvSpPr>
          <p:cNvPr id="23" name="AutoShape 18"/>
          <p:cNvSpPr>
            <a:spLocks noChangeArrowheads="1"/>
          </p:cNvSpPr>
          <p:nvPr/>
        </p:nvSpPr>
        <p:spPr bwMode="auto">
          <a:xfrm>
            <a:off x="539750" y="1608138"/>
            <a:ext cx="1223963" cy="576262"/>
          </a:xfrm>
          <a:prstGeom prst="wedgeRoundRectCallout">
            <a:avLst>
              <a:gd name="adj1" fmla="val 111088"/>
              <a:gd name="adj2" fmla="val 62671"/>
              <a:gd name="adj3" fmla="val 16667"/>
            </a:avLst>
          </a:prstGeom>
          <a:solidFill>
            <a:srgbClr val="CC99FF">
              <a:alpha val="79999"/>
            </a:srgbClr>
          </a:solidFill>
          <a:ln w="9525" algn="ctr">
            <a:solidFill>
              <a:srgbClr val="99CCFF"/>
            </a:solidFill>
            <a:miter lim="800000"/>
            <a:headEnd/>
            <a:tailEnd/>
          </a:ln>
        </p:spPr>
        <p:txBody>
          <a:bodyPr/>
          <a:lstStyle/>
          <a:p>
            <a:r>
              <a:rPr lang="en-US" sz="1600" dirty="0"/>
              <a:t>The World is civilian !</a:t>
            </a:r>
          </a:p>
        </p:txBody>
      </p:sp>
      <p:pic>
        <p:nvPicPr>
          <p:cNvPr id="24" name="Picture 23" descr="j0301206"/>
          <p:cNvPicPr>
            <a:picLocks noChangeAspect="1" noChangeArrowheads="1"/>
          </p:cNvPicPr>
          <p:nvPr/>
        </p:nvPicPr>
        <p:blipFill>
          <a:blip r:embed="rId1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045075" y="5503863"/>
            <a:ext cx="636588" cy="77470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
        <p:nvSpPr>
          <p:cNvPr id="25" name="Textfeld 24"/>
          <p:cNvSpPr txBox="1"/>
          <p:nvPr/>
        </p:nvSpPr>
        <p:spPr>
          <a:xfrm>
            <a:off x="1334817" y="4922004"/>
            <a:ext cx="351378" cy="523220"/>
          </a:xfrm>
          <a:prstGeom prst="rect">
            <a:avLst/>
          </a:prstGeom>
          <a:noFill/>
        </p:spPr>
        <p:txBody>
          <a:bodyPr wrap="none" rtlCol="0">
            <a:spAutoFit/>
          </a:bodyPr>
          <a:lstStyle/>
          <a:p>
            <a:r>
              <a:rPr lang="de-DE" sz="2800" b="1" dirty="0">
                <a:solidFill>
                  <a:schemeClr val="bg1">
                    <a:lumMod val="50000"/>
                  </a:schemeClr>
                </a:solidFill>
              </a:rPr>
              <a: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7915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heckerboard(across)">
                                      <p:cBhvr>
                                        <p:cTn id="11" dur="500"/>
                                        <p:tgtEl>
                                          <p:spTgt spid="8"/>
                                        </p:tgtEl>
                                      </p:cBhvr>
                                    </p:animEffect>
                                  </p:childTnLst>
                                </p:cTn>
                              </p:par>
                              <p:par>
                                <p:cTn id="12" presetID="5" presetClass="entr" presetSubtype="1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heckerboard(across)">
                                      <p:cBhvr>
                                        <p:cTn id="14" dur="500"/>
                                        <p:tgtEl>
                                          <p:spTgt spid="10"/>
                                        </p:tgtEl>
                                      </p:cBhvr>
                                    </p:animEffect>
                                  </p:childTnLst>
                                </p:cTn>
                              </p:par>
                              <p:par>
                                <p:cTn id="15" presetID="5" presetClass="entr" presetSubtype="1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checkerboard(across)">
                                      <p:cBhvr>
                                        <p:cTn id="20" dur="500"/>
                                        <p:tgtEl>
                                          <p:spTgt spid="12"/>
                                        </p:tgtEl>
                                      </p:cBhvr>
                                    </p:animEffect>
                                  </p:childTnLst>
                                </p:cTn>
                              </p:par>
                              <p:par>
                                <p:cTn id="21" presetID="5" presetClass="entr" presetSubtype="1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heckerboard(across)">
                                      <p:cBhvr>
                                        <p:cTn id="23" dur="500"/>
                                        <p:tgtEl>
                                          <p:spTgt spid="13"/>
                                        </p:tgtEl>
                                      </p:cBhvr>
                                    </p:animEffect>
                                  </p:childTnLst>
                                </p:cTn>
                              </p:par>
                              <p:par>
                                <p:cTn id="24" presetID="5" presetClass="entr" presetSubtype="1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checkerboard(across)">
                                      <p:cBhvr>
                                        <p:cTn id="26" dur="500"/>
                                        <p:tgtEl>
                                          <p:spTgt spid="14"/>
                                        </p:tgtEl>
                                      </p:cBhvr>
                                    </p:animEffect>
                                  </p:childTnLst>
                                </p:cTn>
                              </p:par>
                              <p:par>
                                <p:cTn id="27" presetID="5" presetClass="entr" presetSubtype="1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checkerboard(across)">
                                      <p:cBhvr>
                                        <p:cTn id="29" dur="500"/>
                                        <p:tgtEl>
                                          <p:spTgt spid="15"/>
                                        </p:tgtEl>
                                      </p:cBhvr>
                                    </p:animEffect>
                                  </p:childTnLst>
                                </p:cTn>
                              </p:par>
                              <p:par>
                                <p:cTn id="30" presetID="5" presetClass="entr" presetSubtype="1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heckerboard(across)">
                                      <p:cBhvr>
                                        <p:cTn id="32" dur="500"/>
                                        <p:tgtEl>
                                          <p:spTgt spid="16"/>
                                        </p:tgtEl>
                                      </p:cBhvr>
                                    </p:animEffect>
                                  </p:childTnLst>
                                </p:cTn>
                              </p:par>
                              <p:par>
                                <p:cTn id="33" presetID="5" presetClass="entr" presetSubtype="1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checkerboard(across)">
                                      <p:cBhvr>
                                        <p:cTn id="35" dur="500"/>
                                        <p:tgtEl>
                                          <p:spTgt spid="18"/>
                                        </p:tgtEl>
                                      </p:cBhvr>
                                    </p:animEffect>
                                  </p:childTnLst>
                                </p:cTn>
                              </p:par>
                              <p:par>
                                <p:cTn id="36" presetID="5" presetClass="entr" presetSubtype="1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checkerboard(across)">
                                      <p:cBhvr>
                                        <p:cTn id="38" dur="500"/>
                                        <p:tgtEl>
                                          <p:spTgt spid="19"/>
                                        </p:tgtEl>
                                      </p:cBhvr>
                                    </p:animEffect>
                                  </p:childTnLst>
                                </p:cTn>
                              </p:par>
                              <p:par>
                                <p:cTn id="39" presetID="5" presetClass="entr" presetSubtype="1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checkerboard(across)">
                                      <p:cBhvr>
                                        <p:cTn id="41" dur="500"/>
                                        <p:tgtEl>
                                          <p:spTgt spid="24"/>
                                        </p:tgtEl>
                                      </p:cBhvr>
                                    </p:animEffect>
                                  </p:childTnLst>
                                </p:cTn>
                              </p:par>
                            </p:childTnLst>
                          </p:cTn>
                        </p:par>
                        <p:par>
                          <p:cTn id="42" fill="hold">
                            <p:stCondLst>
                              <p:cond delay="1000"/>
                            </p:stCondLst>
                            <p:childTnLst>
                              <p:par>
                                <p:cTn id="43" presetID="5" presetClass="entr" presetSubtype="1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checkerboard(across)">
                                      <p:cBhvr>
                                        <p:cTn id="45" dur="500"/>
                                        <p:tgtEl>
                                          <p:spTgt spid="22"/>
                                        </p:tgtEl>
                                      </p:cBhvr>
                                    </p:animEffect>
                                  </p:childTnLst>
                                </p:cTn>
                              </p:par>
                            </p:childTnLst>
                          </p:cTn>
                        </p:par>
                        <p:par>
                          <p:cTn id="46" fill="hold">
                            <p:stCondLst>
                              <p:cond delay="1500"/>
                            </p:stCondLst>
                            <p:childTnLst>
                              <p:par>
                                <p:cTn id="47" presetID="5" presetClass="entr" presetSubtype="1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checkerboard(across)">
                                      <p:cBhvr>
                                        <p:cTn id="49" dur="500"/>
                                        <p:tgtEl>
                                          <p:spTgt spid="20"/>
                                        </p:tgtEl>
                                      </p:cBhvr>
                                    </p:animEffect>
                                  </p:childTnLst>
                                </p:cTn>
                              </p:par>
                            </p:childTnLst>
                          </p:cTn>
                        </p:par>
                        <p:par>
                          <p:cTn id="50" fill="hold">
                            <p:stCondLst>
                              <p:cond delay="2000"/>
                            </p:stCondLst>
                            <p:childTnLst>
                              <p:par>
                                <p:cTn id="51" presetID="5" presetClass="entr" presetSubtype="1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checkerboard(across)">
                                      <p:cBhvr>
                                        <p:cTn id="53" dur="500"/>
                                        <p:tgtEl>
                                          <p:spTgt spid="21"/>
                                        </p:tgtEl>
                                      </p:cBhvr>
                                    </p:animEffect>
                                  </p:childTnLst>
                                </p:cTn>
                              </p:par>
                            </p:childTnLst>
                          </p:cTn>
                        </p:par>
                        <p:par>
                          <p:cTn id="54" fill="hold">
                            <p:stCondLst>
                              <p:cond delay="2500"/>
                            </p:stCondLst>
                            <p:childTnLst>
                              <p:par>
                                <p:cTn id="55" presetID="5" presetClass="entr" presetSubtype="1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checkerboard(across)">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5" grpId="0"/>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RIEDP-</a:t>
            </a:r>
            <a:r>
              <a:rPr lang="fr-FR" dirty="0" err="1"/>
              <a:t>Required</a:t>
            </a:r>
            <a:r>
              <a:rPr lang="fr-FR" dirty="0"/>
              <a:t> formats</a:t>
            </a:r>
            <a:endParaRPr lang="en-US" dirty="0"/>
          </a:p>
        </p:txBody>
      </p:sp>
      <p:sp>
        <p:nvSpPr>
          <p:cNvPr id="3" name="Espace réservé du contenu 2"/>
          <p:cNvSpPr>
            <a:spLocks noGrp="1"/>
          </p:cNvSpPr>
          <p:nvPr>
            <p:ph idx="1"/>
          </p:nvPr>
        </p:nvSpPr>
        <p:spPr>
          <a:xfrm>
            <a:off x="457200" y="1295400"/>
            <a:ext cx="8229600" cy="4851400"/>
          </a:xfrm>
        </p:spPr>
        <p:txBody>
          <a:bodyPr>
            <a:normAutofit fontScale="85000" lnSpcReduction="20000"/>
          </a:bodyPr>
          <a:lstStyle/>
          <a:p>
            <a:r>
              <a:rPr lang="en-US" dirty="0"/>
              <a:t>The data formats required for RIEDP-compliant data exchange:</a:t>
            </a:r>
          </a:p>
          <a:p>
            <a:pPr lvl="1"/>
            <a:r>
              <a:rPr lang="en-US" dirty="0" err="1"/>
              <a:t>GeoTIFF</a:t>
            </a:r>
            <a:r>
              <a:rPr lang="en-US" dirty="0"/>
              <a:t> (revision 1.0 October 1995), for terrain elevation data.</a:t>
            </a:r>
          </a:p>
          <a:p>
            <a:pPr lvl="1"/>
            <a:r>
              <a:rPr lang="en-US" dirty="0"/>
              <a:t>ESRI Shapefile (technical description White Paper July 1998), for instances, and possibly for classes of terrain features and vector data.</a:t>
            </a:r>
          </a:p>
          <a:p>
            <a:pPr lvl="1"/>
            <a:r>
              <a:rPr lang="en-US" dirty="0" err="1"/>
              <a:t>GeoTIFF</a:t>
            </a:r>
            <a:r>
              <a:rPr lang="en-US" dirty="0"/>
              <a:t> (revision 1.0 October 1995) or JPEG 2000 (ISO/IEC 15444 – Part 1) for terrain imagery data, as well as other raster-based data.</a:t>
            </a:r>
          </a:p>
          <a:p>
            <a:pPr lvl="1"/>
            <a:r>
              <a:rPr lang="en-US" dirty="0" err="1"/>
              <a:t>OpenFlight</a:t>
            </a:r>
            <a:r>
              <a:rPr lang="en-US" dirty="0"/>
              <a:t> (version 16.0 or higher), for 3D models, both natural and man-made, placed on the terrain or dynamically included in the environment.</a:t>
            </a:r>
          </a:p>
          <a:p>
            <a:pPr lvl="1"/>
            <a:r>
              <a:rPr lang="en-US" dirty="0"/>
              <a:t>PNG (ISO/IEC 15948:2004), SGI RGB or SGI RGBA, image formats for texture maps, used in portraying object surfaces and some terrain surfaces. </a:t>
            </a:r>
          </a:p>
          <a:p>
            <a:pPr lvl="1"/>
            <a:endParaRPr lang="en-US" dirty="0"/>
          </a:p>
          <a:p>
            <a:pPr lvl="1"/>
            <a:r>
              <a:rPr lang="en-US" dirty="0"/>
              <a:t>In addition, XML (and associated XML schema) is used to provide those RIEDP-required data that is not supported through the above formats.</a:t>
            </a:r>
          </a:p>
          <a:p>
            <a:endParaRPr lang="fr-FR" dirty="0"/>
          </a:p>
          <a:p>
            <a:r>
              <a:rPr lang="fr-FR" dirty="0"/>
              <a:t>NOTE : </a:t>
            </a:r>
          </a:p>
          <a:p>
            <a:pPr lvl="1"/>
            <a:r>
              <a:rPr lang="en-US" dirty="0"/>
              <a:t>RIEDP does NOT impose RIEDP-required Formats for use within a Data Producer’s internal Processes</a:t>
            </a:r>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40</a:t>
            </a:fld>
            <a:endParaRPr lang="en-CA"/>
          </a:p>
        </p:txBody>
      </p:sp>
      <p:pic>
        <p:nvPicPr>
          <p:cNvPr id="10243" name="Picture 3"/>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863340" y="187069"/>
            <a:ext cx="1379220" cy="89967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655393" y="263103"/>
            <a:ext cx="1283888" cy="74760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0144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arn(inVertical)">
                                      <p:cBhvr>
                                        <p:cTn id="7" dur="500"/>
                                        <p:tgtEl>
                                          <p:spTgt spid="10243"/>
                                        </p:tgtEl>
                                      </p:cBhvr>
                                    </p:animEffect>
                                  </p:childTnLst>
                                </p:cTn>
                              </p:par>
                              <p:par>
                                <p:cTn id="8" presetID="16" presetClass="entr" presetSubtype="21" fill="hold" nodeType="withEffect">
                                  <p:stCondLst>
                                    <p:cond delay="0"/>
                                  </p:stCondLst>
                                  <p:childTnLst>
                                    <p:set>
                                      <p:cBhvr>
                                        <p:cTn id="9" dur="1" fill="hold">
                                          <p:stCondLst>
                                            <p:cond delay="0"/>
                                          </p:stCondLst>
                                        </p:cTn>
                                        <p:tgtEl>
                                          <p:spTgt spid="10242"/>
                                        </p:tgtEl>
                                        <p:attrNameLst>
                                          <p:attrName>style.visibility</p:attrName>
                                        </p:attrNameLst>
                                      </p:cBhvr>
                                      <p:to>
                                        <p:strVal val="visible"/>
                                      </p:to>
                                    </p:set>
                                    <p:animEffect transition="in" filter="barn(inVertical)">
                                      <p:cBhvr>
                                        <p:cTn id="10"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Titre 14"/>
          <p:cNvSpPr>
            <a:spLocks noGrp="1"/>
          </p:cNvSpPr>
          <p:nvPr>
            <p:ph type="title"/>
          </p:nvPr>
        </p:nvSpPr>
        <p:spPr/>
        <p:txBody>
          <a:bodyPr/>
          <a:lstStyle/>
          <a:p>
            <a:r>
              <a:rPr lang="en-US" dirty="0"/>
              <a:t>RIEDP Geospatial Conventions</a:t>
            </a:r>
          </a:p>
        </p:txBody>
      </p:sp>
      <p:sp>
        <p:nvSpPr>
          <p:cNvPr id="16" name="Espace réservé du contenu 15"/>
          <p:cNvSpPr>
            <a:spLocks noGrp="1"/>
          </p:cNvSpPr>
          <p:nvPr>
            <p:ph idx="1"/>
          </p:nvPr>
        </p:nvSpPr>
        <p:spPr/>
        <p:txBody>
          <a:bodyPr/>
          <a:lstStyle/>
          <a:p>
            <a:r>
              <a:rPr lang="fr-FR" dirty="0" err="1"/>
              <a:t>Tiling</a:t>
            </a:r>
            <a:r>
              <a:rPr lang="fr-FR" dirty="0"/>
              <a:t>:</a:t>
            </a:r>
          </a:p>
          <a:p>
            <a:pPr lvl="1"/>
            <a:r>
              <a:rPr lang="fr-FR" dirty="0"/>
              <a:t>Division of the area of </a:t>
            </a:r>
            <a:r>
              <a:rPr lang="fr-FR" dirty="0" err="1"/>
              <a:t>interest</a:t>
            </a:r>
            <a:r>
              <a:rPr lang="fr-FR" dirty="0"/>
              <a:t> </a:t>
            </a:r>
          </a:p>
          <a:p>
            <a:pPr lvl="1"/>
            <a:r>
              <a:rPr lang="fr-FR" dirty="0"/>
              <a:t>1square </a:t>
            </a:r>
            <a:r>
              <a:rPr lang="fr-FR" dirty="0" err="1"/>
              <a:t>degree</a:t>
            </a:r>
            <a:endParaRPr lang="fr-FR" dirty="0"/>
          </a:p>
          <a:p>
            <a:endParaRPr lang="fr-FR" dirty="0"/>
          </a:p>
          <a:p>
            <a:endParaRPr lang="fr-FR" dirty="0"/>
          </a:p>
          <a:p>
            <a:endParaRPr lang="fr-FR" dirty="0"/>
          </a:p>
          <a:p>
            <a:endParaRPr lang="fr-FR" dirty="0"/>
          </a:p>
          <a:p>
            <a:r>
              <a:rPr lang="en-US" dirty="0"/>
              <a:t>Region</a:t>
            </a:r>
          </a:p>
          <a:p>
            <a:pPr lvl="1"/>
            <a:r>
              <a:rPr lang="fr-FR" dirty="0"/>
              <a:t>Single Block</a:t>
            </a:r>
          </a:p>
          <a:p>
            <a:pPr lvl="1"/>
            <a:r>
              <a:rPr lang="fr-FR" dirty="0"/>
              <a:t>For </a:t>
            </a:r>
            <a:r>
              <a:rPr lang="fr-FR" dirty="0" err="1"/>
              <a:t>those</a:t>
            </a:r>
            <a:r>
              <a:rPr lang="fr-FR" dirty="0"/>
              <a:t> </a:t>
            </a:r>
            <a:r>
              <a:rPr lang="fr-FR" dirty="0" err="1"/>
              <a:t>who</a:t>
            </a:r>
            <a:r>
              <a:rPr lang="fr-FR" dirty="0"/>
              <a:t> do not </a:t>
            </a:r>
            <a:r>
              <a:rPr lang="fr-FR" dirty="0" err="1"/>
              <a:t>consider</a:t>
            </a:r>
            <a:r>
              <a:rPr lang="fr-FR" dirty="0"/>
              <a:t> </a:t>
            </a:r>
            <a:r>
              <a:rPr lang="fr-FR" dirty="0" err="1"/>
              <a:t>Tiles</a:t>
            </a:r>
            <a:endParaRPr lang="fr-FR"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41</a:t>
            </a:fld>
            <a:endParaRPr lang="en-CA"/>
          </a:p>
        </p:txBody>
      </p:sp>
      <p:sp>
        <p:nvSpPr>
          <p:cNvPr id="7" name="Espace réservé du numéro de diapositive 3"/>
          <p:cNvSpPr txBox="1">
            <a:spLocks/>
          </p:cNvSpPr>
          <p:nvPr/>
        </p:nvSpPr>
        <p:spPr bwMode="auto">
          <a:xfrm>
            <a:off x="0" y="6464300"/>
            <a:ext cx="442913" cy="387350"/>
          </a:xfrm>
          <a:prstGeom prst="rect">
            <a:avLst/>
          </a:prstGeom>
          <a:noFill/>
          <a:ln w="9525">
            <a:noFill/>
            <a:miter lim="800000"/>
            <a:headEnd/>
            <a:tailEnd/>
          </a:ln>
          <a:effectLst/>
        </p:spPr>
        <p:txBody>
          <a:bodyPr vert="horz" wrap="square" lIns="144000" tIns="68400" rIns="91440" bIns="45720" numCol="1" anchor="ctr" anchorCtr="1" compatLnSpc="1">
            <a:prstTxWarp prst="textNoShape">
              <a:avLst/>
            </a:prstTxWarp>
          </a:bodyPr>
          <a:lstStyle>
            <a:defPPr>
              <a:defRPr lang="en-CA"/>
            </a:defPPr>
            <a:lvl1pPr algn="ctr" rtl="0" fontAlgn="base">
              <a:spcBef>
                <a:spcPct val="0"/>
              </a:spcBef>
              <a:spcAft>
                <a:spcPct val="0"/>
              </a:spcAft>
              <a:defRPr sz="800" b="1" kern="1200">
                <a:solidFill>
                  <a:schemeClr val="bg1"/>
                </a:solidFill>
                <a:latin typeface="Arial" charset="0"/>
                <a:ea typeface="+mn-ea"/>
                <a:cs typeface="Arial" charset="0"/>
              </a:defRPr>
            </a:lvl1pPr>
            <a:lvl2pPr marL="457200" algn="ctr" rtl="0" fontAlgn="base">
              <a:spcBef>
                <a:spcPct val="0"/>
              </a:spcBef>
              <a:spcAft>
                <a:spcPct val="0"/>
              </a:spcAft>
              <a:defRPr sz="1200" kern="1200">
                <a:solidFill>
                  <a:schemeClr val="tx2"/>
                </a:solidFill>
                <a:latin typeface="Arial" charset="0"/>
                <a:ea typeface="+mn-ea"/>
                <a:cs typeface="+mn-cs"/>
              </a:defRPr>
            </a:lvl2pPr>
            <a:lvl3pPr marL="914400" algn="ctr" rtl="0" fontAlgn="base">
              <a:spcBef>
                <a:spcPct val="0"/>
              </a:spcBef>
              <a:spcAft>
                <a:spcPct val="0"/>
              </a:spcAft>
              <a:defRPr sz="1200" kern="1200">
                <a:solidFill>
                  <a:schemeClr val="tx2"/>
                </a:solidFill>
                <a:latin typeface="Arial" charset="0"/>
                <a:ea typeface="+mn-ea"/>
                <a:cs typeface="+mn-cs"/>
              </a:defRPr>
            </a:lvl3pPr>
            <a:lvl4pPr marL="1371600" algn="ctr" rtl="0" fontAlgn="base">
              <a:spcBef>
                <a:spcPct val="0"/>
              </a:spcBef>
              <a:spcAft>
                <a:spcPct val="0"/>
              </a:spcAft>
              <a:defRPr sz="1200" kern="1200">
                <a:solidFill>
                  <a:schemeClr val="tx2"/>
                </a:solidFill>
                <a:latin typeface="Arial" charset="0"/>
                <a:ea typeface="+mn-ea"/>
                <a:cs typeface="+mn-cs"/>
              </a:defRPr>
            </a:lvl4pPr>
            <a:lvl5pPr marL="1828800" algn="ctr" rtl="0" fontAlgn="base">
              <a:spcBef>
                <a:spcPct val="0"/>
              </a:spcBef>
              <a:spcAft>
                <a:spcPct val="0"/>
              </a:spcAft>
              <a:defRPr sz="1200" kern="1200">
                <a:solidFill>
                  <a:schemeClr val="tx2"/>
                </a:solidFill>
                <a:latin typeface="Arial" charset="0"/>
                <a:ea typeface="+mn-ea"/>
                <a:cs typeface="+mn-cs"/>
              </a:defRPr>
            </a:lvl5pPr>
            <a:lvl6pPr marL="2286000" algn="l" defTabSz="914400" rtl="0" eaLnBrk="1" latinLnBrk="0" hangingPunct="1">
              <a:defRPr sz="1200" kern="1200">
                <a:solidFill>
                  <a:schemeClr val="tx2"/>
                </a:solidFill>
                <a:latin typeface="Arial" charset="0"/>
                <a:ea typeface="+mn-ea"/>
                <a:cs typeface="+mn-cs"/>
              </a:defRPr>
            </a:lvl6pPr>
            <a:lvl7pPr marL="2743200" algn="l" defTabSz="914400" rtl="0" eaLnBrk="1" latinLnBrk="0" hangingPunct="1">
              <a:defRPr sz="1200" kern="1200">
                <a:solidFill>
                  <a:schemeClr val="tx2"/>
                </a:solidFill>
                <a:latin typeface="Arial" charset="0"/>
                <a:ea typeface="+mn-ea"/>
                <a:cs typeface="+mn-cs"/>
              </a:defRPr>
            </a:lvl7pPr>
            <a:lvl8pPr marL="3200400" algn="l" defTabSz="914400" rtl="0" eaLnBrk="1" latinLnBrk="0" hangingPunct="1">
              <a:defRPr sz="1200" kern="1200">
                <a:solidFill>
                  <a:schemeClr val="tx2"/>
                </a:solidFill>
                <a:latin typeface="Arial" charset="0"/>
                <a:ea typeface="+mn-ea"/>
                <a:cs typeface="+mn-cs"/>
              </a:defRPr>
            </a:lvl8pPr>
            <a:lvl9pPr marL="3657600" algn="l" defTabSz="914400" rtl="0" eaLnBrk="1" latinLnBrk="0" hangingPunct="1">
              <a:defRPr sz="1200" kern="1200">
                <a:solidFill>
                  <a:schemeClr val="tx2"/>
                </a:solidFill>
                <a:latin typeface="Arial" charset="0"/>
                <a:ea typeface="+mn-ea"/>
                <a:cs typeface="+mn-cs"/>
              </a:defRPr>
            </a:lvl9pPr>
          </a:lstStyle>
          <a:p>
            <a:pPr>
              <a:defRPr/>
            </a:pPr>
            <a:fld id="{9BF02599-D7B5-4902-9649-17D8AB17353F}" type="slidenum">
              <a:rPr lang="en-CA" smtClean="0"/>
              <a:pPr>
                <a:defRPr/>
              </a:pPr>
              <a:t>41</a:t>
            </a:fld>
            <a:endParaRPr lang="en-CA"/>
          </a:p>
        </p:txBody>
      </p:sp>
      <p:pic>
        <p:nvPicPr>
          <p:cNvPr id="8" name="Image 7"/>
          <p:cNvPicPr>
            <a:picLocks noChangeAspect="1"/>
          </p:cNvPicPr>
          <p:nvPr/>
        </p:nvPicPr>
        <p:blipFill rotWithShape="1">
          <a:blip r:embed="rId2"/>
          <a:srcRect r="42806"/>
          <a:stretch/>
        </p:blipFill>
        <p:spPr>
          <a:xfrm>
            <a:off x="633412" y="2615181"/>
            <a:ext cx="3967109" cy="2103215"/>
          </a:xfrm>
          <a:prstGeom prst="rect">
            <a:avLst/>
          </a:prstGeom>
        </p:spPr>
      </p:pic>
      <p:pic>
        <p:nvPicPr>
          <p:cNvPr id="30" name="Picture 2"/>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600521" y="500106"/>
            <a:ext cx="1211262" cy="442408"/>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2290" name="Picture 2"/>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80107" y="1595845"/>
            <a:ext cx="4563893" cy="455095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1023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wipe(up)">
                                      <p:cBhvr>
                                        <p:cTn id="11" dur="500"/>
                                        <p:tgtEl>
                                          <p:spTgt spid="16">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6">
                                            <p:txEl>
                                              <p:pRg st="1" end="1"/>
                                            </p:txEl>
                                          </p:spTgt>
                                        </p:tgtEl>
                                        <p:attrNameLst>
                                          <p:attrName>style.visibility</p:attrName>
                                        </p:attrNameLst>
                                      </p:cBhvr>
                                      <p:to>
                                        <p:strVal val="visible"/>
                                      </p:to>
                                    </p:set>
                                    <p:animEffect transition="in" filter="wipe(up)">
                                      <p:cBhvr>
                                        <p:cTn id="14" dur="500"/>
                                        <p:tgtEl>
                                          <p:spTgt spid="16">
                                            <p:txEl>
                                              <p:pRg st="1" end="1"/>
                                            </p:tx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wipe(up)">
                                      <p:cBhvr>
                                        <p:cTn id="17" dur="500"/>
                                        <p:tgtEl>
                                          <p:spTgt spid="16">
                                            <p:txEl>
                                              <p:pRg st="2" end="2"/>
                                            </p:txEl>
                                          </p:spTgt>
                                        </p:tgtEl>
                                      </p:cBhvr>
                                    </p:animEffect>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2290"/>
                                        </p:tgtEl>
                                        <p:attrNameLst>
                                          <p:attrName>style.visibility</p:attrName>
                                        </p:attrNameLst>
                                      </p:cBhvr>
                                      <p:to>
                                        <p:strVal val="visible"/>
                                      </p:to>
                                    </p:set>
                                    <p:animEffect transition="in" filter="barn(inVertical)">
                                      <p:cBhvr>
                                        <p:cTn id="26" dur="500"/>
                                        <p:tgtEl>
                                          <p:spTgt spid="1229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6">
                                            <p:txEl>
                                              <p:pRg st="7" end="7"/>
                                            </p:txEl>
                                          </p:spTgt>
                                        </p:tgtEl>
                                        <p:attrNameLst>
                                          <p:attrName>style.visibility</p:attrName>
                                        </p:attrNameLst>
                                      </p:cBhvr>
                                      <p:to>
                                        <p:strVal val="visible"/>
                                      </p:to>
                                    </p:set>
                                    <p:animEffect transition="in" filter="wipe(up)">
                                      <p:cBhvr>
                                        <p:cTn id="31" dur="500"/>
                                        <p:tgtEl>
                                          <p:spTgt spid="16">
                                            <p:txEl>
                                              <p:pRg st="7" end="7"/>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6">
                                            <p:txEl>
                                              <p:pRg st="8" end="8"/>
                                            </p:txEl>
                                          </p:spTgt>
                                        </p:tgtEl>
                                        <p:attrNameLst>
                                          <p:attrName>style.visibility</p:attrName>
                                        </p:attrNameLst>
                                      </p:cBhvr>
                                      <p:to>
                                        <p:strVal val="visible"/>
                                      </p:to>
                                    </p:set>
                                    <p:animEffect transition="in" filter="wipe(up)">
                                      <p:cBhvr>
                                        <p:cTn id="34" dur="500"/>
                                        <p:tgtEl>
                                          <p:spTgt spid="16">
                                            <p:txEl>
                                              <p:pRg st="8" end="8"/>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6">
                                            <p:txEl>
                                              <p:pRg st="9" end="9"/>
                                            </p:txEl>
                                          </p:spTgt>
                                        </p:tgtEl>
                                        <p:attrNameLst>
                                          <p:attrName>style.visibility</p:attrName>
                                        </p:attrNameLst>
                                      </p:cBhvr>
                                      <p:to>
                                        <p:strVal val="visible"/>
                                      </p:to>
                                    </p:set>
                                    <p:animEffect transition="in" filter="wipe(up)">
                                      <p:cBhvr>
                                        <p:cTn id="37" dur="500"/>
                                        <p:tgtEl>
                                          <p:spTgt spid="1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Titre 14"/>
          <p:cNvSpPr>
            <a:spLocks noGrp="1"/>
          </p:cNvSpPr>
          <p:nvPr>
            <p:ph type="title"/>
          </p:nvPr>
        </p:nvSpPr>
        <p:spPr/>
        <p:txBody>
          <a:bodyPr/>
          <a:lstStyle/>
          <a:p>
            <a:r>
              <a:rPr lang="en-US"/>
              <a:t>RIEDP Geospatial Conventions</a:t>
            </a:r>
            <a:endParaRPr lang="en-US" dirty="0"/>
          </a:p>
        </p:txBody>
      </p:sp>
      <p:sp>
        <p:nvSpPr>
          <p:cNvPr id="16" name="Espace réservé du contenu 15"/>
          <p:cNvSpPr>
            <a:spLocks noGrp="1"/>
          </p:cNvSpPr>
          <p:nvPr>
            <p:ph sz="half" idx="1"/>
          </p:nvPr>
        </p:nvSpPr>
        <p:spPr>
          <a:xfrm>
            <a:off x="457199" y="1341121"/>
            <a:ext cx="7914641" cy="1036319"/>
          </a:xfrm>
        </p:spPr>
        <p:txBody>
          <a:bodyPr>
            <a:normAutofit fontScale="77500" lnSpcReduction="20000"/>
          </a:bodyPr>
          <a:lstStyle/>
          <a:p>
            <a:r>
              <a:rPr lang="en-US" dirty="0"/>
              <a:t>Spatial reference framework </a:t>
            </a:r>
          </a:p>
          <a:p>
            <a:pPr lvl="1"/>
            <a:r>
              <a:rPr lang="en-GB" dirty="0"/>
              <a:t>An abstract Coordinate System  combined with an Object Reference Model  to specify a spatial coordinate system.</a:t>
            </a:r>
          </a:p>
          <a:p>
            <a:pPr lvl="1"/>
            <a:endParaRPr lang="en-GB" dirty="0"/>
          </a:p>
          <a:p>
            <a:pPr lvl="1"/>
            <a:endParaRPr lang="fr-FR" dirty="0"/>
          </a:p>
        </p:txBody>
      </p:sp>
      <p:sp>
        <p:nvSpPr>
          <p:cNvPr id="21" name="Espace réservé du contenu 20"/>
          <p:cNvSpPr>
            <a:spLocks noGrp="1"/>
          </p:cNvSpPr>
          <p:nvPr>
            <p:ph sz="half" idx="2"/>
          </p:nvPr>
        </p:nvSpPr>
        <p:spPr>
          <a:xfrm>
            <a:off x="650239" y="5242560"/>
            <a:ext cx="8270241" cy="1046163"/>
          </a:xfrm>
        </p:spPr>
        <p:txBody>
          <a:bodyPr>
            <a:normAutofit fontScale="70000" lnSpcReduction="20000"/>
          </a:bodyPr>
          <a:lstStyle/>
          <a:p>
            <a:r>
              <a:rPr lang="en-US" dirty="0"/>
              <a:t>RIEDP spatial reference frame </a:t>
            </a:r>
          </a:p>
          <a:p>
            <a:pPr lvl="1"/>
            <a:r>
              <a:rPr lang="en-US" dirty="0"/>
              <a:t>GEODETIC_WGS_1984 Spatial Reference Frame (SRF) </a:t>
            </a:r>
          </a:p>
          <a:p>
            <a:pPr lvl="1"/>
            <a:r>
              <a:rPr lang="en-US" dirty="0">
                <a:sym typeface="Wingdings" panose="05000000000000000000" pitchFamily="2" charset="2"/>
              </a:rPr>
              <a:t> Latitude, Longitude, </a:t>
            </a:r>
            <a:r>
              <a:rPr lang="fr-FR" dirty="0" err="1">
                <a:sym typeface="Wingdings" panose="05000000000000000000" pitchFamily="2" charset="2"/>
              </a:rPr>
              <a:t>Height</a:t>
            </a:r>
            <a:r>
              <a:rPr lang="fr-FR" dirty="0">
                <a:sym typeface="Wingdings" panose="05000000000000000000" pitchFamily="2" charset="2"/>
              </a:rPr>
              <a:t> </a:t>
            </a:r>
            <a:r>
              <a:rPr lang="fr-FR" dirty="0" err="1">
                <a:sym typeface="Wingdings" panose="05000000000000000000" pitchFamily="2" charset="2"/>
              </a:rPr>
              <a:t>above</a:t>
            </a:r>
            <a:r>
              <a:rPr lang="fr-FR" dirty="0">
                <a:sym typeface="Wingdings" panose="05000000000000000000" pitchFamily="2" charset="2"/>
              </a:rPr>
              <a:t> </a:t>
            </a:r>
            <a:r>
              <a:rPr lang="fr-FR" dirty="0" err="1">
                <a:sym typeface="Wingdings" panose="05000000000000000000" pitchFamily="2" charset="2"/>
              </a:rPr>
              <a:t>Ellipsoïd</a:t>
            </a:r>
            <a:endParaRPr lang="en-US" dirty="0"/>
          </a:p>
          <a:p>
            <a:endParaRPr lang="en-US" dirty="0"/>
          </a:p>
        </p:txBody>
      </p:sp>
      <p:sp>
        <p:nvSpPr>
          <p:cNvPr id="4" name="Espace réservé du numéro de diapositive 3"/>
          <p:cNvSpPr>
            <a:spLocks noGrp="1"/>
          </p:cNvSpPr>
          <p:nvPr>
            <p:ph type="sldNum" sz="quarter" idx="10"/>
          </p:nvPr>
        </p:nvSpPr>
        <p:spPr/>
        <p:txBody>
          <a:bodyPr/>
          <a:lstStyle/>
          <a:p>
            <a:fld id="{9BF02599-D7B5-4902-9649-17D8AB17353F}" type="slidenum">
              <a:rPr lang="en-CA" smtClean="0"/>
              <a:pPr/>
              <a:t>42</a:t>
            </a:fld>
            <a:endParaRPr lang="en-CA"/>
          </a:p>
        </p:txBody>
      </p:sp>
      <p:sp>
        <p:nvSpPr>
          <p:cNvPr id="7" name="Espace réservé du numéro de diapositive 3"/>
          <p:cNvSpPr txBox="1">
            <a:spLocks/>
          </p:cNvSpPr>
          <p:nvPr/>
        </p:nvSpPr>
        <p:spPr bwMode="auto">
          <a:xfrm>
            <a:off x="0" y="6464300"/>
            <a:ext cx="442913" cy="387350"/>
          </a:xfrm>
          <a:prstGeom prst="rect">
            <a:avLst/>
          </a:prstGeom>
          <a:noFill/>
          <a:ln w="9525">
            <a:noFill/>
            <a:miter lim="800000"/>
            <a:headEnd/>
            <a:tailEnd/>
          </a:ln>
          <a:effectLst/>
        </p:spPr>
        <p:txBody>
          <a:bodyPr vert="horz" wrap="square" lIns="144000" tIns="68400" rIns="91440" bIns="45720" numCol="1" anchor="ctr" anchorCtr="1" compatLnSpc="1">
            <a:prstTxWarp prst="textNoShape">
              <a:avLst/>
            </a:prstTxWarp>
          </a:bodyPr>
          <a:lstStyle>
            <a:defPPr>
              <a:defRPr lang="en-CA"/>
            </a:defPPr>
            <a:lvl1pPr algn="ctr" rtl="0" fontAlgn="base">
              <a:spcBef>
                <a:spcPct val="0"/>
              </a:spcBef>
              <a:spcAft>
                <a:spcPct val="0"/>
              </a:spcAft>
              <a:defRPr sz="800" b="1" kern="1200">
                <a:solidFill>
                  <a:schemeClr val="bg1"/>
                </a:solidFill>
                <a:latin typeface="Arial" charset="0"/>
                <a:ea typeface="+mn-ea"/>
                <a:cs typeface="Arial" charset="0"/>
              </a:defRPr>
            </a:lvl1pPr>
            <a:lvl2pPr marL="457200" algn="ctr" rtl="0" fontAlgn="base">
              <a:spcBef>
                <a:spcPct val="0"/>
              </a:spcBef>
              <a:spcAft>
                <a:spcPct val="0"/>
              </a:spcAft>
              <a:defRPr sz="1200" kern="1200">
                <a:solidFill>
                  <a:schemeClr val="tx2"/>
                </a:solidFill>
                <a:latin typeface="Arial" charset="0"/>
                <a:ea typeface="+mn-ea"/>
                <a:cs typeface="+mn-cs"/>
              </a:defRPr>
            </a:lvl2pPr>
            <a:lvl3pPr marL="914400" algn="ctr" rtl="0" fontAlgn="base">
              <a:spcBef>
                <a:spcPct val="0"/>
              </a:spcBef>
              <a:spcAft>
                <a:spcPct val="0"/>
              </a:spcAft>
              <a:defRPr sz="1200" kern="1200">
                <a:solidFill>
                  <a:schemeClr val="tx2"/>
                </a:solidFill>
                <a:latin typeface="Arial" charset="0"/>
                <a:ea typeface="+mn-ea"/>
                <a:cs typeface="+mn-cs"/>
              </a:defRPr>
            </a:lvl3pPr>
            <a:lvl4pPr marL="1371600" algn="ctr" rtl="0" fontAlgn="base">
              <a:spcBef>
                <a:spcPct val="0"/>
              </a:spcBef>
              <a:spcAft>
                <a:spcPct val="0"/>
              </a:spcAft>
              <a:defRPr sz="1200" kern="1200">
                <a:solidFill>
                  <a:schemeClr val="tx2"/>
                </a:solidFill>
                <a:latin typeface="Arial" charset="0"/>
                <a:ea typeface="+mn-ea"/>
                <a:cs typeface="+mn-cs"/>
              </a:defRPr>
            </a:lvl4pPr>
            <a:lvl5pPr marL="1828800" algn="ctr" rtl="0" fontAlgn="base">
              <a:spcBef>
                <a:spcPct val="0"/>
              </a:spcBef>
              <a:spcAft>
                <a:spcPct val="0"/>
              </a:spcAft>
              <a:defRPr sz="1200" kern="1200">
                <a:solidFill>
                  <a:schemeClr val="tx2"/>
                </a:solidFill>
                <a:latin typeface="Arial" charset="0"/>
                <a:ea typeface="+mn-ea"/>
                <a:cs typeface="+mn-cs"/>
              </a:defRPr>
            </a:lvl5pPr>
            <a:lvl6pPr marL="2286000" algn="l" defTabSz="914400" rtl="0" eaLnBrk="1" latinLnBrk="0" hangingPunct="1">
              <a:defRPr sz="1200" kern="1200">
                <a:solidFill>
                  <a:schemeClr val="tx2"/>
                </a:solidFill>
                <a:latin typeface="Arial" charset="0"/>
                <a:ea typeface="+mn-ea"/>
                <a:cs typeface="+mn-cs"/>
              </a:defRPr>
            </a:lvl6pPr>
            <a:lvl7pPr marL="2743200" algn="l" defTabSz="914400" rtl="0" eaLnBrk="1" latinLnBrk="0" hangingPunct="1">
              <a:defRPr sz="1200" kern="1200">
                <a:solidFill>
                  <a:schemeClr val="tx2"/>
                </a:solidFill>
                <a:latin typeface="Arial" charset="0"/>
                <a:ea typeface="+mn-ea"/>
                <a:cs typeface="+mn-cs"/>
              </a:defRPr>
            </a:lvl7pPr>
            <a:lvl8pPr marL="3200400" algn="l" defTabSz="914400" rtl="0" eaLnBrk="1" latinLnBrk="0" hangingPunct="1">
              <a:defRPr sz="1200" kern="1200">
                <a:solidFill>
                  <a:schemeClr val="tx2"/>
                </a:solidFill>
                <a:latin typeface="Arial" charset="0"/>
                <a:ea typeface="+mn-ea"/>
                <a:cs typeface="+mn-cs"/>
              </a:defRPr>
            </a:lvl8pPr>
            <a:lvl9pPr marL="3657600" algn="l" defTabSz="914400" rtl="0" eaLnBrk="1" latinLnBrk="0" hangingPunct="1">
              <a:defRPr sz="1200" kern="1200">
                <a:solidFill>
                  <a:schemeClr val="tx2"/>
                </a:solidFill>
                <a:latin typeface="Arial" charset="0"/>
                <a:ea typeface="+mn-ea"/>
                <a:cs typeface="+mn-cs"/>
              </a:defRPr>
            </a:lvl9pPr>
          </a:lstStyle>
          <a:p>
            <a:pPr>
              <a:defRPr/>
            </a:pPr>
            <a:fld id="{9BF02599-D7B5-4902-9649-17D8AB17353F}" type="slidenum">
              <a:rPr lang="en-CA" smtClean="0"/>
              <a:pPr>
                <a:defRPr/>
              </a:pPr>
              <a:t>42</a:t>
            </a:fld>
            <a:endParaRPr lang="en-CA"/>
          </a:p>
        </p:txBody>
      </p:sp>
      <p:pic>
        <p:nvPicPr>
          <p:cNvPr id="11" name="Picture 4" descr="Figure 41 KCT"/>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463040" y="2317115"/>
            <a:ext cx="5821680" cy="2762374"/>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pic>
        <p:nvPicPr>
          <p:cNvPr id="10242" name="Picture 2" descr="C:\Users\jlgougeat\Pictures\Symboles\Loupe.JPG"/>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flipH="1">
            <a:off x="7884162" y="2075180"/>
            <a:ext cx="914400" cy="140017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2" name="Picture 4" descr="Figure 41 KCT"/>
          <p:cNvPicPr>
            <a:picLocks noChangeAspect="1" noChangeArrowheads="1"/>
          </p:cNvPicPr>
          <p:nvPr/>
        </p:nvPicPr>
        <p:blipFill rotWithShape="1">
          <a:blip r:embed="rId5" cstate="print">
            <a:grayscl/>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62515" t="18837" r="3055" b="19322"/>
          <a:stretch/>
        </p:blipFill>
        <p:spPr bwMode="auto">
          <a:xfrm>
            <a:off x="5012832" y="347356"/>
            <a:ext cx="710677" cy="642189"/>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rgbClr val="000000"/>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3794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wipe(up)">
                                      <p:cBhvr>
                                        <p:cTn id="10" dur="500"/>
                                        <p:tgtEl>
                                          <p:spTgt spid="1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500"/>
                            </p:stCondLst>
                            <p:childTnLst>
                              <p:par>
                                <p:cTn id="17" presetID="2" presetClass="entr" presetSubtype="2" fill="hold" nodeType="afterEffect">
                                  <p:stCondLst>
                                    <p:cond delay="0"/>
                                  </p:stCondLst>
                                  <p:childTnLst>
                                    <p:set>
                                      <p:cBhvr>
                                        <p:cTn id="18" dur="1" fill="hold">
                                          <p:stCondLst>
                                            <p:cond delay="0"/>
                                          </p:stCondLst>
                                        </p:cTn>
                                        <p:tgtEl>
                                          <p:spTgt spid="10242"/>
                                        </p:tgtEl>
                                        <p:attrNameLst>
                                          <p:attrName>style.visibility</p:attrName>
                                        </p:attrNameLst>
                                      </p:cBhvr>
                                      <p:to>
                                        <p:strVal val="visible"/>
                                      </p:to>
                                    </p:set>
                                    <p:anim calcmode="lin" valueType="num">
                                      <p:cBhvr additive="base">
                                        <p:cTn id="19" dur="500" fill="hold"/>
                                        <p:tgtEl>
                                          <p:spTgt spid="10242"/>
                                        </p:tgtEl>
                                        <p:attrNameLst>
                                          <p:attrName>ppt_x</p:attrName>
                                        </p:attrNameLst>
                                      </p:cBhvr>
                                      <p:tavLst>
                                        <p:tav tm="0">
                                          <p:val>
                                            <p:strVal val="1+#ppt_w/2"/>
                                          </p:val>
                                        </p:tav>
                                        <p:tav tm="100000">
                                          <p:val>
                                            <p:strVal val="#ppt_x"/>
                                          </p:val>
                                        </p:tav>
                                      </p:tavLst>
                                    </p:anim>
                                    <p:anim calcmode="lin" valueType="num">
                                      <p:cBhvr additive="base">
                                        <p:cTn id="20" dur="500" fill="hold"/>
                                        <p:tgtEl>
                                          <p:spTgt spid="10242"/>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16">
                                            <p:txEl>
                                              <p:pRg st="1" end="1"/>
                                            </p:txEl>
                                          </p:spTgt>
                                        </p:tgtEl>
                                        <p:attrNameLst>
                                          <p:attrName>style.visibility</p:attrName>
                                        </p:attrNameLst>
                                      </p:cBhvr>
                                      <p:to>
                                        <p:strVal val="visible"/>
                                      </p:to>
                                    </p:set>
                                    <p:animEffect transition="in" filter="wipe(up)">
                                      <p:cBhvr>
                                        <p:cTn id="23" dur="500"/>
                                        <p:tgtEl>
                                          <p:spTgt spid="1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1">
                                            <p:txEl>
                                              <p:pRg st="0" end="0"/>
                                            </p:txEl>
                                          </p:spTgt>
                                        </p:tgtEl>
                                        <p:attrNameLst>
                                          <p:attrName>style.visibility</p:attrName>
                                        </p:attrNameLst>
                                      </p:cBhvr>
                                      <p:to>
                                        <p:strVal val="visible"/>
                                      </p:to>
                                    </p:set>
                                    <p:anim calcmode="lin" valueType="num">
                                      <p:cBhvr additive="base">
                                        <p:cTn id="28"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1">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1">
                                            <p:txEl>
                                              <p:pRg st="1" end="1"/>
                                            </p:txEl>
                                          </p:spTgt>
                                        </p:tgtEl>
                                        <p:attrNameLst>
                                          <p:attrName>style.visibility</p:attrName>
                                        </p:attrNameLst>
                                      </p:cBhvr>
                                      <p:to>
                                        <p:strVal val="visible"/>
                                      </p:to>
                                    </p:set>
                                    <p:anim calcmode="lin" valueType="num">
                                      <p:cBhvr additive="base">
                                        <p:cTn id="32" dur="500" fill="hold"/>
                                        <p:tgtEl>
                                          <p:spTgt spid="21">
                                            <p:txEl>
                                              <p:pRg st="1" end="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1">
                                            <p:txEl>
                                              <p:pRg st="1" end="1"/>
                                            </p:tx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1">
                                            <p:txEl>
                                              <p:pRg st="2" end="2"/>
                                            </p:txEl>
                                          </p:spTgt>
                                        </p:tgtEl>
                                        <p:attrNameLst>
                                          <p:attrName>style.visibility</p:attrName>
                                        </p:attrNameLst>
                                      </p:cBhvr>
                                      <p:to>
                                        <p:strVal val="visible"/>
                                      </p:to>
                                    </p:set>
                                    <p:anim calcmode="lin" valueType="num">
                                      <p:cBhvr additive="base">
                                        <p:cTn id="36" dur="500" fill="hold"/>
                                        <p:tgtEl>
                                          <p:spTgt spid="21">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P spid="21" grpId="0" uiExpand="1" build="p"/>
    </p:bld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RIEDP Attribution Model</a:t>
            </a:r>
            <a:endParaRPr lang="en-US" dirty="0"/>
          </a:p>
        </p:txBody>
      </p:sp>
      <p:sp>
        <p:nvSpPr>
          <p:cNvPr id="8" name="Espace réservé du contenu 7"/>
          <p:cNvSpPr>
            <a:spLocks noGrp="1"/>
          </p:cNvSpPr>
          <p:nvPr>
            <p:ph idx="1"/>
          </p:nvPr>
        </p:nvSpPr>
        <p:spPr>
          <a:xfrm>
            <a:off x="457200" y="1295400"/>
            <a:ext cx="8229600" cy="5006788"/>
          </a:xfrm>
        </p:spPr>
        <p:txBody>
          <a:bodyPr>
            <a:normAutofit fontScale="92500" lnSpcReduction="10000"/>
          </a:bodyPr>
          <a:lstStyle/>
          <a:p>
            <a:r>
              <a:rPr lang="fr-FR" dirty="0" err="1"/>
              <a:t>Related</a:t>
            </a:r>
            <a:r>
              <a:rPr lang="fr-FR" dirty="0"/>
              <a:t> to </a:t>
            </a:r>
            <a:r>
              <a:rPr lang="fr-FR" dirty="0" err="1"/>
              <a:t>Feature</a:t>
            </a:r>
            <a:r>
              <a:rPr lang="fr-FR" dirty="0"/>
              <a:t> instances and </a:t>
            </a:r>
            <a:r>
              <a:rPr lang="fr-FR" dirty="0" err="1"/>
              <a:t>Templates</a:t>
            </a:r>
            <a:endParaRPr lang="fr-FR" dirty="0"/>
          </a:p>
          <a:p>
            <a:pPr lvl="1"/>
            <a:r>
              <a:rPr lang="fr-FR" dirty="0" err="1"/>
              <a:t>Detailed</a:t>
            </a:r>
            <a:r>
              <a:rPr lang="fr-FR" dirty="0"/>
              <a:t> </a:t>
            </a:r>
            <a:r>
              <a:rPr lang="fr-FR" dirty="0" err="1"/>
              <a:t>Characterization</a:t>
            </a:r>
            <a:r>
              <a:rPr lang="fr-FR" dirty="0"/>
              <a:t> of </a:t>
            </a:r>
            <a:r>
              <a:rPr lang="fr-FR" dirty="0" err="1"/>
              <a:t>their</a:t>
            </a:r>
            <a:r>
              <a:rPr lang="fr-FR" dirty="0"/>
              <a:t> </a:t>
            </a:r>
            <a:r>
              <a:rPr lang="fr-FR" dirty="0" err="1"/>
              <a:t>Properties</a:t>
            </a:r>
            <a:endParaRPr lang="fr-FR" dirty="0"/>
          </a:p>
          <a:p>
            <a:pPr lvl="2"/>
            <a:r>
              <a:rPr lang="fr-FR" dirty="0"/>
              <a:t>For </a:t>
            </a:r>
            <a:r>
              <a:rPr lang="fr-FR" dirty="0" err="1"/>
              <a:t>Geospatial</a:t>
            </a:r>
            <a:r>
              <a:rPr lang="fr-FR" dirty="0"/>
              <a:t> information</a:t>
            </a:r>
          </a:p>
          <a:p>
            <a:pPr lvl="2"/>
            <a:r>
              <a:rPr lang="fr-FR" dirty="0"/>
              <a:t>For Formats </a:t>
            </a:r>
            <a:r>
              <a:rPr lang="fr-FR" dirty="0" err="1"/>
              <a:t>Organization</a:t>
            </a:r>
            <a:r>
              <a:rPr lang="fr-FR" dirty="0"/>
              <a:t> (structure of the data in a format)</a:t>
            </a:r>
          </a:p>
          <a:p>
            <a:pPr lvl="2"/>
            <a:r>
              <a:rPr lang="fr-FR" dirty="0"/>
              <a:t>For </a:t>
            </a:r>
            <a:r>
              <a:rPr lang="fr-FR" dirty="0" err="1"/>
              <a:t>Process</a:t>
            </a:r>
            <a:r>
              <a:rPr lang="fr-FR" dirty="0"/>
              <a:t> guidance (how to </a:t>
            </a:r>
            <a:r>
              <a:rPr lang="fr-FR" dirty="0" err="1" smtClean="0"/>
              <a:t>eventually</a:t>
            </a:r>
            <a:r>
              <a:rPr lang="fr-FR" dirty="0" smtClean="0"/>
              <a:t> </a:t>
            </a:r>
            <a:r>
              <a:rPr lang="fr-FR" dirty="0" err="1" smtClean="0"/>
              <a:t>process</a:t>
            </a:r>
            <a:r>
              <a:rPr lang="fr-FR" dirty="0" smtClean="0"/>
              <a:t> </a:t>
            </a:r>
            <a:r>
              <a:rPr lang="fr-FR" dirty="0"/>
              <a:t>the data)</a:t>
            </a:r>
          </a:p>
          <a:p>
            <a:pPr lvl="1"/>
            <a:r>
              <a:rPr lang="fr-FR" dirty="0" err="1"/>
              <a:t>Factored</a:t>
            </a:r>
            <a:r>
              <a:rPr lang="fr-FR" dirty="0"/>
              <a:t> out </a:t>
            </a:r>
            <a:r>
              <a:rPr lang="fr-FR" dirty="0" err="1"/>
              <a:t>into</a:t>
            </a:r>
            <a:r>
              <a:rPr lang="fr-FR" dirty="0"/>
              <a:t> Library </a:t>
            </a:r>
            <a:r>
              <a:rPr lang="fr-FR" dirty="0" err="1"/>
              <a:t>through</a:t>
            </a:r>
            <a:r>
              <a:rPr lang="fr-FR" dirty="0"/>
              <a:t> </a:t>
            </a:r>
            <a:r>
              <a:rPr lang="fr-FR" dirty="0" err="1"/>
              <a:t>Templates</a:t>
            </a:r>
            <a:endParaRPr lang="en-US" dirty="0"/>
          </a:p>
          <a:p>
            <a:r>
              <a:rPr lang="fr-FR" dirty="0" err="1"/>
              <a:t>Example</a:t>
            </a:r>
            <a:r>
              <a:rPr lang="fr-FR" dirty="0"/>
              <a:t> : A road</a:t>
            </a:r>
          </a:p>
          <a:p>
            <a:pPr lvl="1"/>
            <a:r>
              <a:rPr lang="fr-FR" dirty="0"/>
              <a:t>Concept </a:t>
            </a:r>
            <a:r>
              <a:rPr lang="fr-FR" dirty="0" err="1"/>
              <a:t>from</a:t>
            </a:r>
            <a:r>
              <a:rPr lang="fr-FR" dirty="0"/>
              <a:t> the Real World : </a:t>
            </a:r>
            <a:r>
              <a:rPr lang="fr-FR" dirty="0" err="1"/>
              <a:t>Polyline</a:t>
            </a:r>
            <a:r>
              <a:rPr lang="fr-FR" dirty="0"/>
              <a:t> + Size + </a:t>
            </a:r>
            <a:r>
              <a:rPr lang="fr-FR" dirty="0" err="1"/>
              <a:t>Lanes</a:t>
            </a:r>
            <a:r>
              <a:rPr lang="fr-FR" dirty="0"/>
              <a:t> </a:t>
            </a:r>
            <a:r>
              <a:rPr lang="fr-FR" dirty="0" err="1"/>
              <a:t>Number</a:t>
            </a:r>
            <a:r>
              <a:rPr lang="fr-FR" dirty="0"/>
              <a:t> + Type</a:t>
            </a:r>
          </a:p>
          <a:p>
            <a:pPr lvl="1"/>
            <a:r>
              <a:rPr lang="fr-FR" dirty="0"/>
              <a:t>GIS </a:t>
            </a:r>
            <a:r>
              <a:rPr lang="fr-FR" dirty="0" err="1"/>
              <a:t>Attributes</a:t>
            </a:r>
            <a:r>
              <a:rPr lang="fr-FR" dirty="0"/>
              <a:t> </a:t>
            </a:r>
            <a:r>
              <a:rPr lang="fr-FR" dirty="0" err="1"/>
              <a:t>from</a:t>
            </a:r>
            <a:r>
              <a:rPr lang="fr-FR" dirty="0"/>
              <a:t> Provider</a:t>
            </a:r>
          </a:p>
          <a:p>
            <a:pPr lvl="1"/>
            <a:r>
              <a:rPr lang="fr-FR" dirty="0" err="1"/>
              <a:t>Augmented</a:t>
            </a:r>
            <a:r>
              <a:rPr lang="fr-FR" dirty="0"/>
              <a:t> </a:t>
            </a:r>
            <a:r>
              <a:rPr lang="fr-FR" dirty="0" err="1"/>
              <a:t>with</a:t>
            </a:r>
            <a:r>
              <a:rPr lang="fr-FR" dirty="0"/>
              <a:t> </a:t>
            </a:r>
            <a:r>
              <a:rPr lang="fr-FR" dirty="0" err="1"/>
              <a:t>attributes</a:t>
            </a:r>
            <a:r>
              <a:rPr lang="fr-FR" dirty="0"/>
              <a:t> </a:t>
            </a:r>
            <a:r>
              <a:rPr lang="fr-FR" dirty="0" err="1"/>
              <a:t>from</a:t>
            </a:r>
            <a:r>
              <a:rPr lang="fr-FR" dirty="0"/>
              <a:t> a </a:t>
            </a:r>
            <a:r>
              <a:rPr lang="fr-FR" dirty="0" err="1"/>
              <a:t>template</a:t>
            </a:r>
            <a:r>
              <a:rPr lang="fr-FR" dirty="0"/>
              <a:t> in the Library</a:t>
            </a:r>
          </a:p>
          <a:p>
            <a:pPr lvl="2"/>
            <a:r>
              <a:rPr lang="fr-FR" dirty="0"/>
              <a:t>Cross Section, Visual </a:t>
            </a:r>
            <a:r>
              <a:rPr lang="fr-FR" dirty="0" err="1"/>
              <a:t>representation</a:t>
            </a:r>
            <a:r>
              <a:rPr lang="fr-FR" dirty="0"/>
              <a:t>, </a:t>
            </a:r>
            <a:r>
              <a:rPr lang="fr-FR" dirty="0" err="1"/>
              <a:t>Sensor</a:t>
            </a:r>
            <a:r>
              <a:rPr lang="fr-FR" dirty="0"/>
              <a:t> </a:t>
            </a:r>
            <a:r>
              <a:rPr lang="fr-FR" dirty="0" err="1"/>
              <a:t>representation</a:t>
            </a:r>
            <a:endParaRPr lang="fr-FR" dirty="0"/>
          </a:p>
          <a:p>
            <a:pPr lvl="2"/>
            <a:r>
              <a:rPr lang="fr-FR" dirty="0" err="1"/>
              <a:t>Rules</a:t>
            </a:r>
            <a:r>
              <a:rPr lang="fr-FR" dirty="0"/>
              <a:t> for </a:t>
            </a:r>
            <a:r>
              <a:rPr lang="fr-FR" dirty="0" err="1"/>
              <a:t>conforming</a:t>
            </a:r>
            <a:r>
              <a:rPr lang="fr-FR" dirty="0"/>
              <a:t> to the terrain</a:t>
            </a:r>
          </a:p>
          <a:p>
            <a:pPr lvl="2"/>
            <a:r>
              <a:rPr lang="fr-FR" dirty="0" err="1"/>
              <a:t>Detailed</a:t>
            </a:r>
            <a:r>
              <a:rPr lang="fr-FR" dirty="0"/>
              <a:t> </a:t>
            </a:r>
            <a:r>
              <a:rPr lang="fr-FR" dirty="0" err="1"/>
              <a:t>properties</a:t>
            </a:r>
            <a:r>
              <a:rPr lang="fr-FR" dirty="0"/>
              <a:t> </a:t>
            </a:r>
            <a:r>
              <a:rPr lang="fr-FR" dirty="0" err="1"/>
              <a:t>captured</a:t>
            </a:r>
            <a:r>
              <a:rPr lang="fr-FR" dirty="0"/>
              <a:t> in Reference Tables</a:t>
            </a:r>
          </a:p>
          <a:p>
            <a:r>
              <a:rPr lang="fr-FR" dirty="0"/>
              <a:t>Attribution </a:t>
            </a:r>
            <a:r>
              <a:rPr lang="fr-FR" dirty="0" err="1"/>
              <a:t>Schema</a:t>
            </a:r>
            <a:r>
              <a:rPr lang="fr-FR" dirty="0"/>
              <a:t> and </a:t>
            </a:r>
            <a:r>
              <a:rPr lang="fr-FR" dirty="0" err="1"/>
              <a:t>Semantics</a:t>
            </a:r>
            <a:r>
              <a:rPr lang="fr-FR" dirty="0"/>
              <a:t> to </a:t>
            </a:r>
            <a:r>
              <a:rPr lang="fr-FR" dirty="0" err="1"/>
              <a:t>be</a:t>
            </a:r>
            <a:r>
              <a:rPr lang="fr-FR" dirty="0"/>
              <a:t> </a:t>
            </a:r>
            <a:r>
              <a:rPr lang="fr-FR" dirty="0" err="1"/>
              <a:t>standardized</a:t>
            </a:r>
            <a:endParaRPr lang="fr-FR" dirty="0"/>
          </a:p>
          <a:p>
            <a:pPr lvl="1"/>
            <a:endParaRPr lang="fr-FR" dirty="0"/>
          </a:p>
          <a:p>
            <a:pPr lvl="1"/>
            <a:endParaRPr lang="fr-FR" dirty="0"/>
          </a:p>
        </p:txBody>
      </p:sp>
      <p:sp>
        <p:nvSpPr>
          <p:cNvPr id="5" name="Espace réservé du numéro de diapositive 4"/>
          <p:cNvSpPr>
            <a:spLocks noGrp="1"/>
          </p:cNvSpPr>
          <p:nvPr>
            <p:ph type="sldNum" sz="quarter" idx="10"/>
          </p:nvPr>
        </p:nvSpPr>
        <p:spPr/>
        <p:txBody>
          <a:bodyPr/>
          <a:lstStyle/>
          <a:p>
            <a:pPr>
              <a:defRPr/>
            </a:pPr>
            <a:fld id="{461B9EC1-5785-4C90-AC89-F516F1DFC1AB}" type="slidenum">
              <a:rPr lang="en-CA" smtClean="0"/>
              <a:pPr>
                <a:defRPr/>
              </a:pPr>
              <a:t>43</a:t>
            </a:fld>
            <a:endParaRPr lang="en-CA"/>
          </a:p>
        </p:txBody>
      </p:sp>
      <p:sp>
        <p:nvSpPr>
          <p:cNvPr id="9" name="Rectangle à coins arrondis 8"/>
          <p:cNvSpPr/>
          <p:nvPr/>
        </p:nvSpPr>
        <p:spPr bwMode="auto">
          <a:xfrm>
            <a:off x="4289657" y="394390"/>
            <a:ext cx="1267863" cy="469210"/>
          </a:xfrm>
          <a:prstGeom prst="roundRect">
            <a:avLst/>
          </a:prstGeom>
          <a:noFill/>
          <a:ln>
            <a:solidFill>
              <a:srgbClr val="FFC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299817" y="357000"/>
            <a:ext cx="1166263" cy="495488"/>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0999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down)">
                                      <p:cBhvr>
                                        <p:cTn id="11" dur="500"/>
                                        <p:tgtEl>
                                          <p:spTgt spid="8">
                                            <p:txEl>
                                              <p:pRg st="0" end="0"/>
                                            </p:txEl>
                                          </p:spTgt>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wipe(down)">
                                      <p:cBhvr>
                                        <p:cTn id="14" dur="500"/>
                                        <p:tgtEl>
                                          <p:spTgt spid="8">
                                            <p:txEl>
                                              <p:pRg st="1" end="1"/>
                                            </p:txEl>
                                          </p:spTgt>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down)">
                                      <p:cBhvr>
                                        <p:cTn id="17" dur="500"/>
                                        <p:tgtEl>
                                          <p:spTgt spid="8">
                                            <p:txEl>
                                              <p:pRg st="2" end="2"/>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wipe(down)">
                                      <p:cBhvr>
                                        <p:cTn id="20" dur="500"/>
                                        <p:tgtEl>
                                          <p:spTgt spid="8">
                                            <p:txEl>
                                              <p:pRg st="3" end="3"/>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wipe(down)">
                                      <p:cBhvr>
                                        <p:cTn id="23" dur="500"/>
                                        <p:tgtEl>
                                          <p:spTgt spid="8">
                                            <p:txEl>
                                              <p:pRg st="4" end="4"/>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xEl>
                                              <p:pRg st="5" end="5"/>
                                            </p:txEl>
                                          </p:spTgt>
                                        </p:tgtEl>
                                        <p:attrNameLst>
                                          <p:attrName>style.visibility</p:attrName>
                                        </p:attrNameLst>
                                      </p:cBhvr>
                                      <p:to>
                                        <p:strVal val="visible"/>
                                      </p:to>
                                    </p:set>
                                    <p:animEffect transition="in" filter="wipe(down)">
                                      <p:cBhvr>
                                        <p:cTn id="26" dur="500"/>
                                        <p:tgtEl>
                                          <p:spTgt spid="8">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Effect transition="in" filter="wipe(down)">
                                      <p:cBhvr>
                                        <p:cTn id="31" dur="500"/>
                                        <p:tgtEl>
                                          <p:spTgt spid="8">
                                            <p:txEl>
                                              <p:pRg st="6" end="6"/>
                                            </p:tx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8">
                                            <p:txEl>
                                              <p:pRg st="7" end="7"/>
                                            </p:txEl>
                                          </p:spTgt>
                                        </p:tgtEl>
                                        <p:attrNameLst>
                                          <p:attrName>style.visibility</p:attrName>
                                        </p:attrNameLst>
                                      </p:cBhvr>
                                      <p:to>
                                        <p:strVal val="visible"/>
                                      </p:to>
                                    </p:set>
                                    <p:animEffect transition="in" filter="wipe(down)">
                                      <p:cBhvr>
                                        <p:cTn id="34" dur="500"/>
                                        <p:tgtEl>
                                          <p:spTgt spid="8">
                                            <p:txEl>
                                              <p:pRg st="7" end="7"/>
                                            </p:txEl>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8">
                                            <p:txEl>
                                              <p:pRg st="8" end="8"/>
                                            </p:txEl>
                                          </p:spTgt>
                                        </p:tgtEl>
                                        <p:attrNameLst>
                                          <p:attrName>style.visibility</p:attrName>
                                        </p:attrNameLst>
                                      </p:cBhvr>
                                      <p:to>
                                        <p:strVal val="visible"/>
                                      </p:to>
                                    </p:set>
                                    <p:animEffect transition="in" filter="wipe(down)">
                                      <p:cBhvr>
                                        <p:cTn id="37" dur="500"/>
                                        <p:tgtEl>
                                          <p:spTgt spid="8">
                                            <p:txEl>
                                              <p:pRg st="8" end="8"/>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8">
                                            <p:txEl>
                                              <p:pRg st="9" end="9"/>
                                            </p:txEl>
                                          </p:spTgt>
                                        </p:tgtEl>
                                        <p:attrNameLst>
                                          <p:attrName>style.visibility</p:attrName>
                                        </p:attrNameLst>
                                      </p:cBhvr>
                                      <p:to>
                                        <p:strVal val="visible"/>
                                      </p:to>
                                    </p:set>
                                    <p:animEffect transition="in" filter="wipe(down)">
                                      <p:cBhvr>
                                        <p:cTn id="40" dur="500"/>
                                        <p:tgtEl>
                                          <p:spTgt spid="8">
                                            <p:txEl>
                                              <p:pRg st="9" end="9"/>
                                            </p:txEl>
                                          </p:spTgt>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8">
                                            <p:txEl>
                                              <p:pRg st="10" end="10"/>
                                            </p:txEl>
                                          </p:spTgt>
                                        </p:tgtEl>
                                        <p:attrNameLst>
                                          <p:attrName>style.visibility</p:attrName>
                                        </p:attrNameLst>
                                      </p:cBhvr>
                                      <p:to>
                                        <p:strVal val="visible"/>
                                      </p:to>
                                    </p:set>
                                    <p:animEffect transition="in" filter="wipe(down)">
                                      <p:cBhvr>
                                        <p:cTn id="43" dur="500"/>
                                        <p:tgtEl>
                                          <p:spTgt spid="8">
                                            <p:txEl>
                                              <p:pRg st="10" end="10"/>
                                            </p:txEl>
                                          </p:spTgt>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
                                            <p:txEl>
                                              <p:pRg st="11" end="11"/>
                                            </p:txEl>
                                          </p:spTgt>
                                        </p:tgtEl>
                                        <p:attrNameLst>
                                          <p:attrName>style.visibility</p:attrName>
                                        </p:attrNameLst>
                                      </p:cBhvr>
                                      <p:to>
                                        <p:strVal val="visible"/>
                                      </p:to>
                                    </p:set>
                                    <p:animEffect transition="in" filter="wipe(down)">
                                      <p:cBhvr>
                                        <p:cTn id="46" dur="500"/>
                                        <p:tgtEl>
                                          <p:spTgt spid="8">
                                            <p:txEl>
                                              <p:pRg st="11" end="11"/>
                                            </p:txEl>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8">
                                            <p:txEl>
                                              <p:pRg st="12" end="12"/>
                                            </p:txEl>
                                          </p:spTgt>
                                        </p:tgtEl>
                                        <p:attrNameLst>
                                          <p:attrName>style.visibility</p:attrName>
                                        </p:attrNameLst>
                                      </p:cBhvr>
                                      <p:to>
                                        <p:strVal val="visible"/>
                                      </p:to>
                                    </p:set>
                                    <p:animEffect transition="in" filter="wipe(down)">
                                      <p:cBhvr>
                                        <p:cTn id="49" dur="500"/>
                                        <p:tgtEl>
                                          <p:spTgt spid="8">
                                            <p:txEl>
                                              <p:pRg st="12" end="12"/>
                                            </p:txEl>
                                          </p:spTgt>
                                        </p:tgtEl>
                                      </p:cBhvr>
                                    </p:animEffect>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8">
                                            <p:txEl>
                                              <p:pRg st="13" end="13"/>
                                            </p:txEl>
                                          </p:spTgt>
                                        </p:tgtEl>
                                        <p:attrNameLst>
                                          <p:attrName>style.visibility</p:attrName>
                                        </p:attrNameLst>
                                      </p:cBhvr>
                                      <p:to>
                                        <p:strVal val="visible"/>
                                      </p:to>
                                    </p:set>
                                    <p:animEffect transition="in" filter="wipe(down)">
                                      <p:cBhvr>
                                        <p:cTn id="53" dur="500"/>
                                        <p:tgtEl>
                                          <p:spTgt spid="8">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9" grpId="0" animBg="1"/>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re 7"/>
          <p:cNvSpPr>
            <a:spLocks noGrp="1"/>
          </p:cNvSpPr>
          <p:nvPr>
            <p:ph type="title"/>
          </p:nvPr>
        </p:nvSpPr>
        <p:spPr/>
        <p:txBody>
          <a:bodyPr/>
          <a:lstStyle/>
          <a:p>
            <a:r>
              <a:rPr lang="fr-FR" dirty="0"/>
              <a:t>RIEDP Attribution Model</a:t>
            </a:r>
            <a:endParaRPr lang="en-US" dirty="0"/>
          </a:p>
        </p:txBody>
      </p:sp>
      <p:sp>
        <p:nvSpPr>
          <p:cNvPr id="9" name="Espace réservé du contenu 8"/>
          <p:cNvSpPr>
            <a:spLocks noGrp="1"/>
          </p:cNvSpPr>
          <p:nvPr>
            <p:ph idx="1"/>
          </p:nvPr>
        </p:nvSpPr>
        <p:spPr/>
        <p:txBody>
          <a:bodyPr/>
          <a:lstStyle/>
          <a:p>
            <a:r>
              <a:rPr lang="fr-FR" dirty="0" err="1"/>
              <a:t>Characterization</a:t>
            </a:r>
            <a:r>
              <a:rPr lang="fr-FR" dirty="0"/>
              <a:t> of </a:t>
            </a:r>
            <a:r>
              <a:rPr lang="fr-FR" dirty="0" err="1"/>
              <a:t>Feature</a:t>
            </a:r>
            <a:r>
              <a:rPr lang="fr-FR" dirty="0"/>
              <a:t> instances and </a:t>
            </a:r>
            <a:r>
              <a:rPr lang="fr-FR" dirty="0" err="1"/>
              <a:t>Templates</a:t>
            </a:r>
            <a:endParaRPr lang="fr-FR" dirty="0"/>
          </a:p>
          <a:p>
            <a:endParaRPr lang="en-US" dirty="0"/>
          </a:p>
        </p:txBody>
      </p:sp>
      <p:sp>
        <p:nvSpPr>
          <p:cNvPr id="5" name="Espace réservé du numéro de diapositive 4"/>
          <p:cNvSpPr>
            <a:spLocks noGrp="1"/>
          </p:cNvSpPr>
          <p:nvPr>
            <p:ph type="sldNum" sz="quarter" idx="10"/>
          </p:nvPr>
        </p:nvSpPr>
        <p:spPr/>
        <p:txBody>
          <a:bodyPr/>
          <a:lstStyle/>
          <a:p>
            <a:pPr>
              <a:defRPr/>
            </a:pPr>
            <a:fld id="{461B9EC1-5785-4C90-AC89-F516F1DFC1AB}" type="slidenum">
              <a:rPr lang="en-CA" smtClean="0"/>
              <a:pPr>
                <a:defRPr/>
              </a:pPr>
              <a:t>44</a:t>
            </a:fld>
            <a:endParaRPr lang="en-CA"/>
          </a:p>
        </p:txBody>
      </p:sp>
      <p:pic>
        <p:nvPicPr>
          <p:cNvPr id="10" name="Image 9"/>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013011" y="2097741"/>
            <a:ext cx="6974541" cy="4177553"/>
          </a:xfrm>
          <a:prstGeom prst="rect">
            <a:avLst/>
          </a:prstGeom>
          <a:noFill/>
          <a:ln>
            <a:noFill/>
          </a:ln>
        </p:spPr>
      </p:pic>
      <p:sp>
        <p:nvSpPr>
          <p:cNvPr id="11" name="WordArt 105"/>
          <p:cNvSpPr>
            <a:spLocks noChangeArrowheads="1" noChangeShapeType="1" noTextEdit="1"/>
          </p:cNvSpPr>
          <p:nvPr/>
        </p:nvSpPr>
        <p:spPr bwMode="auto">
          <a:xfrm>
            <a:off x="3820160" y="5800165"/>
            <a:ext cx="5144545" cy="609600"/>
          </a:xfrm>
          <a:prstGeom prst="rect">
            <a:avLst/>
          </a:prstGeom>
        </p:spPr>
        <p:txBody>
          <a:bodyPr wrap="none" fromWordArt="1">
            <a:prstTxWarp prst="textSlantUp">
              <a:avLst>
                <a:gd name="adj" fmla="val 32056"/>
              </a:avLst>
            </a:prstTxWarp>
          </a:bodyPr>
          <a:lstStyle/>
          <a:p>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Definition</a:t>
            </a: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of </a:t>
            </a:r>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Attributes</a:t>
            </a: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a:t>
            </a:r>
            <a:r>
              <a:rPr lang="fr-FR" sz="3600" kern="10" dirty="0" err="1">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specified</a:t>
            </a:r>
            <a:r>
              <a:rPr lang="fr-FR"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in Product #2</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7363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RIEDP Data Organization</a:t>
            </a:r>
          </a:p>
        </p:txBody>
      </p:sp>
      <p:sp>
        <p:nvSpPr>
          <p:cNvPr id="3" name="Espace réservé du contenu 2"/>
          <p:cNvSpPr>
            <a:spLocks noGrp="1"/>
          </p:cNvSpPr>
          <p:nvPr>
            <p:ph idx="1"/>
          </p:nvPr>
        </p:nvSpPr>
        <p:spPr>
          <a:xfrm>
            <a:off x="457200" y="1295401"/>
            <a:ext cx="8229600" cy="1386840"/>
          </a:xfrm>
        </p:spPr>
        <p:txBody>
          <a:bodyPr>
            <a:normAutofit fontScale="92500" lnSpcReduction="20000"/>
          </a:bodyPr>
          <a:lstStyle/>
          <a:p>
            <a:r>
              <a:rPr lang="fr-FR" dirty="0"/>
              <a:t>Physical Organisation on the Media</a:t>
            </a:r>
          </a:p>
          <a:p>
            <a:pPr lvl="1"/>
            <a:r>
              <a:rPr lang="fr-FR" dirty="0" err="1"/>
              <a:t>Layers</a:t>
            </a:r>
            <a:r>
              <a:rPr lang="fr-FR" dirty="0"/>
              <a:t> in </a:t>
            </a:r>
            <a:r>
              <a:rPr lang="fr-FR" dirty="0" err="1"/>
              <a:t>Tiles</a:t>
            </a:r>
            <a:r>
              <a:rPr lang="fr-FR" dirty="0"/>
              <a:t> or </a:t>
            </a:r>
            <a:r>
              <a:rPr lang="fr-FR" dirty="0" err="1"/>
              <a:t>Region</a:t>
            </a:r>
            <a:r>
              <a:rPr lang="fr-FR" dirty="0"/>
              <a:t> </a:t>
            </a:r>
            <a:r>
              <a:rPr lang="fr-FR" dirty="0" err="1"/>
              <a:t>Folder</a:t>
            </a:r>
            <a:endParaRPr lang="fr-FR" dirty="0"/>
          </a:p>
          <a:p>
            <a:pPr lvl="1"/>
            <a:r>
              <a:rPr lang="fr-FR" dirty="0"/>
              <a:t>Library</a:t>
            </a:r>
          </a:p>
          <a:p>
            <a:pPr lvl="1"/>
            <a:r>
              <a:rPr lang="fr-FR" dirty="0" err="1"/>
              <a:t>Metadata</a:t>
            </a:r>
            <a:endParaRPr lang="en-US"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45</a:t>
            </a:fld>
            <a:endParaRPr lang="en-CA"/>
          </a:p>
        </p:txBody>
      </p:sp>
      <p:pic>
        <p:nvPicPr>
          <p:cNvPr id="7" name="Image 6"/>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782510" y="2377439"/>
            <a:ext cx="4853490" cy="3788689"/>
          </a:xfrm>
          <a:prstGeom prst="rect">
            <a:avLst/>
          </a:prstGeom>
          <a:noFill/>
          <a:ln>
            <a:noFill/>
          </a:ln>
        </p:spPr>
      </p:pic>
      <p:pic>
        <p:nvPicPr>
          <p:cNvPr id="11266" name="Picture 2"/>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68643" y="2900045"/>
            <a:ext cx="2317423" cy="292163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9" name="Ellipse 8"/>
          <p:cNvSpPr/>
          <p:nvPr/>
        </p:nvSpPr>
        <p:spPr bwMode="auto">
          <a:xfrm>
            <a:off x="1656080" y="3133726"/>
            <a:ext cx="701040" cy="2901314"/>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0" name="Flèche droite rayée 9"/>
          <p:cNvSpPr/>
          <p:nvPr/>
        </p:nvSpPr>
        <p:spPr bwMode="auto">
          <a:xfrm rot="20002569">
            <a:off x="2524015" y="3284482"/>
            <a:ext cx="1046480" cy="264160"/>
          </a:xfrm>
          <a:prstGeom prst="stripedRightArrow">
            <a:avLst/>
          </a:prstGeom>
          <a:ln>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6306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11266"/>
                                        </p:tgtEl>
                                        <p:attrNameLst>
                                          <p:attrName>style.visibility</p:attrName>
                                        </p:attrNameLst>
                                      </p:cBhvr>
                                      <p:to>
                                        <p:strVal val="visible"/>
                                      </p:to>
                                    </p:set>
                                    <p:anim calcmode="lin" valueType="num">
                                      <p:cBhvr additive="base">
                                        <p:cTn id="20" dur="500" fill="hold"/>
                                        <p:tgtEl>
                                          <p:spTgt spid="11266"/>
                                        </p:tgtEl>
                                        <p:attrNameLst>
                                          <p:attrName>ppt_x</p:attrName>
                                        </p:attrNameLst>
                                      </p:cBhvr>
                                      <p:tavLst>
                                        <p:tav tm="0">
                                          <p:val>
                                            <p:strVal val="0-#ppt_w/2"/>
                                          </p:val>
                                        </p:tav>
                                        <p:tav tm="100000">
                                          <p:val>
                                            <p:strVal val="#ppt_x"/>
                                          </p:val>
                                        </p:tav>
                                      </p:tavLst>
                                    </p:anim>
                                    <p:anim calcmode="lin" valueType="num">
                                      <p:cBhvr additive="base">
                                        <p:cTn id="21"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P spid="10" grpId="0" animBg="1"/>
    </p:bld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840664" y="2184400"/>
            <a:ext cx="6868792" cy="42780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2" name="Titre 1"/>
          <p:cNvSpPr>
            <a:spLocks noGrp="1"/>
          </p:cNvSpPr>
          <p:nvPr>
            <p:ph type="title"/>
          </p:nvPr>
        </p:nvSpPr>
        <p:spPr/>
        <p:txBody>
          <a:bodyPr/>
          <a:lstStyle/>
          <a:p>
            <a:r>
              <a:rPr lang="en-US" sz="1400" dirty="0"/>
              <a:t>RIEDP Data Organization</a:t>
            </a:r>
            <a:r>
              <a:rPr lang="en-US" dirty="0"/>
              <a:t/>
            </a:r>
            <a:br>
              <a:rPr lang="en-US" dirty="0"/>
            </a:br>
            <a:r>
              <a:rPr lang="en-US" dirty="0"/>
              <a:t>Details of Tiles Folders</a:t>
            </a:r>
          </a:p>
        </p:txBody>
      </p:sp>
      <p:sp>
        <p:nvSpPr>
          <p:cNvPr id="7" name="Espace réservé du contenu 6"/>
          <p:cNvSpPr>
            <a:spLocks noGrp="1"/>
          </p:cNvSpPr>
          <p:nvPr>
            <p:ph idx="1"/>
          </p:nvPr>
        </p:nvSpPr>
        <p:spPr/>
        <p:txBody>
          <a:bodyPr/>
          <a:lstStyle/>
          <a:p>
            <a:r>
              <a:rPr lang="fr-FR" dirty="0" err="1"/>
              <a:t>Tiling</a:t>
            </a:r>
            <a:r>
              <a:rPr lang="fr-FR" dirty="0"/>
              <a:t> </a:t>
            </a:r>
            <a:r>
              <a:rPr lang="fr-FR" dirty="0" err="1"/>
              <a:t>Example</a:t>
            </a:r>
            <a:r>
              <a:rPr lang="fr-FR" dirty="0"/>
              <a:t>  </a:t>
            </a:r>
          </a:p>
          <a:p>
            <a:pPr lvl="1"/>
            <a:r>
              <a:rPr lang="fr-FR" dirty="0"/>
              <a:t>Area : S06W002 – S05E001</a:t>
            </a:r>
            <a:endParaRPr lang="en-US"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46</a:t>
            </a:fld>
            <a:endParaRPr lang="en-CA"/>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35414" y="4322446"/>
            <a:ext cx="1503997" cy="1896128"/>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8" name="Ellipse 7"/>
          <p:cNvSpPr/>
          <p:nvPr/>
        </p:nvSpPr>
        <p:spPr bwMode="auto">
          <a:xfrm>
            <a:off x="772160" y="4322446"/>
            <a:ext cx="619760" cy="676274"/>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0" name="Flèche droite rayée 9"/>
          <p:cNvSpPr/>
          <p:nvPr/>
        </p:nvSpPr>
        <p:spPr bwMode="auto">
          <a:xfrm rot="20002569">
            <a:off x="1466749" y="4175947"/>
            <a:ext cx="1046480" cy="264160"/>
          </a:xfrm>
          <a:prstGeom prst="stripedRightArrow">
            <a:avLst/>
          </a:prstGeom>
          <a:ln>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grpSp>
        <p:nvGrpSpPr>
          <p:cNvPr id="92" name="Groupe 91"/>
          <p:cNvGrpSpPr/>
          <p:nvPr/>
        </p:nvGrpSpPr>
        <p:grpSpPr>
          <a:xfrm>
            <a:off x="4351915" y="103135"/>
            <a:ext cx="1372420" cy="902883"/>
            <a:chOff x="5482475" y="54762"/>
            <a:chExt cx="1372420" cy="902883"/>
          </a:xfrm>
        </p:grpSpPr>
        <p:sp>
          <p:nvSpPr>
            <p:cNvPr id="52" name="Rectangle 51"/>
            <p:cNvSpPr>
              <a:spLocks/>
            </p:cNvSpPr>
            <p:nvPr/>
          </p:nvSpPr>
          <p:spPr>
            <a:xfrm>
              <a:off x="5549785" y="126546"/>
              <a:ext cx="226800" cy="225000"/>
            </a:xfrm>
            <a:prstGeom prst="rect">
              <a:avLst/>
            </a:prstGeom>
            <a:noFill/>
            <a:ln w="1905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3" name="Rectangle 52"/>
            <p:cNvSpPr>
              <a:spLocks/>
            </p:cNvSpPr>
            <p:nvPr/>
          </p:nvSpPr>
          <p:spPr>
            <a:xfrm>
              <a:off x="6004677" y="126546"/>
              <a:ext cx="226800" cy="225000"/>
            </a:xfrm>
            <a:prstGeom prst="rect">
              <a:avLst/>
            </a:prstGeom>
            <a:noFill/>
            <a:ln w="1905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4" name="Rectangle 53"/>
            <p:cNvSpPr>
              <a:spLocks/>
            </p:cNvSpPr>
            <p:nvPr/>
          </p:nvSpPr>
          <p:spPr>
            <a:xfrm>
              <a:off x="5777231" y="126546"/>
              <a:ext cx="226800" cy="225000"/>
            </a:xfrm>
            <a:prstGeom prst="rect">
              <a:avLst/>
            </a:prstGeom>
            <a:noFill/>
            <a:ln w="1905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5" name="Rectangle 54"/>
            <p:cNvSpPr>
              <a:spLocks/>
            </p:cNvSpPr>
            <p:nvPr/>
          </p:nvSpPr>
          <p:spPr>
            <a:xfrm>
              <a:off x="6231777" y="126064"/>
              <a:ext cx="226800" cy="225000"/>
            </a:xfrm>
            <a:prstGeom prst="rect">
              <a:avLst/>
            </a:prstGeom>
            <a:noFill/>
            <a:ln w="1905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6" name="Rectangle 55"/>
            <p:cNvSpPr>
              <a:spLocks/>
            </p:cNvSpPr>
            <p:nvPr/>
          </p:nvSpPr>
          <p:spPr>
            <a:xfrm>
              <a:off x="5549785" y="349119"/>
              <a:ext cx="226800" cy="225000"/>
            </a:xfrm>
            <a:prstGeom prst="rect">
              <a:avLst/>
            </a:prstGeom>
            <a:noFill/>
            <a:ln w="1905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7" name="Rectangle 56"/>
            <p:cNvSpPr>
              <a:spLocks/>
            </p:cNvSpPr>
            <p:nvPr/>
          </p:nvSpPr>
          <p:spPr>
            <a:xfrm>
              <a:off x="6004677" y="349119"/>
              <a:ext cx="226800" cy="225000"/>
            </a:xfrm>
            <a:prstGeom prst="rect">
              <a:avLst/>
            </a:prstGeom>
            <a:noFill/>
            <a:ln w="1905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8" name="Rectangle 57"/>
            <p:cNvSpPr>
              <a:spLocks/>
            </p:cNvSpPr>
            <p:nvPr/>
          </p:nvSpPr>
          <p:spPr>
            <a:xfrm>
              <a:off x="5777231" y="349119"/>
              <a:ext cx="226800" cy="225000"/>
            </a:xfrm>
            <a:prstGeom prst="rect">
              <a:avLst/>
            </a:prstGeom>
            <a:noFill/>
            <a:ln w="1905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9" name="Rectangle 58"/>
            <p:cNvSpPr>
              <a:spLocks/>
            </p:cNvSpPr>
            <p:nvPr/>
          </p:nvSpPr>
          <p:spPr>
            <a:xfrm>
              <a:off x="6231777" y="352101"/>
              <a:ext cx="226800" cy="225000"/>
            </a:xfrm>
            <a:prstGeom prst="rect">
              <a:avLst/>
            </a:prstGeom>
            <a:noFill/>
            <a:ln w="1905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0" name="ZoneTexte 59"/>
            <p:cNvSpPr txBox="1"/>
            <p:nvPr/>
          </p:nvSpPr>
          <p:spPr>
            <a:xfrm>
              <a:off x="6686579" y="54762"/>
              <a:ext cx="168316" cy="138499"/>
            </a:xfrm>
            <a:prstGeom prst="rect">
              <a:avLst/>
            </a:prstGeom>
            <a:noFill/>
          </p:spPr>
          <p:txBody>
            <a:bodyPr wrap="none" lIns="0" tIns="0" rIns="0" bIns="0" rtlCol="0">
              <a:spAutoFit/>
            </a:bodyPr>
            <a:lstStyle/>
            <a:p>
              <a:pPr algn="l" fontAlgn="auto">
                <a:spcBef>
                  <a:spcPts val="0"/>
                </a:spcBef>
                <a:spcAft>
                  <a:spcPts val="0"/>
                </a:spcAft>
              </a:pPr>
              <a:r>
                <a:rPr lang="fr-FR" sz="900" dirty="0">
                  <a:solidFill>
                    <a:prstClr val="black"/>
                  </a:solidFill>
                  <a:latin typeface="Calibri"/>
                </a:rPr>
                <a:t>S04</a:t>
              </a:r>
              <a:endParaRPr lang="en-US" sz="900" dirty="0">
                <a:solidFill>
                  <a:prstClr val="black"/>
                </a:solidFill>
                <a:latin typeface="Calibri"/>
              </a:endParaRPr>
            </a:p>
          </p:txBody>
        </p:sp>
        <p:sp>
          <p:nvSpPr>
            <p:cNvPr id="61" name="ZoneTexte 60"/>
            <p:cNvSpPr txBox="1"/>
            <p:nvPr/>
          </p:nvSpPr>
          <p:spPr>
            <a:xfrm>
              <a:off x="6686579" y="269143"/>
              <a:ext cx="168316" cy="138499"/>
            </a:xfrm>
            <a:prstGeom prst="rect">
              <a:avLst/>
            </a:prstGeom>
            <a:noFill/>
          </p:spPr>
          <p:txBody>
            <a:bodyPr wrap="none" lIns="0" tIns="0" rIns="0" bIns="0" rtlCol="0">
              <a:spAutoFit/>
            </a:bodyPr>
            <a:lstStyle/>
            <a:p>
              <a:pPr algn="l" fontAlgn="auto">
                <a:spcBef>
                  <a:spcPts val="0"/>
                </a:spcBef>
                <a:spcAft>
                  <a:spcPts val="0"/>
                </a:spcAft>
              </a:pPr>
              <a:r>
                <a:rPr lang="fr-FR" sz="900" dirty="0">
                  <a:solidFill>
                    <a:prstClr val="black"/>
                  </a:solidFill>
                  <a:latin typeface="Calibri"/>
                </a:rPr>
                <a:t>S05</a:t>
              </a:r>
              <a:endParaRPr lang="en-US" sz="900" dirty="0">
                <a:solidFill>
                  <a:prstClr val="black"/>
                </a:solidFill>
                <a:latin typeface="Calibri"/>
              </a:endParaRPr>
            </a:p>
          </p:txBody>
        </p:sp>
        <p:sp>
          <p:nvSpPr>
            <p:cNvPr id="62" name="ZoneTexte 61"/>
            <p:cNvSpPr txBox="1"/>
            <p:nvPr/>
          </p:nvSpPr>
          <p:spPr>
            <a:xfrm>
              <a:off x="6686579" y="494430"/>
              <a:ext cx="168316" cy="138499"/>
            </a:xfrm>
            <a:prstGeom prst="rect">
              <a:avLst/>
            </a:prstGeom>
            <a:noFill/>
          </p:spPr>
          <p:txBody>
            <a:bodyPr wrap="none" lIns="0" tIns="0" rIns="0" bIns="0" rtlCol="0">
              <a:spAutoFit/>
            </a:bodyPr>
            <a:lstStyle/>
            <a:p>
              <a:pPr algn="l" fontAlgn="auto">
                <a:spcBef>
                  <a:spcPts val="0"/>
                </a:spcBef>
                <a:spcAft>
                  <a:spcPts val="0"/>
                </a:spcAft>
              </a:pPr>
              <a:r>
                <a:rPr lang="fr-FR" sz="900" dirty="0">
                  <a:solidFill>
                    <a:prstClr val="black"/>
                  </a:solidFill>
                  <a:latin typeface="Calibri"/>
                </a:rPr>
                <a:t>S06</a:t>
              </a:r>
              <a:endParaRPr lang="en-US" sz="900" dirty="0">
                <a:solidFill>
                  <a:prstClr val="black"/>
                </a:solidFill>
                <a:latin typeface="Calibri"/>
              </a:endParaRPr>
            </a:p>
          </p:txBody>
        </p:sp>
        <p:sp>
          <p:nvSpPr>
            <p:cNvPr id="63" name="Rectangle 62"/>
            <p:cNvSpPr/>
            <p:nvPr/>
          </p:nvSpPr>
          <p:spPr>
            <a:xfrm>
              <a:off x="5549138" y="126063"/>
              <a:ext cx="912295" cy="447573"/>
            </a:xfrm>
            <a:prstGeom prst="rect">
              <a:avLst/>
            </a:prstGeom>
            <a:noFill/>
            <a:ln w="28575"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
          <p:nvSpPr>
            <p:cNvPr id="64" name="ZoneTexte 63"/>
            <p:cNvSpPr txBox="1"/>
            <p:nvPr/>
          </p:nvSpPr>
          <p:spPr>
            <a:xfrm rot="16200000">
              <a:off x="6119938" y="737713"/>
              <a:ext cx="229230" cy="138499"/>
            </a:xfrm>
            <a:prstGeom prst="rect">
              <a:avLst/>
            </a:prstGeom>
            <a:noFill/>
          </p:spPr>
          <p:txBody>
            <a:bodyPr wrap="none" lIns="0" tIns="0" rIns="0" bIns="0" rtlCol="0">
              <a:spAutoFit/>
            </a:bodyPr>
            <a:lstStyle/>
            <a:p>
              <a:pPr algn="r" fontAlgn="auto">
                <a:spcBef>
                  <a:spcPts val="0"/>
                </a:spcBef>
                <a:spcAft>
                  <a:spcPts val="0"/>
                </a:spcAft>
              </a:pPr>
              <a:r>
                <a:rPr lang="fr-FR" sz="900" dirty="0">
                  <a:solidFill>
                    <a:prstClr val="black"/>
                  </a:solidFill>
                  <a:latin typeface="Calibri"/>
                </a:rPr>
                <a:t>E001</a:t>
              </a:r>
              <a:endParaRPr lang="en-US" sz="900" dirty="0">
                <a:solidFill>
                  <a:prstClr val="black"/>
                </a:solidFill>
                <a:latin typeface="Calibri"/>
              </a:endParaRPr>
            </a:p>
          </p:txBody>
        </p:sp>
        <p:sp>
          <p:nvSpPr>
            <p:cNvPr id="65" name="ZoneTexte 64"/>
            <p:cNvSpPr txBox="1"/>
            <p:nvPr/>
          </p:nvSpPr>
          <p:spPr>
            <a:xfrm rot="16200000">
              <a:off x="6346818" y="737713"/>
              <a:ext cx="229230" cy="138499"/>
            </a:xfrm>
            <a:prstGeom prst="rect">
              <a:avLst/>
            </a:prstGeom>
            <a:noFill/>
          </p:spPr>
          <p:txBody>
            <a:bodyPr wrap="none" lIns="0" tIns="0" rIns="0" bIns="0" rtlCol="0">
              <a:spAutoFit/>
            </a:bodyPr>
            <a:lstStyle/>
            <a:p>
              <a:pPr algn="r" fontAlgn="auto">
                <a:spcBef>
                  <a:spcPts val="0"/>
                </a:spcBef>
                <a:spcAft>
                  <a:spcPts val="0"/>
                </a:spcAft>
              </a:pPr>
              <a:r>
                <a:rPr lang="fr-FR" sz="900" dirty="0">
                  <a:solidFill>
                    <a:prstClr val="black"/>
                  </a:solidFill>
                  <a:latin typeface="Calibri"/>
                </a:rPr>
                <a:t>E002</a:t>
              </a:r>
              <a:endParaRPr lang="en-US" sz="900" dirty="0">
                <a:solidFill>
                  <a:prstClr val="black"/>
                </a:solidFill>
                <a:latin typeface="Calibri"/>
              </a:endParaRPr>
            </a:p>
          </p:txBody>
        </p:sp>
        <p:sp>
          <p:nvSpPr>
            <p:cNvPr id="66" name="ZoneTexte 65"/>
            <p:cNvSpPr txBox="1"/>
            <p:nvPr/>
          </p:nvSpPr>
          <p:spPr>
            <a:xfrm rot="16200000">
              <a:off x="5413866" y="750537"/>
              <a:ext cx="275717" cy="138499"/>
            </a:xfrm>
            <a:prstGeom prst="rect">
              <a:avLst/>
            </a:prstGeom>
            <a:noFill/>
          </p:spPr>
          <p:txBody>
            <a:bodyPr wrap="none" lIns="0" tIns="0" rIns="0" bIns="0" rtlCol="0">
              <a:spAutoFit/>
            </a:bodyPr>
            <a:lstStyle/>
            <a:p>
              <a:pPr algn="r" fontAlgn="auto">
                <a:spcBef>
                  <a:spcPts val="0"/>
                </a:spcBef>
                <a:spcAft>
                  <a:spcPts val="0"/>
                </a:spcAft>
              </a:pPr>
              <a:r>
                <a:rPr lang="fr-FR" sz="900" dirty="0">
                  <a:solidFill>
                    <a:prstClr val="black"/>
                  </a:solidFill>
                  <a:latin typeface="Calibri"/>
                </a:rPr>
                <a:t>W002</a:t>
              </a:r>
              <a:endParaRPr lang="en-US" sz="900" dirty="0">
                <a:solidFill>
                  <a:prstClr val="black"/>
                </a:solidFill>
                <a:latin typeface="Calibri"/>
              </a:endParaRPr>
            </a:p>
          </p:txBody>
        </p:sp>
        <p:sp>
          <p:nvSpPr>
            <p:cNvPr id="67" name="ZoneTexte 66"/>
            <p:cNvSpPr txBox="1"/>
            <p:nvPr/>
          </p:nvSpPr>
          <p:spPr>
            <a:xfrm rot="16200000">
              <a:off x="5635551" y="750537"/>
              <a:ext cx="275717" cy="138499"/>
            </a:xfrm>
            <a:prstGeom prst="rect">
              <a:avLst/>
            </a:prstGeom>
            <a:noFill/>
          </p:spPr>
          <p:txBody>
            <a:bodyPr wrap="none" lIns="0" tIns="0" rIns="0" bIns="0" rtlCol="0">
              <a:spAutoFit/>
            </a:bodyPr>
            <a:lstStyle/>
            <a:p>
              <a:pPr algn="r" fontAlgn="auto">
                <a:spcBef>
                  <a:spcPts val="0"/>
                </a:spcBef>
                <a:spcAft>
                  <a:spcPts val="0"/>
                </a:spcAft>
              </a:pPr>
              <a:r>
                <a:rPr lang="fr-FR" sz="900" dirty="0">
                  <a:solidFill>
                    <a:prstClr val="black"/>
                  </a:solidFill>
                  <a:latin typeface="Calibri"/>
                </a:rPr>
                <a:t>W001</a:t>
              </a:r>
              <a:endParaRPr lang="en-US" sz="900" dirty="0">
                <a:solidFill>
                  <a:prstClr val="black"/>
                </a:solidFill>
                <a:latin typeface="Calibri"/>
              </a:endParaRPr>
            </a:p>
          </p:txBody>
        </p:sp>
        <p:sp>
          <p:nvSpPr>
            <p:cNvPr id="68" name="ZoneTexte 67"/>
            <p:cNvSpPr txBox="1"/>
            <p:nvPr/>
          </p:nvSpPr>
          <p:spPr>
            <a:xfrm rot="16200000">
              <a:off x="5885401" y="750535"/>
              <a:ext cx="229230" cy="138499"/>
            </a:xfrm>
            <a:prstGeom prst="rect">
              <a:avLst/>
            </a:prstGeom>
            <a:noFill/>
          </p:spPr>
          <p:txBody>
            <a:bodyPr wrap="none" lIns="0" tIns="0" rIns="0" bIns="0" rtlCol="0">
              <a:spAutoFit/>
            </a:bodyPr>
            <a:lstStyle/>
            <a:p>
              <a:pPr algn="r" fontAlgn="auto">
                <a:spcBef>
                  <a:spcPts val="0"/>
                </a:spcBef>
                <a:spcAft>
                  <a:spcPts val="0"/>
                </a:spcAft>
              </a:pPr>
              <a:r>
                <a:rPr lang="fr-FR" sz="900" dirty="0">
                  <a:solidFill>
                    <a:prstClr val="black"/>
                  </a:solidFill>
                  <a:latin typeface="Calibri"/>
                </a:rPr>
                <a:t>E000</a:t>
              </a:r>
              <a:endParaRPr lang="en-US" sz="900" dirty="0">
                <a:solidFill>
                  <a:prstClr val="black"/>
                </a:solidFill>
                <a:latin typeface="Calibri"/>
              </a:endParaRPr>
            </a:p>
          </p:txBody>
        </p:sp>
        <p:cxnSp>
          <p:nvCxnSpPr>
            <p:cNvPr id="69" name="Connecteur droit 68"/>
            <p:cNvCxnSpPr>
              <a:stCxn id="60" idx="1"/>
            </p:cNvCxnSpPr>
            <p:nvPr/>
          </p:nvCxnSpPr>
          <p:spPr>
            <a:xfrm flipH="1">
              <a:off x="5663185" y="124012"/>
              <a:ext cx="1023394" cy="2534"/>
            </a:xfrm>
            <a:prstGeom prst="line">
              <a:avLst/>
            </a:prstGeom>
            <a:noFill/>
            <a:ln w="3175" cap="flat" cmpd="sng" algn="ctr">
              <a:solidFill>
                <a:srgbClr val="4F81BD">
                  <a:shade val="95000"/>
                  <a:satMod val="105000"/>
                </a:srgbClr>
              </a:solidFill>
              <a:prstDash val="dash"/>
            </a:ln>
            <a:effectLst/>
          </p:spPr>
        </p:cxnSp>
        <p:cxnSp>
          <p:nvCxnSpPr>
            <p:cNvPr id="70" name="Connecteur droit 69"/>
            <p:cNvCxnSpPr>
              <a:stCxn id="61" idx="1"/>
              <a:endCxn id="52" idx="2"/>
            </p:cNvCxnSpPr>
            <p:nvPr/>
          </p:nvCxnSpPr>
          <p:spPr>
            <a:xfrm flipH="1">
              <a:off x="5663185" y="338393"/>
              <a:ext cx="1023394" cy="13153"/>
            </a:xfrm>
            <a:prstGeom prst="line">
              <a:avLst/>
            </a:prstGeom>
            <a:noFill/>
            <a:ln w="3175" cap="flat" cmpd="sng" algn="ctr">
              <a:solidFill>
                <a:srgbClr val="4F81BD">
                  <a:shade val="95000"/>
                  <a:satMod val="105000"/>
                </a:srgbClr>
              </a:solidFill>
              <a:prstDash val="dash"/>
            </a:ln>
            <a:effectLst/>
          </p:spPr>
        </p:cxnSp>
        <p:cxnSp>
          <p:nvCxnSpPr>
            <p:cNvPr id="71" name="Connecteur droit 70"/>
            <p:cNvCxnSpPr>
              <a:stCxn id="62" idx="1"/>
              <a:endCxn id="56" idx="2"/>
            </p:cNvCxnSpPr>
            <p:nvPr/>
          </p:nvCxnSpPr>
          <p:spPr>
            <a:xfrm flipH="1">
              <a:off x="5663185" y="563680"/>
              <a:ext cx="1023394" cy="10439"/>
            </a:xfrm>
            <a:prstGeom prst="line">
              <a:avLst/>
            </a:prstGeom>
            <a:noFill/>
            <a:ln w="3175" cap="flat" cmpd="sng" algn="ctr">
              <a:solidFill>
                <a:srgbClr val="4F81BD">
                  <a:shade val="95000"/>
                  <a:satMod val="105000"/>
                </a:srgbClr>
              </a:solidFill>
              <a:prstDash val="dash"/>
            </a:ln>
            <a:effectLst/>
          </p:spPr>
        </p:cxnSp>
        <p:cxnSp>
          <p:nvCxnSpPr>
            <p:cNvPr id="73" name="Connecteur droit 72"/>
            <p:cNvCxnSpPr>
              <a:stCxn id="66" idx="3"/>
              <a:endCxn id="52" idx="1"/>
            </p:cNvCxnSpPr>
            <p:nvPr/>
          </p:nvCxnSpPr>
          <p:spPr>
            <a:xfrm flipH="1" flipV="1">
              <a:off x="5549785" y="239046"/>
              <a:ext cx="1940" cy="442882"/>
            </a:xfrm>
            <a:prstGeom prst="line">
              <a:avLst/>
            </a:prstGeom>
            <a:noFill/>
            <a:ln w="3175" cap="flat" cmpd="sng" algn="ctr">
              <a:solidFill>
                <a:srgbClr val="4F81BD">
                  <a:shade val="95000"/>
                  <a:satMod val="105000"/>
                </a:srgbClr>
              </a:solidFill>
              <a:prstDash val="dash"/>
            </a:ln>
            <a:effectLst/>
          </p:spPr>
        </p:cxnSp>
        <p:cxnSp>
          <p:nvCxnSpPr>
            <p:cNvPr id="81" name="Connecteur droit 80"/>
            <p:cNvCxnSpPr>
              <a:stCxn id="67" idx="3"/>
              <a:endCxn id="54" idx="1"/>
            </p:cNvCxnSpPr>
            <p:nvPr/>
          </p:nvCxnSpPr>
          <p:spPr>
            <a:xfrm flipV="1">
              <a:off x="5773410" y="239046"/>
              <a:ext cx="3821" cy="442882"/>
            </a:xfrm>
            <a:prstGeom prst="line">
              <a:avLst/>
            </a:prstGeom>
            <a:noFill/>
            <a:ln w="3175" cap="flat" cmpd="sng" algn="ctr">
              <a:solidFill>
                <a:srgbClr val="4F81BD">
                  <a:shade val="95000"/>
                  <a:satMod val="105000"/>
                </a:srgbClr>
              </a:solidFill>
              <a:prstDash val="dash"/>
            </a:ln>
            <a:effectLst/>
          </p:spPr>
        </p:cxnSp>
        <p:cxnSp>
          <p:nvCxnSpPr>
            <p:cNvPr id="84" name="Connecteur droit 83"/>
            <p:cNvCxnSpPr>
              <a:stCxn id="68" idx="3"/>
              <a:endCxn id="54" idx="3"/>
            </p:cNvCxnSpPr>
            <p:nvPr/>
          </p:nvCxnSpPr>
          <p:spPr>
            <a:xfrm flipV="1">
              <a:off x="6000017" y="239046"/>
              <a:ext cx="4014" cy="466124"/>
            </a:xfrm>
            <a:prstGeom prst="line">
              <a:avLst/>
            </a:prstGeom>
            <a:noFill/>
            <a:ln w="3175" cap="flat" cmpd="sng" algn="ctr">
              <a:solidFill>
                <a:srgbClr val="4F81BD">
                  <a:shade val="95000"/>
                  <a:satMod val="105000"/>
                </a:srgbClr>
              </a:solidFill>
              <a:prstDash val="dash"/>
            </a:ln>
            <a:effectLst/>
          </p:spPr>
        </p:cxnSp>
        <p:cxnSp>
          <p:nvCxnSpPr>
            <p:cNvPr id="85" name="Connecteur droit 84"/>
            <p:cNvCxnSpPr>
              <a:stCxn id="64" idx="3"/>
              <a:endCxn id="53" idx="3"/>
            </p:cNvCxnSpPr>
            <p:nvPr/>
          </p:nvCxnSpPr>
          <p:spPr>
            <a:xfrm flipH="1" flipV="1">
              <a:off x="6231477" y="239046"/>
              <a:ext cx="3077" cy="453302"/>
            </a:xfrm>
            <a:prstGeom prst="line">
              <a:avLst/>
            </a:prstGeom>
            <a:noFill/>
            <a:ln w="3175" cap="flat" cmpd="sng" algn="ctr">
              <a:solidFill>
                <a:srgbClr val="4F81BD">
                  <a:shade val="95000"/>
                  <a:satMod val="105000"/>
                </a:srgbClr>
              </a:solidFill>
              <a:prstDash val="dash"/>
            </a:ln>
            <a:effectLst/>
          </p:spPr>
        </p:cxnSp>
        <p:cxnSp>
          <p:nvCxnSpPr>
            <p:cNvPr id="86" name="Connecteur droit 85"/>
            <p:cNvCxnSpPr>
              <a:stCxn id="65" idx="3"/>
              <a:endCxn id="55" idx="3"/>
            </p:cNvCxnSpPr>
            <p:nvPr/>
          </p:nvCxnSpPr>
          <p:spPr>
            <a:xfrm flipH="1" flipV="1">
              <a:off x="6458577" y="238564"/>
              <a:ext cx="2857" cy="453784"/>
            </a:xfrm>
            <a:prstGeom prst="line">
              <a:avLst/>
            </a:prstGeom>
            <a:noFill/>
            <a:ln w="3175" cap="flat" cmpd="sng" algn="ctr">
              <a:solidFill>
                <a:srgbClr val="4F81BD">
                  <a:shade val="95000"/>
                  <a:satMod val="105000"/>
                </a:srgbClr>
              </a:solidFill>
              <a:prstDash val="dash"/>
            </a:ln>
            <a:effectLst/>
          </p:spPr>
        </p:cxn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75270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left)">
                                      <p:cBhvr>
                                        <p:cTn id="10" dur="500"/>
                                        <p:tgtEl>
                                          <p:spTgt spid="7">
                                            <p:txEl>
                                              <p:pRg st="1" end="1"/>
                                            </p:txEl>
                                          </p:spTgt>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92"/>
                                        </p:tgtEl>
                                        <p:attrNameLst>
                                          <p:attrName>style.visibility</p:attrName>
                                        </p:attrNameLst>
                                      </p:cBhvr>
                                      <p:to>
                                        <p:strVal val="visible"/>
                                      </p:to>
                                    </p:set>
                                    <p:animEffect transition="in" filter="barn(inVertical)">
                                      <p:cBhvr>
                                        <p:cTn id="14" dur="500"/>
                                        <p:tgtEl>
                                          <p:spTgt spid="9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1000"/>
                            </p:stCondLst>
                            <p:childTnLst>
                              <p:par>
                                <p:cTn id="29" presetID="16" presetClass="entr" presetSubtype="21" fill="hold" nodeType="afterEffect">
                                  <p:stCondLst>
                                    <p:cond delay="0"/>
                                  </p:stCondLst>
                                  <p:childTnLst>
                                    <p:set>
                                      <p:cBhvr>
                                        <p:cTn id="30" dur="1" fill="hold">
                                          <p:stCondLst>
                                            <p:cond delay="0"/>
                                          </p:stCondLst>
                                        </p:cTn>
                                        <p:tgtEl>
                                          <p:spTgt spid="10242"/>
                                        </p:tgtEl>
                                        <p:attrNameLst>
                                          <p:attrName>style.visibility</p:attrName>
                                        </p:attrNameLst>
                                      </p:cBhvr>
                                      <p:to>
                                        <p:strVal val="visible"/>
                                      </p:to>
                                    </p:set>
                                    <p:animEffect transition="in" filter="barn(inVertical)">
                                      <p:cBhvr>
                                        <p:cTn id="31"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animBg="1"/>
      <p:bldP spid="10" grpId="0" animBg="1"/>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61359" y="1351280"/>
            <a:ext cx="4966153" cy="513799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2" name="Titre 1"/>
          <p:cNvSpPr>
            <a:spLocks noGrp="1"/>
          </p:cNvSpPr>
          <p:nvPr>
            <p:ph type="title"/>
          </p:nvPr>
        </p:nvSpPr>
        <p:spPr/>
        <p:txBody>
          <a:bodyPr/>
          <a:lstStyle/>
          <a:p>
            <a:r>
              <a:rPr lang="en-US" sz="1400" dirty="0"/>
              <a:t>RIEDP Data Organization</a:t>
            </a:r>
            <a:r>
              <a:rPr lang="en-US" dirty="0"/>
              <a:t/>
            </a:r>
            <a:br>
              <a:rPr lang="en-US" dirty="0"/>
            </a:br>
            <a:r>
              <a:rPr lang="en-US" dirty="0"/>
              <a:t>Details of the Library</a:t>
            </a:r>
          </a:p>
        </p:txBody>
      </p:sp>
      <p:sp>
        <p:nvSpPr>
          <p:cNvPr id="7" name="Espace réservé du contenu 6"/>
          <p:cNvSpPr>
            <a:spLocks noGrp="1"/>
          </p:cNvSpPr>
          <p:nvPr>
            <p:ph idx="1"/>
          </p:nvPr>
        </p:nvSpPr>
        <p:spPr/>
        <p:txBody>
          <a:bodyPr/>
          <a:lstStyle/>
          <a:p>
            <a:r>
              <a:rPr lang="fr-FR" dirty="0"/>
              <a:t>Library </a:t>
            </a:r>
            <a:r>
              <a:rPr lang="fr-FR" dirty="0" err="1"/>
              <a:t>Example</a:t>
            </a:r>
            <a:r>
              <a:rPr lang="fr-FR" dirty="0"/>
              <a:t> :</a:t>
            </a:r>
          </a:p>
          <a:p>
            <a:pPr lvl="1"/>
            <a:r>
              <a:rPr lang="fr-FR" dirty="0" err="1"/>
              <a:t>Feature</a:t>
            </a:r>
            <a:r>
              <a:rPr lang="fr-FR" dirty="0"/>
              <a:t> </a:t>
            </a:r>
            <a:r>
              <a:rPr lang="fr-FR" dirty="0" err="1"/>
              <a:t>Templates</a:t>
            </a:r>
            <a:endParaRPr lang="fr-FR" dirty="0"/>
          </a:p>
          <a:p>
            <a:pPr lvl="1"/>
            <a:r>
              <a:rPr lang="fr-FR" dirty="0" err="1"/>
              <a:t>Static</a:t>
            </a:r>
            <a:r>
              <a:rPr lang="fr-FR" dirty="0"/>
              <a:t> 3D </a:t>
            </a:r>
            <a:r>
              <a:rPr lang="fr-FR" dirty="0" err="1"/>
              <a:t>Models</a:t>
            </a:r>
            <a:r>
              <a:rPr lang="fr-FR" dirty="0"/>
              <a:t> : 2</a:t>
            </a:r>
          </a:p>
          <a:p>
            <a:pPr lvl="1"/>
            <a:r>
              <a:rPr lang="fr-FR" dirty="0"/>
              <a:t>Textures : 2</a:t>
            </a:r>
          </a:p>
          <a:p>
            <a:pPr lvl="1"/>
            <a:r>
              <a:rPr lang="fr-FR" dirty="0"/>
              <a:t>Reference Tables: 6</a:t>
            </a:r>
            <a:endParaRPr lang="en-US"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47</a:t>
            </a:fld>
            <a:endParaRPr lang="en-CA"/>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35414" y="4352926"/>
            <a:ext cx="1503997" cy="1896128"/>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10" name="Ellipse 9"/>
          <p:cNvSpPr/>
          <p:nvPr/>
        </p:nvSpPr>
        <p:spPr bwMode="auto">
          <a:xfrm>
            <a:off x="772160" y="5287646"/>
            <a:ext cx="619760" cy="676274"/>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2" name="Flèche droite rayée 11"/>
          <p:cNvSpPr/>
          <p:nvPr/>
        </p:nvSpPr>
        <p:spPr bwMode="auto">
          <a:xfrm rot="19790906">
            <a:off x="1220870" y="4486346"/>
            <a:ext cx="2512562" cy="264160"/>
          </a:xfrm>
          <a:prstGeom prst="stripedRightArrow">
            <a:avLst/>
          </a:prstGeom>
          <a:ln>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pic>
        <p:nvPicPr>
          <p:cNvPr id="13" name="Picture 2"/>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608913" y="263103"/>
            <a:ext cx="1283888" cy="74760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2818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left)">
                                      <p:cBhvr>
                                        <p:cTn id="10" dur="500"/>
                                        <p:tgtEl>
                                          <p:spTgt spid="7">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wipe(left)">
                                      <p:cBhvr>
                                        <p:cTn id="13" dur="500"/>
                                        <p:tgtEl>
                                          <p:spTgt spid="7">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wipe(left)">
                                      <p:cBhvr>
                                        <p:cTn id="16" dur="500"/>
                                        <p:tgtEl>
                                          <p:spTgt spid="7">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wipe(left)">
                                      <p:cBhvr>
                                        <p:cTn id="19" dur="500"/>
                                        <p:tgtEl>
                                          <p:spTgt spid="7">
                                            <p:txEl>
                                              <p:pRg st="4" end="4"/>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par>
                                <p:cTn id="36" presetID="22" presetClass="entr" presetSubtype="8" fill="hold" nodeType="withEffect">
                                  <p:stCondLst>
                                    <p:cond delay="0"/>
                                  </p:stCondLst>
                                  <p:childTnLst>
                                    <p:set>
                                      <p:cBhvr>
                                        <p:cTn id="37" dur="1" fill="hold">
                                          <p:stCondLst>
                                            <p:cond delay="0"/>
                                          </p:stCondLst>
                                        </p:cTn>
                                        <p:tgtEl>
                                          <p:spTgt spid="13314"/>
                                        </p:tgtEl>
                                        <p:attrNameLst>
                                          <p:attrName>style.visibility</p:attrName>
                                        </p:attrNameLst>
                                      </p:cBhvr>
                                      <p:to>
                                        <p:strVal val="visible"/>
                                      </p:to>
                                    </p:set>
                                    <p:animEffect transition="in" filter="wipe(left)">
                                      <p:cBhvr>
                                        <p:cTn id="38"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10" grpId="0" animBg="1"/>
      <p:bldP spid="12" grpId="0" animBg="1"/>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RIEDP Metadata - Organization</a:t>
            </a:r>
          </a:p>
        </p:txBody>
      </p:sp>
      <p:sp>
        <p:nvSpPr>
          <p:cNvPr id="3" name="Espace réservé du contenu 2"/>
          <p:cNvSpPr>
            <a:spLocks noGrp="1"/>
          </p:cNvSpPr>
          <p:nvPr>
            <p:ph sz="half" idx="1"/>
          </p:nvPr>
        </p:nvSpPr>
        <p:spPr>
          <a:xfrm>
            <a:off x="457200" y="1600201"/>
            <a:ext cx="4038600" cy="2294977"/>
          </a:xfrm>
        </p:spPr>
        <p:txBody>
          <a:bodyPr>
            <a:normAutofit fontScale="85000" lnSpcReduction="20000"/>
          </a:bodyPr>
          <a:lstStyle/>
          <a:p>
            <a:pPr lvl="1"/>
            <a:r>
              <a:rPr lang="en-US" dirty="0"/>
              <a:t>Successful data exchange relies heavily on the appropriate use of metadata</a:t>
            </a:r>
          </a:p>
          <a:p>
            <a:pPr lvl="2"/>
            <a:r>
              <a:rPr lang="fr-FR" dirty="0" err="1"/>
              <a:t>Structured</a:t>
            </a:r>
            <a:r>
              <a:rPr lang="fr-FR" dirty="0"/>
              <a:t> </a:t>
            </a:r>
            <a:r>
              <a:rPr lang="fr-FR" dirty="0" err="1"/>
              <a:t>metadata</a:t>
            </a:r>
            <a:endParaRPr lang="fr-FR" dirty="0"/>
          </a:p>
          <a:p>
            <a:pPr lvl="2"/>
            <a:r>
              <a:rPr lang="fr-FR" dirty="0" err="1"/>
              <a:t>Based</a:t>
            </a:r>
            <a:r>
              <a:rPr lang="fr-FR" dirty="0"/>
              <a:t> on XML files for </a:t>
            </a:r>
            <a:r>
              <a:rPr lang="fr-FR" dirty="0" err="1"/>
              <a:t>each</a:t>
            </a:r>
            <a:r>
              <a:rPr lang="fr-FR" dirty="0"/>
              <a:t> component of the RADM</a:t>
            </a:r>
          </a:p>
          <a:p>
            <a:pPr lvl="2"/>
            <a:r>
              <a:rPr lang="fr-FR" dirty="0" err="1"/>
              <a:t>According</a:t>
            </a:r>
            <a:r>
              <a:rPr lang="fr-FR" dirty="0"/>
              <a:t> to </a:t>
            </a:r>
            <a:r>
              <a:rPr lang="fr-FR" dirty="0" err="1"/>
              <a:t>rules</a:t>
            </a:r>
            <a:r>
              <a:rPr lang="fr-FR" dirty="0"/>
              <a:t> </a:t>
            </a:r>
            <a:r>
              <a:rPr lang="fr-FR" dirty="0" err="1"/>
              <a:t>captured</a:t>
            </a:r>
            <a:r>
              <a:rPr lang="fr-FR" dirty="0"/>
              <a:t> in XML </a:t>
            </a:r>
            <a:r>
              <a:rPr lang="fr-FR" dirty="0" err="1"/>
              <a:t>schemas</a:t>
            </a:r>
            <a:endParaRPr lang="en-US"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48</a:t>
            </a:fld>
            <a:endParaRPr lang="en-CA"/>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35414" y="4352926"/>
            <a:ext cx="1503997" cy="1896128"/>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15" name="Ellipse 14"/>
          <p:cNvSpPr/>
          <p:nvPr/>
        </p:nvSpPr>
        <p:spPr bwMode="auto">
          <a:xfrm>
            <a:off x="772160" y="5765166"/>
            <a:ext cx="619760" cy="676274"/>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3" name="Flèche droite rayée 12"/>
          <p:cNvSpPr/>
          <p:nvPr/>
        </p:nvSpPr>
        <p:spPr bwMode="auto">
          <a:xfrm rot="20002569">
            <a:off x="1439826" y="4877174"/>
            <a:ext cx="3470706" cy="264160"/>
          </a:xfrm>
          <a:prstGeom prst="stripedRightArrow">
            <a:avLst/>
          </a:prstGeom>
          <a:ln>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2"/>
              </a:solidFill>
              <a:effectLst/>
              <a:latin typeface="Arial" charset="0"/>
            </a:endParaRPr>
          </a:p>
        </p:txBody>
      </p:sp>
      <p:sp>
        <p:nvSpPr>
          <p:cNvPr id="16" name="Carré corné 15"/>
          <p:cNvSpPr/>
          <p:nvPr/>
        </p:nvSpPr>
        <p:spPr bwMode="auto">
          <a:xfrm>
            <a:off x="5228176" y="314960"/>
            <a:ext cx="1172623" cy="359888"/>
          </a:xfrm>
          <a:prstGeom prst="foldedCorner">
            <a:avLst>
              <a:gd name="adj" fmla="val 0"/>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err="1">
                <a:ln>
                  <a:noFill/>
                </a:ln>
                <a:solidFill>
                  <a:schemeClr val="bg1"/>
                </a:solidFill>
                <a:effectLst/>
                <a:latin typeface="Arial" charset="0"/>
              </a:rPr>
              <a:t>Metadata</a:t>
            </a:r>
            <a:endParaRPr kumimoji="0" lang="en-US" b="0" i="0" u="none" strike="noStrike" cap="none" normalizeH="0" baseline="0" dirty="0">
              <a:ln>
                <a:noFill/>
              </a:ln>
              <a:solidFill>
                <a:schemeClr val="bg1"/>
              </a:solidFill>
              <a:effectLst/>
              <a:latin typeface="Arial" charset="0"/>
            </a:endParaRPr>
          </a:p>
        </p:txBody>
      </p:sp>
      <p:pic>
        <p:nvPicPr>
          <p:cNvPr id="18" name="Image 17"/>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484518" y="1325341"/>
            <a:ext cx="3101529" cy="4888450"/>
          </a:xfrm>
          <a:prstGeom prst="rect">
            <a:avLst/>
          </a:prstGeom>
          <a:noFill/>
          <a:ln>
            <a:no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7273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ipe(left)">
                                      <p:cBhvr>
                                        <p:cTn id="23" dur="500"/>
                                        <p:tgtEl>
                                          <p:spTgt spid="3">
                                            <p:txEl>
                                              <p:pRg st="1" end="1"/>
                                            </p:txEl>
                                          </p:spTgt>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left)">
                                      <p:cBhvr>
                                        <p:cTn id="27" dur="500"/>
                                        <p:tgtEl>
                                          <p:spTgt spid="3">
                                            <p:txEl>
                                              <p:pRg st="2" end="2"/>
                                            </p:txEl>
                                          </p:spTgt>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wipe(left)">
                                      <p:cBhvr>
                                        <p:cTn id="31" dur="500"/>
                                        <p:tgtEl>
                                          <p:spTgt spid="3">
                                            <p:txEl>
                                              <p:pRg st="3" end="3"/>
                                            </p:txEl>
                                          </p:spTgt>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5" grpId="0" animBg="1"/>
      <p:bldP spid="13" grpId="0" animBg="1"/>
      <p:bldP spid="16" grpId="0" animBg="1"/>
    </p:bld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RIEDP </a:t>
            </a:r>
            <a:r>
              <a:rPr lang="fr-FR" dirty="0" err="1"/>
              <a:t>Metadata</a:t>
            </a:r>
            <a:r>
              <a:rPr lang="fr-FR" dirty="0"/>
              <a:t> - </a:t>
            </a:r>
            <a:r>
              <a:rPr lang="fr-FR" dirty="0" err="1"/>
              <a:t>Examples</a:t>
            </a:r>
            <a:endParaRPr lang="en-US" dirty="0"/>
          </a:p>
        </p:txBody>
      </p:sp>
      <p:sp>
        <p:nvSpPr>
          <p:cNvPr id="7" name="Espace réservé du contenu 6"/>
          <p:cNvSpPr>
            <a:spLocks noGrp="1"/>
          </p:cNvSpPr>
          <p:nvPr>
            <p:ph sz="half" idx="1"/>
          </p:nvPr>
        </p:nvSpPr>
        <p:spPr/>
        <p:txBody>
          <a:bodyPr/>
          <a:lstStyle/>
          <a:p>
            <a:r>
              <a:rPr lang="fr-FR" sz="1600" dirty="0"/>
              <a:t>XML file for </a:t>
            </a:r>
            <a:r>
              <a:rPr lang="fr-FR" sz="1600" dirty="0" err="1"/>
              <a:t>Elevation</a:t>
            </a:r>
            <a:r>
              <a:rPr lang="fr-FR" sz="1600" dirty="0"/>
              <a:t>	</a:t>
            </a:r>
            <a:endParaRPr lang="en-US" sz="1600" dirty="0"/>
          </a:p>
        </p:txBody>
      </p:sp>
      <p:sp>
        <p:nvSpPr>
          <p:cNvPr id="8" name="Espace réservé du contenu 7"/>
          <p:cNvSpPr>
            <a:spLocks noGrp="1"/>
          </p:cNvSpPr>
          <p:nvPr>
            <p:ph sz="half" idx="2"/>
          </p:nvPr>
        </p:nvSpPr>
        <p:spPr/>
        <p:txBody>
          <a:bodyPr/>
          <a:lstStyle/>
          <a:p>
            <a:r>
              <a:rPr lang="fr-FR" sz="1600" dirty="0"/>
              <a:t>Associated XML </a:t>
            </a:r>
            <a:r>
              <a:rPr lang="fr-FR" sz="1600" dirty="0" err="1"/>
              <a:t>Schema</a:t>
            </a:r>
            <a:endParaRPr lang="en-US" sz="1600"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49</a:t>
            </a:fld>
            <a:endParaRPr lang="en-CA"/>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94641" y="1908493"/>
            <a:ext cx="4010034" cy="3872547"/>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90578" y="2021839"/>
            <a:ext cx="3639022" cy="4412714"/>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10" name="Carré corné 9"/>
          <p:cNvSpPr/>
          <p:nvPr/>
        </p:nvSpPr>
        <p:spPr bwMode="auto">
          <a:xfrm>
            <a:off x="5228176" y="314960"/>
            <a:ext cx="1172623" cy="359888"/>
          </a:xfrm>
          <a:prstGeom prst="foldedCorner">
            <a:avLst>
              <a:gd name="adj" fmla="val 0"/>
            </a:avLst>
          </a:prstGeom>
          <a:solidFill>
            <a:srgbClr val="7030A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err="1">
                <a:ln>
                  <a:noFill/>
                </a:ln>
                <a:solidFill>
                  <a:schemeClr val="bg1"/>
                </a:solidFill>
                <a:effectLst/>
                <a:latin typeface="Arial" charset="0"/>
              </a:rPr>
              <a:t>Metadata</a:t>
            </a:r>
            <a:endParaRPr kumimoji="0" lang="en-US" b="0" i="0" u="none" strike="noStrike" cap="none" normalizeH="0" baseline="0" dirty="0">
              <a:ln>
                <a:noFill/>
              </a:ln>
              <a:solidFill>
                <a:schemeClr val="bg1"/>
              </a:solidFill>
              <a:effectLst/>
              <a:latin typeface="Arial"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46653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re 6"/>
          <p:cNvSpPr>
            <a:spLocks noGrp="1"/>
          </p:cNvSpPr>
          <p:nvPr>
            <p:ph type="ctrTitle" sz="quarter"/>
          </p:nvPr>
        </p:nvSpPr>
        <p:spPr/>
        <p:txBody>
          <a:bodyPr/>
          <a:lstStyle/>
          <a:p>
            <a:r>
              <a:rPr lang="fr-FR" smtClean="0"/>
              <a:t>Environmental Data Requirements</a:t>
            </a:r>
            <a:endParaRPr lang="en-US" dirty="0"/>
          </a:p>
        </p:txBody>
      </p:sp>
      <p:sp>
        <p:nvSpPr>
          <p:cNvPr id="9" name="Sous-titre 8"/>
          <p:cNvSpPr>
            <a:spLocks noGrp="1"/>
          </p:cNvSpPr>
          <p:nvPr>
            <p:ph type="subTitle" sz="quarter" idx="1"/>
          </p:nvPr>
        </p:nvSpPr>
        <p:spPr/>
        <p:txBody>
          <a:bodyPr/>
          <a:lstStyle/>
          <a:p>
            <a:endParaRPr lang="en-US"/>
          </a:p>
        </p:txBody>
      </p:sp>
      <p:sp>
        <p:nvSpPr>
          <p:cNvPr id="4" name="Espace réservé du numéro de diapositive 3"/>
          <p:cNvSpPr>
            <a:spLocks noGrp="1"/>
          </p:cNvSpPr>
          <p:nvPr>
            <p:ph type="sldNum" sz="quarter" idx="4294967295"/>
          </p:nvPr>
        </p:nvSpPr>
        <p:spPr>
          <a:xfrm>
            <a:off x="0" y="6464300"/>
            <a:ext cx="442913" cy="387350"/>
          </a:xfrm>
        </p:spPr>
        <p:txBody>
          <a:bodyPr/>
          <a:lstStyle/>
          <a:p>
            <a:pPr>
              <a:defRPr/>
            </a:pPr>
            <a:fld id="{9BF02599-D7B5-4902-9649-17D8AB17353F}" type="slidenum">
              <a:rPr lang="en-CA" smtClean="0"/>
              <a:pPr>
                <a:defRPr/>
              </a:pPr>
              <a:t>5</a:t>
            </a:fld>
            <a:endParaRPr lang="en-CA"/>
          </a:p>
        </p:txBody>
      </p:sp>
      <p:sp>
        <p:nvSpPr>
          <p:cNvPr id="6" name="Rectangle 129"/>
          <p:cNvSpPr txBox="1">
            <a:spLocks noChangeArrowheads="1"/>
          </p:cNvSpPr>
          <p:nvPr/>
        </p:nvSpPr>
        <p:spPr bwMode="auto">
          <a:xfrm>
            <a:off x="2436813" y="6596063"/>
            <a:ext cx="4867275" cy="252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CA"/>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1200" kern="1200">
                <a:solidFill>
                  <a:schemeClr val="tx2"/>
                </a:solidFill>
                <a:latin typeface="Arial" charset="0"/>
                <a:ea typeface="+mn-ea"/>
                <a:cs typeface="+mn-cs"/>
              </a:defRPr>
            </a:lvl2pPr>
            <a:lvl3pPr marL="914400" algn="ctr" rtl="0" fontAlgn="base">
              <a:spcBef>
                <a:spcPct val="0"/>
              </a:spcBef>
              <a:spcAft>
                <a:spcPct val="0"/>
              </a:spcAft>
              <a:defRPr sz="1200" kern="1200">
                <a:solidFill>
                  <a:schemeClr val="tx2"/>
                </a:solidFill>
                <a:latin typeface="Arial" charset="0"/>
                <a:ea typeface="+mn-ea"/>
                <a:cs typeface="+mn-cs"/>
              </a:defRPr>
            </a:lvl3pPr>
            <a:lvl4pPr marL="1371600" algn="ctr" rtl="0" fontAlgn="base">
              <a:spcBef>
                <a:spcPct val="0"/>
              </a:spcBef>
              <a:spcAft>
                <a:spcPct val="0"/>
              </a:spcAft>
              <a:defRPr sz="1200" kern="1200">
                <a:solidFill>
                  <a:schemeClr val="tx2"/>
                </a:solidFill>
                <a:latin typeface="Arial" charset="0"/>
                <a:ea typeface="+mn-ea"/>
                <a:cs typeface="+mn-cs"/>
              </a:defRPr>
            </a:lvl4pPr>
            <a:lvl5pPr marL="1828800" algn="ctr" rtl="0" fontAlgn="base">
              <a:spcBef>
                <a:spcPct val="0"/>
              </a:spcBef>
              <a:spcAft>
                <a:spcPct val="0"/>
              </a:spcAft>
              <a:defRPr sz="1200" kern="1200">
                <a:solidFill>
                  <a:schemeClr val="tx2"/>
                </a:solidFill>
                <a:latin typeface="Arial" charset="0"/>
                <a:ea typeface="+mn-ea"/>
                <a:cs typeface="+mn-cs"/>
              </a:defRPr>
            </a:lvl5pPr>
            <a:lvl6pPr marL="2286000" algn="l" defTabSz="914400" rtl="0" eaLnBrk="1" latinLnBrk="0" hangingPunct="1">
              <a:defRPr sz="1200" kern="1200">
                <a:solidFill>
                  <a:schemeClr val="tx2"/>
                </a:solidFill>
                <a:latin typeface="Arial" charset="0"/>
                <a:ea typeface="+mn-ea"/>
                <a:cs typeface="+mn-cs"/>
              </a:defRPr>
            </a:lvl6pPr>
            <a:lvl7pPr marL="2743200" algn="l" defTabSz="914400" rtl="0" eaLnBrk="1" latinLnBrk="0" hangingPunct="1">
              <a:defRPr sz="1200" kern="1200">
                <a:solidFill>
                  <a:schemeClr val="tx2"/>
                </a:solidFill>
                <a:latin typeface="Arial" charset="0"/>
                <a:ea typeface="+mn-ea"/>
                <a:cs typeface="+mn-cs"/>
              </a:defRPr>
            </a:lvl7pPr>
            <a:lvl8pPr marL="3200400" algn="l" defTabSz="914400" rtl="0" eaLnBrk="1" latinLnBrk="0" hangingPunct="1">
              <a:defRPr sz="1200" kern="1200">
                <a:solidFill>
                  <a:schemeClr val="tx2"/>
                </a:solidFill>
                <a:latin typeface="Arial" charset="0"/>
                <a:ea typeface="+mn-ea"/>
                <a:cs typeface="+mn-cs"/>
              </a:defRPr>
            </a:lvl8pPr>
            <a:lvl9pPr marL="3657600" algn="l" defTabSz="914400" rtl="0" eaLnBrk="1" latinLnBrk="0" hangingPunct="1">
              <a:defRPr sz="1200" kern="1200">
                <a:solidFill>
                  <a:schemeClr val="tx2"/>
                </a:solidFill>
                <a:latin typeface="Arial" charset="0"/>
                <a:ea typeface="+mn-ea"/>
                <a:cs typeface="+mn-cs"/>
              </a:defRPr>
            </a:lvl9pPr>
          </a:lstStyle>
          <a:p>
            <a:r>
              <a:rPr lang="en-US" smtClean="0"/>
              <a:t>SC 24 Meetings – 7-11 August 2017</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476424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 name="Image 15"/>
          <p:cNvPicPr>
            <a:picLocks noChangeAspect="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01864" y="2226974"/>
            <a:ext cx="8042542" cy="4240379"/>
          </a:xfrm>
          <a:prstGeom prst="rect">
            <a:avLst/>
          </a:prstGeom>
          <a:noFill/>
          <a:ln>
            <a:noFill/>
          </a:ln>
        </p:spPr>
      </p:pic>
      <p:sp>
        <p:nvSpPr>
          <p:cNvPr id="2" name="Titre 1"/>
          <p:cNvSpPr>
            <a:spLocks noGrp="1"/>
          </p:cNvSpPr>
          <p:nvPr>
            <p:ph type="title"/>
          </p:nvPr>
        </p:nvSpPr>
        <p:spPr/>
        <p:txBody>
          <a:bodyPr/>
          <a:lstStyle/>
          <a:p>
            <a:r>
              <a:rPr lang="en-US" noProof="0" dirty="0"/>
              <a:t>RIEDP Profiles</a:t>
            </a:r>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50</a:t>
            </a:fld>
            <a:endParaRPr lang="en-CA"/>
          </a:p>
        </p:txBody>
      </p:sp>
      <p:sp>
        <p:nvSpPr>
          <p:cNvPr id="8" name="Espace réservé du contenu 7"/>
          <p:cNvSpPr>
            <a:spLocks noGrp="1"/>
          </p:cNvSpPr>
          <p:nvPr>
            <p:ph idx="1"/>
          </p:nvPr>
        </p:nvSpPr>
        <p:spPr>
          <a:xfrm>
            <a:off x="457200" y="1164767"/>
            <a:ext cx="8229600" cy="996234"/>
          </a:xfrm>
        </p:spPr>
        <p:txBody>
          <a:bodyPr>
            <a:normAutofit fontScale="77500" lnSpcReduction="20000"/>
          </a:bodyPr>
          <a:lstStyle/>
          <a:p>
            <a:pPr lvl="1"/>
            <a:r>
              <a:rPr lang="en-US" noProof="0" dirty="0"/>
              <a:t>RIEDP-compliant Data Products shall conform to one of the RIEDP Profiles </a:t>
            </a:r>
          </a:p>
          <a:p>
            <a:pPr lvl="1"/>
            <a:r>
              <a:rPr lang="en-US" noProof="0" dirty="0"/>
              <a:t>A Profile specifies:</a:t>
            </a:r>
          </a:p>
          <a:p>
            <a:pPr lvl="2"/>
            <a:r>
              <a:rPr lang="en-US" noProof="0" dirty="0"/>
              <a:t>A stage in the RPM</a:t>
            </a:r>
          </a:p>
          <a:p>
            <a:pPr lvl="2"/>
            <a:r>
              <a:rPr lang="en-US" noProof="0" dirty="0"/>
              <a:t>Mandatory and Optional Data in accordance with the RADM</a:t>
            </a:r>
          </a:p>
        </p:txBody>
      </p:sp>
      <p:sp>
        <p:nvSpPr>
          <p:cNvPr id="9" name="Rectangle à coins arrondis 8"/>
          <p:cNvSpPr/>
          <p:nvPr/>
        </p:nvSpPr>
        <p:spPr bwMode="auto">
          <a:xfrm>
            <a:off x="124057" y="3796525"/>
            <a:ext cx="7597543" cy="843280"/>
          </a:xfrm>
          <a:prstGeom prst="roundRect">
            <a:avLst/>
          </a:prstGeom>
          <a:noFill/>
          <a:ln>
            <a:solidFill>
              <a:srgbClr val="FF0000"/>
            </a:solidFill>
            <a:prstDash val="sysDot"/>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FF0000"/>
              </a:solidFill>
              <a:effectLst/>
              <a:latin typeface="Arial" charset="0"/>
            </a:endParaRPr>
          </a:p>
        </p:txBody>
      </p:sp>
      <p:sp>
        <p:nvSpPr>
          <p:cNvPr id="10" name="Rectangle à coins arrondis 9"/>
          <p:cNvSpPr/>
          <p:nvPr/>
        </p:nvSpPr>
        <p:spPr bwMode="auto">
          <a:xfrm>
            <a:off x="124057" y="4639804"/>
            <a:ext cx="7597543" cy="1787241"/>
          </a:xfrm>
          <a:prstGeom prst="roundRect">
            <a:avLst/>
          </a:prstGeom>
          <a:noFill/>
          <a:ln>
            <a:solidFill>
              <a:srgbClr val="FF0000"/>
            </a:solidFill>
            <a:prstDash val="sysDot"/>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FF0000"/>
              </a:solidFill>
              <a:effectLst/>
              <a:latin typeface="Arial" charset="0"/>
            </a:endParaRPr>
          </a:p>
        </p:txBody>
      </p:sp>
      <p:sp>
        <p:nvSpPr>
          <p:cNvPr id="11" name="Rectangle à coins arrondis 10"/>
          <p:cNvSpPr/>
          <p:nvPr/>
        </p:nvSpPr>
        <p:spPr bwMode="auto">
          <a:xfrm>
            <a:off x="124058" y="2198323"/>
            <a:ext cx="8532926" cy="1598201"/>
          </a:xfrm>
          <a:prstGeom prst="roundRect">
            <a:avLst/>
          </a:prstGeom>
          <a:noFill/>
          <a:ln>
            <a:solidFill>
              <a:srgbClr val="FF0000"/>
            </a:solidFill>
            <a:prstDash val="sysDot"/>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rgbClr val="FF0000"/>
              </a:solidFill>
              <a:effectLst/>
              <a:latin typeface="Arial" charset="0"/>
            </a:endParaRPr>
          </a:p>
        </p:txBody>
      </p:sp>
      <p:pic>
        <p:nvPicPr>
          <p:cNvPr id="11266" name="Picture 2" descr="C:\Users\jlgougeat\Pictures\Symboles\Justice.JP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748375" y="142240"/>
            <a:ext cx="971705" cy="84611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2" name="Picture 2"/>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7863840" y="3690809"/>
            <a:ext cx="1269654" cy="799911"/>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13" name="Picture 4"/>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799164" y="4993415"/>
            <a:ext cx="1290484" cy="981736"/>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23724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left)">
                                      <p:cBhvr>
                                        <p:cTn id="12" dur="500"/>
                                        <p:tgtEl>
                                          <p:spTgt spid="8">
                                            <p:txEl>
                                              <p:pRg st="0" end="0"/>
                                            </p:txEl>
                                          </p:spTgt>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Effect transition="in" filter="wipe(left)">
                                      <p:cBhvr>
                                        <p:cTn id="21" dur="500"/>
                                        <p:tgtEl>
                                          <p:spTgt spid="8">
                                            <p:txEl>
                                              <p:pRg st="1" end="1"/>
                                            </p:txEl>
                                          </p:spTgt>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wipe(left)">
                                      <p:cBhvr>
                                        <p:cTn id="25" dur="500"/>
                                        <p:tgtEl>
                                          <p:spTgt spid="8">
                                            <p:txEl>
                                              <p:pRg st="2" end="2"/>
                                            </p:txEl>
                                          </p:spTgt>
                                        </p:tgtEl>
                                      </p:cBhvr>
                                    </p:animEffect>
                                  </p:childTnLst>
                                </p:cTn>
                              </p:par>
                            </p:childTnLst>
                          </p:cTn>
                        </p:par>
                        <p:par>
                          <p:cTn id="26" fill="hold">
                            <p:stCondLst>
                              <p:cond delay="1000"/>
                            </p:stCondLst>
                            <p:childTnLst>
                              <p:par>
                                <p:cTn id="27" presetID="16" presetClass="entr" presetSubtype="37"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outVertical)">
                                      <p:cBhvr>
                                        <p:cTn id="29" dur="500"/>
                                        <p:tgtEl>
                                          <p:spTgt spid="9"/>
                                        </p:tgtEl>
                                      </p:cBhvr>
                                    </p:animEffect>
                                  </p:childTnLst>
                                </p:cTn>
                              </p:par>
                            </p:childTnLst>
                          </p:cTn>
                        </p:par>
                        <p:par>
                          <p:cTn id="30" fill="hold">
                            <p:stCondLst>
                              <p:cond delay="1500"/>
                            </p:stCondLst>
                            <p:childTnLst>
                              <p:par>
                                <p:cTn id="31" presetID="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txEl>
                                              <p:pRg st="3" end="3"/>
                                            </p:txEl>
                                          </p:spTgt>
                                        </p:tgtEl>
                                        <p:attrNameLst>
                                          <p:attrName>style.visibility</p:attrName>
                                        </p:attrNameLst>
                                      </p:cBhvr>
                                      <p:to>
                                        <p:strVal val="visible"/>
                                      </p:to>
                                    </p:set>
                                    <p:animEffect transition="in" filter="wipe(left)">
                                      <p:cBhvr>
                                        <p:cTn id="39" dur="500"/>
                                        <p:tgtEl>
                                          <p:spTgt spid="8">
                                            <p:txEl>
                                              <p:pRg st="3" end="3"/>
                                            </p:txEl>
                                          </p:spTgt>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par>
                          <p:cTn id="43" fill="hold">
                            <p:stCondLst>
                              <p:cond delay="1000"/>
                            </p:stCondLst>
                            <p:childTnLst>
                              <p:par>
                                <p:cTn id="44" presetID="2" presetClass="entr" presetSubtype="8"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0-#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9" grpId="0" animBg="1"/>
      <p:bldP spid="10" grpId="0" animBg="1"/>
      <p:bldP spid="11" grpId="0" animBg="1"/>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Summary</a:t>
            </a:r>
            <a:endParaRPr lang="en-US" dirty="0"/>
          </a:p>
        </p:txBody>
      </p:sp>
      <p:sp>
        <p:nvSpPr>
          <p:cNvPr id="3" name="Espace réservé du contenu 2"/>
          <p:cNvSpPr>
            <a:spLocks noGrp="1"/>
          </p:cNvSpPr>
          <p:nvPr>
            <p:ph idx="1"/>
          </p:nvPr>
        </p:nvSpPr>
        <p:spPr>
          <a:xfrm>
            <a:off x="457200" y="1295400"/>
            <a:ext cx="8463280" cy="4525963"/>
          </a:xfrm>
        </p:spPr>
        <p:txBody>
          <a:bodyPr/>
          <a:lstStyle/>
          <a:p>
            <a:r>
              <a:rPr lang="fr-FR" dirty="0"/>
              <a:t>RIEDP </a:t>
            </a:r>
            <a:r>
              <a:rPr lang="fr-FR" dirty="0" err="1"/>
              <a:t>provides</a:t>
            </a:r>
            <a:r>
              <a:rPr lang="fr-FR" dirty="0"/>
              <a:t> </a:t>
            </a:r>
            <a:r>
              <a:rPr lang="fr-FR" dirty="0" err="1"/>
              <a:t>what</a:t>
            </a:r>
            <a:r>
              <a:rPr lang="fr-FR" dirty="0"/>
              <a:t> </a:t>
            </a:r>
            <a:r>
              <a:rPr lang="fr-FR" dirty="0" err="1"/>
              <a:t>is</a:t>
            </a:r>
            <a:r>
              <a:rPr lang="fr-FR" dirty="0"/>
              <a:t> </a:t>
            </a:r>
            <a:r>
              <a:rPr lang="fr-FR" dirty="0" err="1"/>
              <a:t>needed</a:t>
            </a:r>
            <a:r>
              <a:rPr lang="fr-FR" dirty="0"/>
              <a:t> to </a:t>
            </a:r>
            <a:r>
              <a:rPr lang="fr-FR" dirty="0" err="1"/>
              <a:t>share</a:t>
            </a:r>
            <a:r>
              <a:rPr lang="fr-FR" dirty="0"/>
              <a:t> </a:t>
            </a:r>
            <a:r>
              <a:rPr lang="fr-FR" dirty="0" err="1"/>
              <a:t>Environmental</a:t>
            </a:r>
            <a:r>
              <a:rPr lang="fr-FR" dirty="0"/>
              <a:t> data :</a:t>
            </a:r>
          </a:p>
          <a:p>
            <a:pPr lvl="1">
              <a:spcBef>
                <a:spcPts val="700"/>
              </a:spcBef>
            </a:pPr>
            <a:r>
              <a:rPr lang="fr-FR" dirty="0"/>
              <a:t>A Reference </a:t>
            </a:r>
            <a:r>
              <a:rPr lang="fr-FR" dirty="0" err="1"/>
              <a:t>Process</a:t>
            </a:r>
            <a:r>
              <a:rPr lang="fr-FR" dirty="0"/>
              <a:t> Model</a:t>
            </a:r>
          </a:p>
          <a:p>
            <a:pPr lvl="1">
              <a:lnSpc>
                <a:spcPct val="200000"/>
              </a:lnSpc>
              <a:spcBef>
                <a:spcPts val="700"/>
              </a:spcBef>
            </a:pPr>
            <a:r>
              <a:rPr lang="fr-FR" dirty="0"/>
              <a:t>A Reference Abstract Data Model</a:t>
            </a:r>
          </a:p>
          <a:p>
            <a:pPr lvl="1">
              <a:lnSpc>
                <a:spcPct val="200000"/>
              </a:lnSpc>
              <a:spcBef>
                <a:spcPts val="700"/>
              </a:spcBef>
            </a:pPr>
            <a:r>
              <a:rPr lang="fr-FR" dirty="0"/>
              <a:t>A Spatial Reference Frame</a:t>
            </a:r>
          </a:p>
          <a:p>
            <a:pPr lvl="1">
              <a:lnSpc>
                <a:spcPct val="200000"/>
              </a:lnSpc>
              <a:spcBef>
                <a:spcPts val="700"/>
              </a:spcBef>
            </a:pPr>
            <a:r>
              <a:rPr lang="fr-FR" dirty="0"/>
              <a:t>A List of Formats </a:t>
            </a:r>
            <a:r>
              <a:rPr lang="fr-FR" dirty="0" err="1"/>
              <a:t>from</a:t>
            </a:r>
            <a:r>
              <a:rPr lang="fr-FR" dirty="0"/>
              <a:t> the GIS and M&amp;S </a:t>
            </a:r>
            <a:r>
              <a:rPr lang="fr-FR" dirty="0" err="1"/>
              <a:t>worlds</a:t>
            </a:r>
            <a:endParaRPr lang="fr-FR" dirty="0"/>
          </a:p>
          <a:p>
            <a:pPr lvl="1">
              <a:lnSpc>
                <a:spcPct val="200000"/>
              </a:lnSpc>
              <a:spcBef>
                <a:spcPts val="700"/>
              </a:spcBef>
            </a:pPr>
            <a:r>
              <a:rPr lang="fr-FR" dirty="0"/>
              <a:t>A </a:t>
            </a:r>
            <a:r>
              <a:rPr lang="fr-FR" dirty="0" err="1"/>
              <a:t>Semantic</a:t>
            </a:r>
            <a:r>
              <a:rPr lang="fr-FR" dirty="0"/>
              <a:t> </a:t>
            </a:r>
            <a:r>
              <a:rPr lang="fr-FR" dirty="0" err="1"/>
              <a:t>through</a:t>
            </a:r>
            <a:r>
              <a:rPr lang="fr-FR" dirty="0"/>
              <a:t> </a:t>
            </a:r>
            <a:r>
              <a:rPr lang="fr-FR" dirty="0" err="1"/>
              <a:t>attributes</a:t>
            </a:r>
            <a:r>
              <a:rPr lang="fr-FR" dirty="0"/>
              <a:t> and attribution </a:t>
            </a:r>
            <a:r>
              <a:rPr lang="fr-FR" dirty="0" err="1"/>
              <a:t>rules</a:t>
            </a:r>
            <a:r>
              <a:rPr lang="fr-FR" dirty="0"/>
              <a:t> (</a:t>
            </a:r>
            <a:r>
              <a:rPr lang="fr-FR" dirty="0" err="1"/>
              <a:t>product</a:t>
            </a:r>
            <a:r>
              <a:rPr lang="fr-FR" dirty="0"/>
              <a:t> #2)</a:t>
            </a:r>
          </a:p>
          <a:p>
            <a:pPr lvl="1">
              <a:lnSpc>
                <a:spcPct val="200000"/>
              </a:lnSpc>
              <a:spcBef>
                <a:spcPts val="700"/>
              </a:spcBef>
            </a:pPr>
            <a:r>
              <a:rPr lang="fr-FR" dirty="0"/>
              <a:t>An </a:t>
            </a:r>
            <a:r>
              <a:rPr lang="fr-FR" dirty="0" err="1"/>
              <a:t>Organization</a:t>
            </a:r>
            <a:r>
              <a:rPr lang="fr-FR" dirty="0"/>
              <a:t> on the Media</a:t>
            </a:r>
          </a:p>
          <a:p>
            <a:pPr lvl="1">
              <a:lnSpc>
                <a:spcPct val="200000"/>
              </a:lnSpc>
              <a:spcBef>
                <a:spcPts val="700"/>
              </a:spcBef>
            </a:pPr>
            <a:r>
              <a:rPr lang="fr-FR" dirty="0"/>
              <a:t>A </a:t>
            </a:r>
            <a:r>
              <a:rPr lang="fr-FR" dirty="0" err="1"/>
              <a:t>Metadata</a:t>
            </a:r>
            <a:r>
              <a:rPr lang="fr-FR" dirty="0"/>
              <a:t> structure</a:t>
            </a:r>
          </a:p>
          <a:p>
            <a:pPr lvl="1">
              <a:lnSpc>
                <a:spcPct val="200000"/>
              </a:lnSpc>
              <a:spcBef>
                <a:spcPts val="700"/>
              </a:spcBef>
            </a:pPr>
            <a:r>
              <a:rPr lang="fr-FR" dirty="0"/>
              <a:t>A set of Profiles</a:t>
            </a:r>
          </a:p>
          <a:p>
            <a:endParaRPr lang="en-US"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51</a:t>
            </a:fld>
            <a:endParaRPr lang="en-CA"/>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7406639" y="1673535"/>
            <a:ext cx="1310787" cy="825826"/>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8" name="Picture 4"/>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718652" y="2040601"/>
            <a:ext cx="1206071" cy="917519"/>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9" name="Picture 1"/>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901492" y="5935192"/>
            <a:ext cx="1505147" cy="713235"/>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711715" y="2653822"/>
            <a:ext cx="965876" cy="963138"/>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1" name="Image 10"/>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406639" y="3997662"/>
            <a:ext cx="1552310" cy="858818"/>
          </a:xfrm>
          <a:prstGeom prst="rect">
            <a:avLst/>
          </a:prstGeom>
          <a:noFill/>
          <a:ln>
            <a:noFill/>
          </a:ln>
        </p:spPr>
      </p:pic>
      <p:pic>
        <p:nvPicPr>
          <p:cNvPr id="12290" name="Picture 2"/>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751456" y="3344394"/>
            <a:ext cx="1451984" cy="744412"/>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701428" y="5030271"/>
            <a:ext cx="1127612" cy="1088951"/>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21" name="Image 20"/>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994421" y="4738424"/>
            <a:ext cx="1023170" cy="1022329"/>
          </a:xfrm>
          <a:prstGeom prst="rect">
            <a:avLst/>
          </a:prstGeom>
          <a:noFill/>
          <a:ln>
            <a:no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8788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up)">
                                      <p:cBhvr>
                                        <p:cTn id="11" dur="500"/>
                                        <p:tgtEl>
                                          <p:spTgt spid="3">
                                            <p:txEl>
                                              <p:pRg st="1" end="1"/>
                                            </p:txEl>
                                          </p:spTgt>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up)">
                                      <p:cBhvr>
                                        <p:cTn id="21" dur="500"/>
                                        <p:tgtEl>
                                          <p:spTgt spid="3">
                                            <p:txEl>
                                              <p:pRg st="2" end="2"/>
                                            </p:txEl>
                                          </p:spTgt>
                                        </p:tgtEl>
                                      </p:cBhvr>
                                    </p:animEffect>
                                  </p:childTnLst>
                                </p:cTn>
                              </p:par>
                            </p:childTnLst>
                          </p:cTn>
                        </p:par>
                        <p:par>
                          <p:cTn id="22" fill="hold">
                            <p:stCondLst>
                              <p:cond delay="50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wipe(up)">
                                      <p:cBhvr>
                                        <p:cTn id="31" dur="500"/>
                                        <p:tgtEl>
                                          <p:spTgt spid="3">
                                            <p:txEl>
                                              <p:pRg st="3" end="3"/>
                                            </p:txEl>
                                          </p:spTgt>
                                        </p:tgtEl>
                                      </p:cBhvr>
                                    </p:animEffect>
                                  </p:childTnLst>
                                </p:cTn>
                              </p:par>
                            </p:childTnLst>
                          </p:cTn>
                        </p:par>
                        <p:par>
                          <p:cTn id="32" fill="hold">
                            <p:stCondLst>
                              <p:cond delay="500"/>
                            </p:stCondLst>
                            <p:childTnLst>
                              <p:par>
                                <p:cTn id="33" presetID="2" presetClass="entr" presetSubtype="2"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wipe(up)">
                                      <p:cBhvr>
                                        <p:cTn id="41" dur="500"/>
                                        <p:tgtEl>
                                          <p:spTgt spid="3">
                                            <p:txEl>
                                              <p:pRg st="4" end="4"/>
                                            </p:txEl>
                                          </p:spTgt>
                                        </p:tgtEl>
                                      </p:cBhvr>
                                    </p:animEffect>
                                  </p:childTnLst>
                                </p:cTn>
                              </p:par>
                            </p:childTnLst>
                          </p:cTn>
                        </p:par>
                        <p:par>
                          <p:cTn id="42" fill="hold">
                            <p:stCondLst>
                              <p:cond delay="500"/>
                            </p:stCondLst>
                            <p:childTnLst>
                              <p:par>
                                <p:cTn id="43" presetID="2" presetClass="entr" presetSubtype="2" fill="hold" nodeType="afterEffect">
                                  <p:stCondLst>
                                    <p:cond delay="0"/>
                                  </p:stCondLst>
                                  <p:childTnLst>
                                    <p:set>
                                      <p:cBhvr>
                                        <p:cTn id="44" dur="1" fill="hold">
                                          <p:stCondLst>
                                            <p:cond delay="0"/>
                                          </p:stCondLst>
                                        </p:cTn>
                                        <p:tgtEl>
                                          <p:spTgt spid="12290"/>
                                        </p:tgtEl>
                                        <p:attrNameLst>
                                          <p:attrName>style.visibility</p:attrName>
                                        </p:attrNameLst>
                                      </p:cBhvr>
                                      <p:to>
                                        <p:strVal val="visible"/>
                                      </p:to>
                                    </p:set>
                                    <p:anim calcmode="lin" valueType="num">
                                      <p:cBhvr additive="base">
                                        <p:cTn id="45" dur="500" fill="hold"/>
                                        <p:tgtEl>
                                          <p:spTgt spid="12290"/>
                                        </p:tgtEl>
                                        <p:attrNameLst>
                                          <p:attrName>ppt_x</p:attrName>
                                        </p:attrNameLst>
                                      </p:cBhvr>
                                      <p:tavLst>
                                        <p:tav tm="0">
                                          <p:val>
                                            <p:strVal val="1+#ppt_w/2"/>
                                          </p:val>
                                        </p:tav>
                                        <p:tav tm="100000">
                                          <p:val>
                                            <p:strVal val="#ppt_x"/>
                                          </p:val>
                                        </p:tav>
                                      </p:tavLst>
                                    </p:anim>
                                    <p:anim calcmode="lin" valueType="num">
                                      <p:cBhvr additive="base">
                                        <p:cTn id="46"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3">
                                            <p:txEl>
                                              <p:pRg st="5" end="5"/>
                                            </p:txEl>
                                          </p:spTgt>
                                        </p:tgtEl>
                                        <p:attrNameLst>
                                          <p:attrName>style.visibility</p:attrName>
                                        </p:attrNameLst>
                                      </p:cBhvr>
                                      <p:to>
                                        <p:strVal val="visible"/>
                                      </p:to>
                                    </p:set>
                                    <p:animEffect transition="in" filter="wipe(up)">
                                      <p:cBhvr>
                                        <p:cTn id="51" dur="500"/>
                                        <p:tgtEl>
                                          <p:spTgt spid="3">
                                            <p:txEl>
                                              <p:pRg st="5" end="5"/>
                                            </p:txEl>
                                          </p:spTgt>
                                        </p:tgtEl>
                                      </p:cBhvr>
                                    </p:animEffect>
                                  </p:childTnLst>
                                </p:cTn>
                              </p:par>
                            </p:childTnLst>
                          </p:cTn>
                        </p:par>
                        <p:par>
                          <p:cTn id="52" fill="hold">
                            <p:stCondLst>
                              <p:cond delay="500"/>
                            </p:stCondLst>
                            <p:childTnLst>
                              <p:par>
                                <p:cTn id="53" presetID="2" presetClass="entr" presetSubtype="2"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1+#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Effect transition="in" filter="wipe(up)">
                                      <p:cBhvr>
                                        <p:cTn id="61" dur="500"/>
                                        <p:tgtEl>
                                          <p:spTgt spid="3">
                                            <p:txEl>
                                              <p:pRg st="6" end="6"/>
                                            </p:txEl>
                                          </p:spTgt>
                                        </p:tgtEl>
                                      </p:cBhvr>
                                    </p:animEffect>
                                  </p:childTnLst>
                                </p:cTn>
                              </p:par>
                            </p:childTnLst>
                          </p:cTn>
                        </p:par>
                        <p:par>
                          <p:cTn id="62" fill="hold">
                            <p:stCondLst>
                              <p:cond delay="500"/>
                            </p:stCondLst>
                            <p:childTnLst>
                              <p:par>
                                <p:cTn id="63" presetID="2" presetClass="entr" presetSubtype="2"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1+#ppt_w/2"/>
                                          </p:val>
                                        </p:tav>
                                        <p:tav tm="100000">
                                          <p:val>
                                            <p:strVal val="#ppt_x"/>
                                          </p:val>
                                        </p:tav>
                                      </p:tavLst>
                                    </p:anim>
                                    <p:anim calcmode="lin" valueType="num">
                                      <p:cBhvr additive="base">
                                        <p:cTn id="6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3">
                                            <p:txEl>
                                              <p:pRg st="7" end="7"/>
                                            </p:txEl>
                                          </p:spTgt>
                                        </p:tgtEl>
                                        <p:attrNameLst>
                                          <p:attrName>style.visibility</p:attrName>
                                        </p:attrNameLst>
                                      </p:cBhvr>
                                      <p:to>
                                        <p:strVal val="visible"/>
                                      </p:to>
                                    </p:set>
                                    <p:animEffect transition="in" filter="wipe(up)">
                                      <p:cBhvr>
                                        <p:cTn id="71" dur="500"/>
                                        <p:tgtEl>
                                          <p:spTgt spid="3">
                                            <p:txEl>
                                              <p:pRg st="7" end="7"/>
                                            </p:txEl>
                                          </p:spTgt>
                                        </p:tgtEl>
                                      </p:cBhvr>
                                    </p:animEffect>
                                  </p:childTnLst>
                                </p:cTn>
                              </p:par>
                            </p:childTnLst>
                          </p:cTn>
                        </p:par>
                        <p:par>
                          <p:cTn id="72" fill="hold">
                            <p:stCondLst>
                              <p:cond delay="500"/>
                            </p:stCondLst>
                            <p:childTnLst>
                              <p:par>
                                <p:cTn id="73" presetID="2" presetClass="entr" presetSubtype="2" fill="hold"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1+#ppt_w/2"/>
                                          </p:val>
                                        </p:tav>
                                        <p:tav tm="100000">
                                          <p:val>
                                            <p:strVal val="#ppt_x"/>
                                          </p:val>
                                        </p:tav>
                                      </p:tavLst>
                                    </p:anim>
                                    <p:anim calcmode="lin" valueType="num">
                                      <p:cBhvr additive="base">
                                        <p:cTn id="7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3">
                                            <p:txEl>
                                              <p:pRg st="8" end="8"/>
                                            </p:txEl>
                                          </p:spTgt>
                                        </p:tgtEl>
                                        <p:attrNameLst>
                                          <p:attrName>style.visibility</p:attrName>
                                        </p:attrNameLst>
                                      </p:cBhvr>
                                      <p:to>
                                        <p:strVal val="visible"/>
                                      </p:to>
                                    </p:set>
                                    <p:animEffect transition="in" filter="wipe(up)">
                                      <p:cBhvr>
                                        <p:cTn id="81" dur="500"/>
                                        <p:tgtEl>
                                          <p:spTgt spid="3">
                                            <p:txEl>
                                              <p:pRg st="8" end="8"/>
                                            </p:txEl>
                                          </p:spTgt>
                                        </p:tgtEl>
                                      </p:cBhvr>
                                    </p:animEffect>
                                  </p:childTnLst>
                                </p:cTn>
                              </p:par>
                            </p:childTnLst>
                          </p:cTn>
                        </p:par>
                        <p:par>
                          <p:cTn id="82" fill="hold">
                            <p:stCondLst>
                              <p:cond delay="500"/>
                            </p:stCondLst>
                            <p:childTnLst>
                              <p:par>
                                <p:cTn id="83" presetID="2" presetClass="entr" presetSubtype="2"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1+#ppt_w/2"/>
                                          </p:val>
                                        </p:tav>
                                        <p:tav tm="100000">
                                          <p:val>
                                            <p:strVal val="#ppt_x"/>
                                          </p:val>
                                        </p:tav>
                                      </p:tavLst>
                                    </p:anim>
                                    <p:anim calcmode="lin" valueType="num">
                                      <p:cBhvr additive="base">
                                        <p:cTn id="8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Status of RIEDP Products at mid 2017</a:t>
            </a:r>
          </a:p>
        </p:txBody>
      </p:sp>
      <p:sp>
        <p:nvSpPr>
          <p:cNvPr id="3" name="Espace réservé du contenu 2"/>
          <p:cNvSpPr>
            <a:spLocks noGrp="1"/>
          </p:cNvSpPr>
          <p:nvPr>
            <p:ph idx="1"/>
          </p:nvPr>
        </p:nvSpPr>
        <p:spPr/>
        <p:txBody>
          <a:bodyPr/>
          <a:lstStyle/>
          <a:p>
            <a:r>
              <a:rPr lang="en-US" noProof="0" dirty="0"/>
              <a:t>Product n°1</a:t>
            </a:r>
          </a:p>
          <a:p>
            <a:pPr lvl="1"/>
            <a:r>
              <a:rPr lang="en-US" noProof="0" dirty="0"/>
              <a:t>New version of the RIEDP Data Model Foundations</a:t>
            </a:r>
          </a:p>
          <a:p>
            <a:pPr lvl="2"/>
            <a:r>
              <a:rPr lang="en-US" noProof="0" dirty="0"/>
              <a:t>Formal Review completed</a:t>
            </a:r>
          </a:p>
          <a:p>
            <a:pPr lvl="2"/>
            <a:r>
              <a:rPr lang="en-US" noProof="0" dirty="0"/>
              <a:t>Update of the Document in progress</a:t>
            </a:r>
          </a:p>
          <a:p>
            <a:pPr lvl="2"/>
            <a:r>
              <a:rPr lang="en-US" noProof="0" dirty="0"/>
              <a:t>SISO Balloting – Conclusion expected in Fall ‘17</a:t>
            </a:r>
          </a:p>
          <a:p>
            <a:pPr lvl="2"/>
            <a:endParaRPr lang="fr-FR" noProof="0" dirty="0"/>
          </a:p>
          <a:p>
            <a:pPr lvl="2"/>
            <a:endParaRPr lang="fr-FR" dirty="0"/>
          </a:p>
          <a:p>
            <a:pPr lvl="2"/>
            <a:endParaRPr lang="en-US" noProof="0" dirty="0"/>
          </a:p>
          <a:p>
            <a:r>
              <a:rPr lang="en-US" noProof="0" dirty="0"/>
              <a:t>Product n°2</a:t>
            </a:r>
          </a:p>
          <a:p>
            <a:pPr lvl="1"/>
            <a:r>
              <a:rPr lang="en-US" noProof="0" dirty="0"/>
              <a:t>Initiation of the RIEDP Detailed Features Description</a:t>
            </a:r>
          </a:p>
          <a:p>
            <a:pPr lvl="1"/>
            <a:r>
              <a:rPr lang="en-US" noProof="0" dirty="0"/>
              <a:t>End 2017</a:t>
            </a:r>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52</a:t>
            </a:fld>
            <a:endParaRPr lang="en-CA"/>
          </a:p>
        </p:txBody>
      </p:sp>
      <p:sp>
        <p:nvSpPr>
          <p:cNvPr id="8" name="Carré corné 7">
            <a:hlinkClick r:id="rId2" action="ppaction://hlinkfile"/>
          </p:cNvPr>
          <p:cNvSpPr/>
          <p:nvPr/>
        </p:nvSpPr>
        <p:spPr bwMode="auto">
          <a:xfrm>
            <a:off x="6947580" y="1975902"/>
            <a:ext cx="1385228" cy="742151"/>
          </a:xfrm>
          <a:prstGeom prst="foldedCorner">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a:ln>
                  <a:noFill/>
                </a:ln>
                <a:solidFill>
                  <a:schemeClr val="tx2"/>
                </a:solidFill>
                <a:effectLst/>
                <a:latin typeface="Arial" charset="0"/>
              </a:rPr>
              <a:t>RIEDP</a:t>
            </a:r>
            <a:r>
              <a:rPr kumimoji="0" lang="fr-FR" b="0" i="0" u="none" strike="noStrike" cap="none" normalizeH="0" dirty="0">
                <a:ln>
                  <a:noFill/>
                </a:ln>
                <a:solidFill>
                  <a:schemeClr val="tx2"/>
                </a:solidFill>
                <a:effectLst/>
                <a:latin typeface="Arial" charset="0"/>
              </a:rPr>
              <a:t> DM </a:t>
            </a:r>
            <a:r>
              <a:rPr kumimoji="0" lang="fr-FR" b="0" i="0" u="none" strike="noStrike" cap="none" normalizeH="0" dirty="0" err="1">
                <a:ln>
                  <a:noFill/>
                </a:ln>
                <a:solidFill>
                  <a:schemeClr val="tx2"/>
                </a:solidFill>
                <a:effectLst/>
                <a:latin typeface="Arial" charset="0"/>
              </a:rPr>
              <a:t>Foundations</a:t>
            </a:r>
            <a:endParaRPr kumimoji="0" lang="fr-FR" b="0" i="0" u="none" strike="noStrike" cap="none" normalizeH="0" dirty="0">
              <a:ln>
                <a:noFill/>
              </a:ln>
              <a:solidFill>
                <a:schemeClr val="tx2"/>
              </a:solidFill>
              <a:effectLst/>
              <a:latin typeface="Arial" charset="0"/>
            </a:endParaRPr>
          </a:p>
          <a:p>
            <a:pPr marL="0" marR="0" indent="0" algn="ctr" defTabSz="914400" rtl="0" eaLnBrk="1" fontAlgn="base" latinLnBrk="0" hangingPunct="1">
              <a:lnSpc>
                <a:spcPct val="100000"/>
              </a:lnSpc>
              <a:spcBef>
                <a:spcPct val="0"/>
              </a:spcBef>
              <a:spcAft>
                <a:spcPct val="0"/>
              </a:spcAft>
              <a:buClrTx/>
              <a:buSzTx/>
              <a:buFontTx/>
              <a:buNone/>
              <a:tabLst/>
            </a:pPr>
            <a:r>
              <a:rPr lang="fr-FR" baseline="0" dirty="0">
                <a:solidFill>
                  <a:schemeClr val="tx2"/>
                </a:solidFill>
                <a:latin typeface="Arial" charset="0"/>
              </a:rPr>
              <a:t>V</a:t>
            </a:r>
            <a:r>
              <a:rPr lang="fr-FR" dirty="0">
                <a:solidFill>
                  <a:schemeClr val="tx2"/>
                </a:solidFill>
                <a:latin typeface="Arial" charset="0"/>
              </a:rPr>
              <a:t> 1,0</a:t>
            </a:r>
            <a:endParaRPr kumimoji="0" lang="en-US" b="0" i="0" u="none" strike="noStrike" cap="none" normalizeH="0" baseline="0" dirty="0">
              <a:ln>
                <a:noFill/>
              </a:ln>
              <a:solidFill>
                <a:schemeClr val="tx2"/>
              </a:solidFill>
              <a:effectLst/>
              <a:latin typeface="Arial"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49664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par>
                          <p:cTn id="20" fill="hold">
                            <p:stCondLst>
                              <p:cond delay="500"/>
                            </p:stCondLst>
                            <p:childTnLst>
                              <p:par>
                                <p:cTn id="21" presetID="16" presetClass="entr" presetSubtype="2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wipe(up)">
                                      <p:cBhvr>
                                        <p:cTn id="28" dur="500"/>
                                        <p:tgtEl>
                                          <p:spTgt spid="3">
                                            <p:txEl>
                                              <p:pRg st="8" end="8"/>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wipe(up)">
                                      <p:cBhvr>
                                        <p:cTn id="31" dur="500"/>
                                        <p:tgtEl>
                                          <p:spTgt spid="3">
                                            <p:txEl>
                                              <p:pRg st="9" end="9"/>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wipe(up)">
                                      <p:cBhvr>
                                        <p:cTn id="34"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animBg="1"/>
    </p:bld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re 3">
            <a:extLst>
              <a:ext uri="{FF2B5EF4-FFF2-40B4-BE49-F238E27FC236}">
                <a16:creationId xmlns="" xmlns:a16="http://schemas.microsoft.com/office/drawing/2014/main" xmlns:p="http://schemas.openxmlformats.org/presentationml/2006/main" xmlns:r="http://schemas.openxmlformats.org/officeDocument/2006/relationships" xmlns:a="http://schemas.openxmlformats.org/drawingml/2006/main" id="{CD57D889-C54A-4326-953A-84F37C825CC4}"/>
              </a:ext>
            </a:extLst>
          </p:cNvPr>
          <p:cNvSpPr>
            <a:spLocks noGrp="1"/>
          </p:cNvSpPr>
          <p:nvPr>
            <p:ph type="ctrTitle" sz="quarter"/>
          </p:nvPr>
        </p:nvSpPr>
        <p:spPr/>
        <p:txBody>
          <a:bodyPr/>
          <a:lstStyle/>
          <a:p>
            <a:r>
              <a:rPr lang="en-US" dirty="0"/>
              <a:t>How is RIEDP different from other initiatives</a:t>
            </a:r>
            <a:endParaRPr lang="fr-FR" dirty="0"/>
          </a:p>
        </p:txBody>
      </p:sp>
      <p:sp>
        <p:nvSpPr>
          <p:cNvPr id="5" name="Sous-titre 4">
            <a:extLst>
              <a:ext uri="{FF2B5EF4-FFF2-40B4-BE49-F238E27FC236}">
                <a16:creationId xmlns="" xmlns:a16="http://schemas.microsoft.com/office/drawing/2014/main" xmlns:p="http://schemas.openxmlformats.org/presentationml/2006/main" xmlns:r="http://schemas.openxmlformats.org/officeDocument/2006/relationships" xmlns:a="http://schemas.openxmlformats.org/drawingml/2006/main" id="{11539FC9-7565-4F42-80C6-D5033A2AEAE4}"/>
              </a:ext>
            </a:extLst>
          </p:cNvPr>
          <p:cNvSpPr>
            <a:spLocks noGrp="1"/>
          </p:cNvSpPr>
          <p:nvPr>
            <p:ph type="subTitle" sz="quarter" idx="1"/>
          </p:nvPr>
        </p:nvSpPr>
        <p:spPr/>
        <p:txBody>
          <a:bodyPr/>
          <a:lstStyle/>
          <a:p>
            <a:endParaRPr lang="fr-F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884303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Database Generation</a:t>
            </a:r>
            <a:br>
              <a:rPr lang="en-US" dirty="0"/>
            </a:br>
            <a:r>
              <a:rPr lang="en-US" dirty="0"/>
              <a:t>Commonalities, with some divergences</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022358" y="1873451"/>
            <a:ext cx="5566997" cy="3392149"/>
          </a:xfrm>
          <a:prstGeom prst="rect">
            <a:avLst/>
          </a:prstGeom>
          <a:noFill/>
          <a:ln w="9525">
            <a:solidFill>
              <a:schemeClr val="tx1"/>
            </a:solidFill>
            <a:miter lim="800000"/>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914474" y="1427773"/>
            <a:ext cx="2520000" cy="1835559"/>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561844" y="1427774"/>
            <a:ext cx="2520000" cy="189641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7" name="Picture 4"/>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906777" y="3656472"/>
            <a:ext cx="2520000" cy="1890943"/>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8" name="Picture 2"/>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561844" y="3700200"/>
            <a:ext cx="2520000" cy="1847214"/>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pic>
        <p:nvPicPr>
          <p:cNvPr id="10" name="Picture 5"/>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252276" y="2513894"/>
            <a:ext cx="2520000" cy="188541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1" name="Espace réservé du contenu 9"/>
          <p:cNvPicPr>
            <a:picLocks noChangeAspect="1"/>
          </p:cNvPicPr>
          <p:nvPr/>
        </p:nvPicPr>
        <p:blipFill>
          <a:blip r:embed="rId8">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611991" y="1933146"/>
            <a:ext cx="4114286" cy="3085714"/>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38986282"/>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en-US" dirty="0"/>
              <a:t>Key Topics for Database sharing</a:t>
            </a:r>
          </a:p>
        </p:txBody>
      </p:sp>
      <p:sp>
        <p:nvSpPr>
          <p:cNvPr id="6" name="Espace réservé du contenu 5"/>
          <p:cNvSpPr>
            <a:spLocks noGrp="1"/>
          </p:cNvSpPr>
          <p:nvPr>
            <p:ph idx="1"/>
          </p:nvPr>
        </p:nvSpPr>
        <p:spPr/>
        <p:txBody>
          <a:bodyPr/>
          <a:lstStyle/>
          <a:p>
            <a:r>
              <a:rPr lang="en-US" dirty="0"/>
              <a:t>When reusing data from a partner, you need to </a:t>
            </a:r>
            <a:r>
              <a:rPr lang="en-US" dirty="0" smtClean="0"/>
              <a:t>know</a:t>
            </a:r>
            <a:endParaRPr lang="en-US" dirty="0"/>
          </a:p>
          <a:p>
            <a:pPr lvl="1">
              <a:tabLst>
                <a:tab pos="5021263" algn="l"/>
                <a:tab pos="5557838" algn="l"/>
              </a:tabLst>
            </a:pPr>
            <a:r>
              <a:rPr lang="en-US" sz="1600" dirty="0"/>
              <a:t>How the database was built	</a:t>
            </a:r>
            <a:r>
              <a:rPr lang="en-US" sz="1600" dirty="0">
                <a:sym typeface="Wingdings" panose="05000000000000000000" pitchFamily="2" charset="2"/>
              </a:rPr>
              <a:t> Tasks performed or not </a:t>
            </a:r>
            <a:endParaRPr lang="en-US" sz="1600" dirty="0"/>
          </a:p>
          <a:p>
            <a:pPr lvl="1">
              <a:tabLst>
                <a:tab pos="5021263" algn="l"/>
                <a:tab pos="5557838" algn="l"/>
              </a:tabLst>
            </a:pPr>
            <a:r>
              <a:rPr lang="en-US" sz="1600" dirty="0"/>
              <a:t>How the database is represented	</a:t>
            </a:r>
            <a:r>
              <a:rPr lang="en-US" sz="1600" dirty="0">
                <a:sym typeface="Wingdings" panose="05000000000000000000" pitchFamily="2" charset="2"/>
              </a:rPr>
              <a:t> Conceptual Model</a:t>
            </a:r>
            <a:endParaRPr lang="en-US" sz="1600" dirty="0"/>
          </a:p>
          <a:p>
            <a:pPr lvl="1">
              <a:tabLst>
                <a:tab pos="5021263" algn="l"/>
                <a:tab pos="5557838" algn="l"/>
              </a:tabLst>
            </a:pPr>
            <a:r>
              <a:rPr lang="en-US" sz="1600" dirty="0"/>
              <a:t>How the database is spatially referenced	</a:t>
            </a:r>
            <a:r>
              <a:rPr lang="en-US" sz="1600" dirty="0">
                <a:sym typeface="Wingdings" panose="05000000000000000000" pitchFamily="2" charset="2"/>
              </a:rPr>
              <a:t> Spatial Reference Model</a:t>
            </a:r>
            <a:endParaRPr lang="en-US" sz="1600" dirty="0"/>
          </a:p>
          <a:p>
            <a:pPr lvl="1">
              <a:tabLst>
                <a:tab pos="5021263" algn="l"/>
                <a:tab pos="5557838" algn="l"/>
              </a:tabLst>
            </a:pPr>
            <a:r>
              <a:rPr lang="en-US" sz="1600" dirty="0"/>
              <a:t>How the database is structured	</a:t>
            </a:r>
            <a:r>
              <a:rPr lang="en-US" sz="1600" dirty="0">
                <a:sym typeface="Wingdings" panose="05000000000000000000" pitchFamily="2" charset="2"/>
              </a:rPr>
              <a:t> Physical data model</a:t>
            </a:r>
            <a:endParaRPr lang="en-US" sz="1600" dirty="0"/>
          </a:p>
          <a:p>
            <a:pPr lvl="1">
              <a:tabLst>
                <a:tab pos="5021263" algn="l"/>
                <a:tab pos="5557838" algn="l"/>
              </a:tabLst>
            </a:pPr>
            <a:r>
              <a:rPr lang="en-US" sz="1600" dirty="0"/>
              <a:t>How the database is organized on the media	</a:t>
            </a:r>
            <a:r>
              <a:rPr lang="en-US" sz="1600" dirty="0">
                <a:sym typeface="Wingdings" panose="05000000000000000000" pitchFamily="2" charset="2"/>
              </a:rPr>
              <a:t> Folders and formats</a:t>
            </a:r>
            <a:endParaRPr lang="en-US" sz="1600" dirty="0"/>
          </a:p>
          <a:p>
            <a:pPr lvl="1">
              <a:tabLst>
                <a:tab pos="5021263" algn="l"/>
                <a:tab pos="5557838" algn="l"/>
              </a:tabLst>
            </a:pPr>
            <a:r>
              <a:rPr lang="en-US" sz="1600" dirty="0"/>
              <a:t>How well the database conforms to Standards	</a:t>
            </a:r>
            <a:r>
              <a:rPr lang="en-US" sz="1600" dirty="0">
                <a:sym typeface="Wingdings" panose="05000000000000000000" pitchFamily="2" charset="2"/>
              </a:rPr>
              <a:t> Compliance &amp; Profiles</a:t>
            </a:r>
            <a:endParaRPr lang="en-US" sz="1600" dirty="0"/>
          </a:p>
          <a:p>
            <a:pPr lvl="1">
              <a:tabLst>
                <a:tab pos="5021263" algn="l"/>
                <a:tab pos="5557838" algn="l"/>
              </a:tabLst>
            </a:pPr>
            <a:r>
              <a:rPr lang="en-US" sz="1600" dirty="0"/>
              <a:t>Information about the data product	</a:t>
            </a:r>
            <a:r>
              <a:rPr lang="en-US" sz="1600" dirty="0">
                <a:sym typeface="Wingdings" panose="05000000000000000000" pitchFamily="2" charset="2"/>
              </a:rPr>
              <a:t> Metadata</a:t>
            </a:r>
          </a:p>
        </p:txBody>
      </p:sp>
      <p:grpSp>
        <p:nvGrpSpPr>
          <p:cNvPr id="7" name="Groupe 6"/>
          <p:cNvGrpSpPr/>
          <p:nvPr/>
        </p:nvGrpSpPr>
        <p:grpSpPr>
          <a:xfrm>
            <a:off x="633413" y="5133513"/>
            <a:ext cx="7900827" cy="496169"/>
            <a:chOff x="4354040" y="3767818"/>
            <a:chExt cx="4122366" cy="432960"/>
          </a:xfrm>
        </p:grpSpPr>
        <p:sp>
          <p:nvSpPr>
            <p:cNvPr id="8" name="Rectangle 7"/>
            <p:cNvSpPr/>
            <p:nvPr/>
          </p:nvSpPr>
          <p:spPr>
            <a:xfrm>
              <a:off x="4545765" y="3849010"/>
              <a:ext cx="3738916" cy="295424"/>
            </a:xfrm>
            <a:prstGeom prst="rect">
              <a:avLst/>
            </a:prstGeom>
          </p:spPr>
          <p:txBody>
            <a:bodyPr wrap="square">
              <a:spAutoFit/>
            </a:bodyPr>
            <a:lstStyle/>
            <a:p>
              <a:pPr algn="ctr">
                <a:defRPr/>
              </a:pPr>
              <a:r>
                <a:rPr lang="en-US" sz="1600" b="1" kern="0" dirty="0">
                  <a:solidFill>
                    <a:srgbClr val="7030A0"/>
                  </a:solidFill>
                  <a:sym typeface="Wingdings" panose="05000000000000000000" pitchFamily="2" charset="2"/>
                </a:rPr>
                <a:t>How does RIEDP compare with other standardization initiatives ?</a:t>
              </a:r>
              <a:endParaRPr lang="fr-FR" sz="1600" b="1" kern="0" dirty="0">
                <a:solidFill>
                  <a:srgbClr val="7030A0"/>
                </a:solidFill>
              </a:endParaRPr>
            </a:p>
          </p:txBody>
        </p:sp>
        <p:grpSp>
          <p:nvGrpSpPr>
            <p:cNvPr id="9" name="Groupe 8"/>
            <p:cNvGrpSpPr/>
            <p:nvPr/>
          </p:nvGrpSpPr>
          <p:grpSpPr>
            <a:xfrm>
              <a:off x="4354040" y="3767818"/>
              <a:ext cx="4122366" cy="432960"/>
              <a:chOff x="2510817" y="1635646"/>
              <a:chExt cx="4122366" cy="432960"/>
            </a:xfrm>
          </p:grpSpPr>
          <p:sp>
            <p:nvSpPr>
              <p:cNvPr id="10" name="Parallélogramme 9"/>
              <p:cNvSpPr/>
              <p:nvPr/>
            </p:nvSpPr>
            <p:spPr>
              <a:xfrm>
                <a:off x="2510817" y="1635646"/>
                <a:ext cx="4122366" cy="430954"/>
              </a:xfrm>
              <a:prstGeom prst="parallelogram">
                <a:avLst>
                  <a:gd name="adj" fmla="val 0"/>
                </a:avLst>
              </a:prstGeom>
              <a:noFill/>
              <a:ln w="952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a:p>
            </p:txBody>
          </p:sp>
          <p:sp>
            <p:nvSpPr>
              <p:cNvPr id="11" name="Demi-cadre 10"/>
              <p:cNvSpPr/>
              <p:nvPr/>
            </p:nvSpPr>
            <p:spPr bwMode="auto">
              <a:xfrm rot="10800000">
                <a:off x="6441458" y="1851123"/>
                <a:ext cx="191066" cy="217483"/>
              </a:xfrm>
              <a:prstGeom prst="halfFrame">
                <a:avLst>
                  <a:gd name="adj1" fmla="val 9900"/>
                  <a:gd name="adj2" fmla="val 10828"/>
                </a:avLst>
              </a:prstGeom>
              <a:solidFill>
                <a:srgbClr val="7030A0"/>
              </a:solidFill>
              <a:ln>
                <a:solidFill>
                  <a:srgbClr val="7030A0"/>
                </a:solidFill>
              </a:ln>
            </p:spPr>
            <p:txBody>
              <a:bodyPr vert="horz" wrap="square" lIns="91440" tIns="45720" rIns="91440" bIns="45720" numCol="1" rtlCol="0" anchor="t" anchorCtr="0" compatLnSpc="1">
                <a:prstTxWarp prst="textNoShape">
                  <a:avLst/>
                </a:prstTxWarp>
              </a:bodyPr>
              <a:lstStyle/>
              <a:p>
                <a:pPr algn="ctr"/>
                <a:endParaRPr lang="fr-FR" sz="1400"/>
              </a:p>
            </p:txBody>
          </p:sp>
          <p:sp>
            <p:nvSpPr>
              <p:cNvPr id="12" name="Demi-cadre 11"/>
              <p:cNvSpPr/>
              <p:nvPr/>
            </p:nvSpPr>
            <p:spPr bwMode="auto">
              <a:xfrm>
                <a:off x="2510906" y="1635646"/>
                <a:ext cx="191636" cy="215477"/>
              </a:xfrm>
              <a:prstGeom prst="halfFrame">
                <a:avLst>
                  <a:gd name="adj1" fmla="val 9900"/>
                  <a:gd name="adj2" fmla="val 10828"/>
                </a:avLst>
              </a:prstGeom>
              <a:solidFill>
                <a:srgbClr val="7030A0"/>
              </a:solidFill>
              <a:ln>
                <a:solidFill>
                  <a:srgbClr val="7030A0"/>
                </a:solidFill>
              </a:ln>
            </p:spPr>
            <p:txBody>
              <a:bodyPr vert="horz" wrap="square" lIns="91440" tIns="45720" rIns="91440" bIns="45720" numCol="1" rtlCol="0" anchor="t" anchorCtr="0" compatLnSpc="1">
                <a:prstTxWarp prst="textNoShape">
                  <a:avLst/>
                </a:prstTxWarp>
              </a:bodyPr>
              <a:lstStyle/>
              <a:p>
                <a:pPr algn="ctr"/>
                <a:endParaRPr lang="fr-FR" sz="1400"/>
              </a:p>
            </p:txBody>
          </p:sp>
        </p:grpSp>
      </p:grpSp>
      <p:sp>
        <p:nvSpPr>
          <p:cNvPr id="13" name="Espace réservé du numéro de diapositive 12"/>
          <p:cNvSpPr>
            <a:spLocks noGrp="1"/>
          </p:cNvSpPr>
          <p:nvPr>
            <p:ph type="sldNum" sz="quarter" idx="10"/>
          </p:nvPr>
        </p:nvSpPr>
        <p:spPr/>
        <p:txBody>
          <a:bodyPr/>
          <a:lstStyle/>
          <a:p>
            <a:pPr>
              <a:defRPr/>
            </a:pPr>
            <a:fld id="{9BF02599-D7B5-4902-9649-17D8AB17353F}" type="slidenum">
              <a:rPr lang="en-CA" smtClean="0"/>
              <a:pPr>
                <a:defRPr/>
              </a:pPr>
              <a:t>55</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911143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RIEDP leverages/reuses existing Standards</a:t>
            </a:r>
          </a:p>
        </p:txBody>
      </p:sp>
      <p:sp>
        <p:nvSpPr>
          <p:cNvPr id="3" name="Espace réservé du contenu 2"/>
          <p:cNvSpPr>
            <a:spLocks noGrp="1"/>
          </p:cNvSpPr>
          <p:nvPr>
            <p:ph idx="1"/>
          </p:nvPr>
        </p:nvSpPr>
        <p:spPr/>
        <p:txBody>
          <a:bodyPr/>
          <a:lstStyle/>
          <a:p>
            <a:r>
              <a:rPr lang="en-US" sz="1600" dirty="0"/>
              <a:t>Use resources from existing standards (SISO, ISO, NATO, OGC, IEEE)</a:t>
            </a:r>
          </a:p>
          <a:p>
            <a:pPr lvl="1"/>
            <a:r>
              <a:rPr lang="en-US" sz="1400" dirty="0"/>
              <a:t>Specification of Geographical Information (OGC, IEEE)</a:t>
            </a:r>
          </a:p>
          <a:p>
            <a:pPr lvl="1"/>
            <a:r>
              <a:rPr lang="en-US" sz="1400" dirty="0"/>
              <a:t>Specification of Entity Identification (SISO SWG Enumerations)</a:t>
            </a:r>
          </a:p>
          <a:p>
            <a:pPr lvl="1"/>
            <a:r>
              <a:rPr lang="en-US" sz="1400" dirty="0"/>
              <a:t>Specification of Position and Orientation Data (ISO/IEC SEDRIS/SRM)</a:t>
            </a:r>
          </a:p>
          <a:p>
            <a:pPr lvl="1"/>
            <a:r>
              <a:rPr lang="en-US" sz="1400" dirty="0"/>
              <a:t>Identification of Objects / Features and their Attributes (ISO/IEC SEDRIS/EDCS)</a:t>
            </a:r>
          </a:p>
          <a:p>
            <a:pPr lvl="1"/>
            <a:r>
              <a:rPr lang="en-US" sz="1400" dirty="0"/>
              <a:t>Definition of a Representation Model of the Environment (ISO/IEC SEDRIS/DRM)</a:t>
            </a:r>
          </a:p>
          <a:p>
            <a:pPr lvl="1"/>
            <a:r>
              <a:rPr lang="en-US" sz="1400" dirty="0"/>
              <a:t>Specification of Metadata (ISO 19115, DCMI, DDMS, FGDC, EDS)</a:t>
            </a:r>
          </a:p>
          <a:p>
            <a:pPr lvl="1"/>
            <a:r>
              <a:rPr lang="en-US" sz="1400" dirty="0"/>
              <a:t>Alliance M&amp;S Standards Profile (NATO MSG)</a:t>
            </a:r>
            <a:endParaRPr lang="en-US" sz="1600" dirty="0"/>
          </a:p>
          <a:p>
            <a:r>
              <a:rPr lang="en-US" sz="1600" dirty="0"/>
              <a:t>Complement this foundation for M&amp;S applications (RIEDP focus)</a:t>
            </a:r>
          </a:p>
          <a:p>
            <a:pPr lvl="1"/>
            <a:r>
              <a:rPr lang="en-US" sz="1400" dirty="0"/>
              <a:t>Make use of “de-facto” standards from the Military and GIS communities</a:t>
            </a:r>
          </a:p>
          <a:p>
            <a:pPr lvl="1"/>
            <a:r>
              <a:rPr lang="en-US" sz="1400" dirty="0"/>
              <a:t>Consider also video-game industry “de-facto” standards</a:t>
            </a:r>
          </a:p>
          <a:p>
            <a:pPr lvl="1"/>
            <a:r>
              <a:rPr lang="en-US" sz="1400" dirty="0"/>
              <a:t>Develop additional elements to address M&amp;S-specific needs</a:t>
            </a:r>
          </a:p>
        </p:txBody>
      </p:sp>
      <p:sp>
        <p:nvSpPr>
          <p:cNvPr id="7" name="Espace réservé du numéro de diapositive 6"/>
          <p:cNvSpPr>
            <a:spLocks noGrp="1"/>
          </p:cNvSpPr>
          <p:nvPr>
            <p:ph type="sldNum" sz="quarter" idx="10"/>
          </p:nvPr>
        </p:nvSpPr>
        <p:spPr/>
        <p:txBody>
          <a:bodyPr/>
          <a:lstStyle/>
          <a:p>
            <a:pPr>
              <a:defRPr/>
            </a:pPr>
            <a:fld id="{9BF02599-D7B5-4902-9649-17D8AB17353F}" type="slidenum">
              <a:rPr lang="en-CA" smtClean="0"/>
              <a:pPr>
                <a:defRPr/>
              </a:pPr>
              <a:t>56</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05780726"/>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left)">
                                      <p:cBhvr>
                                        <p:cTn id="10" dur="500"/>
                                        <p:tgtEl>
                                          <p:spTgt spid="3">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left)">
                                      <p:cBhvr>
                                        <p:cTn id="13" dur="500"/>
                                        <p:tgtEl>
                                          <p:spTgt spid="3">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left)">
                                      <p:cBhvr>
                                        <p:cTn id="16" dur="500"/>
                                        <p:tgtEl>
                                          <p:spTgt spid="3">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left)">
                                      <p:cBhvr>
                                        <p:cTn id="19" dur="500"/>
                                        <p:tgtEl>
                                          <p:spTgt spid="3">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left)">
                                      <p:cBhvr>
                                        <p:cTn id="22" dur="500"/>
                                        <p:tgtEl>
                                          <p:spTgt spid="3">
                                            <p:txEl>
                                              <p:pRg st="5" end="5"/>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left)">
                                      <p:cBhvr>
                                        <p:cTn id="25" dur="500"/>
                                        <p:tgtEl>
                                          <p:spTgt spid="3">
                                            <p:txEl>
                                              <p:pRg st="6" end="6"/>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left)">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wipe(left)">
                                      <p:cBhvr>
                                        <p:cTn id="33" dur="500"/>
                                        <p:tgtEl>
                                          <p:spTgt spid="3">
                                            <p:txEl>
                                              <p:pRg st="8" end="8"/>
                                            </p:txEl>
                                          </p:spTgt>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wipe(left)">
                                      <p:cBhvr>
                                        <p:cTn id="36" dur="500"/>
                                        <p:tgtEl>
                                          <p:spTgt spid="3">
                                            <p:txEl>
                                              <p:pRg st="9" end="9"/>
                                            </p:txEl>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wipe(left)">
                                      <p:cBhvr>
                                        <p:cTn id="39" dur="500"/>
                                        <p:tgtEl>
                                          <p:spTgt spid="3">
                                            <p:txEl>
                                              <p:pRg st="10" end="10"/>
                                            </p:txEl>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wipe(left)">
                                      <p:cBhvr>
                                        <p:cTn id="4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RIEDP </a:t>
            </a:r>
            <a:r>
              <a:rPr lang="en-US" dirty="0" err="1"/>
              <a:t>vs</a:t>
            </a:r>
            <a:r>
              <a:rPr lang="en-US" dirty="0"/>
              <a:t> other international M&amp;S standardization efforts - Overview</a:t>
            </a:r>
          </a:p>
        </p:txBody>
      </p:sp>
      <p:sp>
        <p:nvSpPr>
          <p:cNvPr id="3" name="Espace réservé du contenu 2"/>
          <p:cNvSpPr>
            <a:spLocks noGrp="1"/>
          </p:cNvSpPr>
          <p:nvPr>
            <p:ph sz="quarter" idx="10"/>
          </p:nvPr>
        </p:nvSpPr>
        <p:spPr>
          <a:xfrm>
            <a:off x="266766" y="1565904"/>
            <a:ext cx="8674683" cy="3915874"/>
          </a:xfrm>
        </p:spPr>
        <p:txBody>
          <a:bodyPr/>
          <a:lstStyle/>
          <a:p>
            <a:endParaRPr lang="en-US"/>
          </a:p>
        </p:txBody>
      </p:sp>
      <p:graphicFrame>
        <p:nvGraphicFramePr>
          <p:cNvPr id="4" name="Tableau 3"/>
          <p:cNvGraphicFramePr>
            <a:graphicFrameLocks noGrp="1"/>
          </p:cNvGraphicFramePr>
          <p:nvPr>
            <p:extLst/>
          </p:nvPr>
        </p:nvGraphicFramePr>
        <p:xfrm>
          <a:off x="340484" y="1619059"/>
          <a:ext cx="8534401" cy="3570199"/>
        </p:xfrm>
        <a:graphic>
          <a:graphicData uri="http://schemas.openxmlformats.org/drawingml/2006/table">
            <a:tbl>
              <a:tblPr firstRow="1" firstCol="1" bandRow="1">
                <a:tableStyleId>{5C22544A-7EE6-4342-B048-85BDC9FD1C3A}</a:tableStyleId>
              </a:tblPr>
              <a:tblGrid>
                <a:gridCol w="1051189">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0"/>
                    </a:ext>
                  </a:extLst>
                </a:gridCol>
                <a:gridCol w="780585">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1"/>
                    </a:ext>
                  </a:extLst>
                </a:gridCol>
                <a:gridCol w="884663">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2"/>
                    </a:ext>
                  </a:extLst>
                </a:gridCol>
                <a:gridCol w="738954">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3"/>
                    </a:ext>
                  </a:extLst>
                </a:gridCol>
                <a:gridCol w="727402">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4"/>
                    </a:ext>
                  </a:extLst>
                </a:gridCol>
                <a:gridCol w="909711">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5"/>
                    </a:ext>
                  </a:extLst>
                </a:gridCol>
                <a:gridCol w="872197">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6"/>
                    </a:ext>
                  </a:extLst>
                </a:gridCol>
                <a:gridCol w="881576">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7"/>
                    </a:ext>
                  </a:extLst>
                </a:gridCol>
                <a:gridCol w="973750">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8"/>
                    </a:ext>
                  </a:extLst>
                </a:gridCol>
                <a:gridCol w="714374">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20009"/>
                    </a:ext>
                  </a:extLst>
                </a:gridCol>
              </a:tblGrid>
              <a:tr h="173674">
                <a:tc>
                  <a:txBody>
                    <a:bodyPr/>
                    <a:lstStyle/>
                    <a:p>
                      <a:pPr algn="ctr">
                        <a:spcAft>
                          <a:spcPts val="0"/>
                        </a:spcAft>
                      </a:pPr>
                      <a:r>
                        <a:rPr lang="en-US" sz="1100" dirty="0">
                          <a:effectLst/>
                        </a:rPr>
                        <a:t>Nature</a:t>
                      </a:r>
                      <a:endParaRPr lang="en-US" sz="1050" dirty="0">
                        <a:effectLst/>
                        <a:latin typeface="Calibri"/>
                        <a:ea typeface="Calibri"/>
                        <a:cs typeface="Times New Roman"/>
                      </a:endParaRPr>
                    </a:p>
                  </a:txBody>
                  <a:tcPr marL="66726" marR="66726" marT="0" marB="0" anchor="ctr"/>
                </a:tc>
                <a:tc gridSpan="2">
                  <a:txBody>
                    <a:bodyPr/>
                    <a:lstStyle/>
                    <a:p>
                      <a:pPr algn="ctr">
                        <a:spcAft>
                          <a:spcPts val="0"/>
                        </a:spcAft>
                      </a:pPr>
                      <a:r>
                        <a:rPr lang="en-US" sz="1100" dirty="0">
                          <a:effectLst/>
                        </a:rPr>
                        <a:t>Standards</a:t>
                      </a:r>
                      <a:endParaRPr lang="en-US" sz="1050" dirty="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tcPr>
                </a:tc>
                <a:tc hMerge="1">
                  <a:txBody>
                    <a:bodyPr/>
                    <a:lstStyle/>
                    <a:p>
                      <a:endParaRPr lang="en-US"/>
                    </a:p>
                  </a:txBody>
                  <a:tcPr/>
                </a:tc>
                <a:tc gridSpan="6">
                  <a:txBody>
                    <a:bodyPr/>
                    <a:lstStyle/>
                    <a:p>
                      <a:pPr algn="ctr">
                        <a:spcAft>
                          <a:spcPts val="0"/>
                        </a:spcAft>
                      </a:pPr>
                      <a:r>
                        <a:rPr lang="en-US" sz="1100" b="1" kern="1200" dirty="0">
                          <a:solidFill>
                            <a:schemeClr val="lt1"/>
                          </a:solidFill>
                          <a:effectLst/>
                          <a:latin typeface="+mn-lt"/>
                          <a:ea typeface="+mn-ea"/>
                          <a:cs typeface="+mn-cs"/>
                        </a:rPr>
                        <a:t>Projects</a:t>
                      </a:r>
                    </a:p>
                  </a:txBody>
                  <a:tcPr marL="66726" marR="66726"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a:spcAft>
                          <a:spcPts val="0"/>
                        </a:spcAft>
                      </a:pPr>
                      <a:r>
                        <a:rPr lang="fr-FR" sz="1050" dirty="0" err="1">
                          <a:effectLst/>
                          <a:latin typeface="Calibri"/>
                          <a:ea typeface="Calibri"/>
                          <a:cs typeface="Times New Roman"/>
                        </a:rPr>
                        <a:t>Other</a:t>
                      </a:r>
                      <a:endParaRPr lang="en-US" sz="1050" dirty="0">
                        <a:effectLst/>
                        <a:latin typeface="Calibri"/>
                        <a:ea typeface="Calibri"/>
                        <a:cs typeface="Times New Roman"/>
                      </a:endParaRPr>
                    </a:p>
                  </a:txBody>
                  <a:tcPr marL="66726" marR="66726" marT="0" marB="0" anchor="ctr">
                    <a:lnL w="12700" cap="flat" cmpd="sng" algn="ctr">
                      <a:solidFill>
                        <a:srgbClr val="00B050"/>
                      </a:solidFill>
                      <a:prstDash val="solid"/>
                      <a:round/>
                      <a:headEnd type="none" w="med" len="med"/>
                      <a:tailEnd type="none" w="med" len="med"/>
                    </a:ln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0000"/>
                  </a:ext>
                </a:extLst>
              </a:tr>
              <a:tr h="259310">
                <a:tc>
                  <a:txBody>
                    <a:bodyPr/>
                    <a:lstStyle/>
                    <a:p>
                      <a:pPr algn="ctr">
                        <a:spcAft>
                          <a:spcPts val="0"/>
                        </a:spcAft>
                      </a:pPr>
                      <a:r>
                        <a:rPr lang="en-US" sz="1100">
                          <a:effectLst/>
                        </a:rPr>
                        <a:t>Name</a:t>
                      </a:r>
                      <a:endParaRPr lang="en-US" sz="1050">
                        <a:effectLst/>
                        <a:latin typeface="Calibri"/>
                        <a:ea typeface="Calibri"/>
                        <a:cs typeface="Times New Roman"/>
                      </a:endParaRPr>
                    </a:p>
                  </a:txBody>
                  <a:tcPr marL="66726" marR="66726" marT="0" marB="0" anchor="ctr"/>
                </a:tc>
                <a:tc>
                  <a:txBody>
                    <a:bodyPr/>
                    <a:lstStyle/>
                    <a:p>
                      <a:pPr algn="ctr">
                        <a:spcAft>
                          <a:spcPts val="0"/>
                        </a:spcAft>
                      </a:pPr>
                      <a:r>
                        <a:rPr lang="en-US" sz="1050" dirty="0">
                          <a:effectLst/>
                        </a:rPr>
                        <a:t>SIF</a:t>
                      </a:r>
                      <a:endParaRPr lang="en-US" sz="1050" dirty="0">
                        <a:effectLst/>
                        <a:latin typeface="Calibri"/>
                        <a:ea typeface="Calibri"/>
                        <a:cs typeface="Times New Roman"/>
                      </a:endParaRPr>
                    </a:p>
                  </a:txBody>
                  <a:tcPr marL="66726" marR="66726" marT="0" marB="0" anchor="ctr"/>
                </a:tc>
                <a:tc>
                  <a:txBody>
                    <a:bodyPr/>
                    <a:lstStyle/>
                    <a:p>
                      <a:pPr algn="ctr">
                        <a:spcAft>
                          <a:spcPts val="0"/>
                        </a:spcAft>
                      </a:pPr>
                      <a:r>
                        <a:rPr lang="en-US" sz="1050" dirty="0">
                          <a:effectLst/>
                        </a:rPr>
                        <a:t>SEDRIS</a:t>
                      </a:r>
                      <a:endParaRPr lang="en-US" sz="1050" dirty="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tcPr>
                </a:tc>
                <a:tc>
                  <a:txBody>
                    <a:bodyPr/>
                    <a:lstStyle/>
                    <a:p>
                      <a:pPr algn="ctr">
                        <a:spcAft>
                          <a:spcPts val="0"/>
                        </a:spcAft>
                      </a:pPr>
                      <a:r>
                        <a:rPr lang="en-US" sz="1050" dirty="0">
                          <a:effectLst/>
                        </a:rPr>
                        <a:t>NPSI</a:t>
                      </a:r>
                      <a:endParaRPr lang="en-US" sz="1050" dirty="0">
                        <a:effectLst/>
                        <a:latin typeface="Calibri"/>
                        <a:ea typeface="Calibri"/>
                        <a:cs typeface="Times New Roman"/>
                      </a:endParaRPr>
                    </a:p>
                  </a:txBody>
                  <a:tcPr marL="66726" marR="66726" marT="0" marB="0" anchor="ctr">
                    <a:lnL w="12700" cap="flat" cmpd="sng" algn="ctr">
                      <a:solidFill>
                        <a:srgbClr val="00B050"/>
                      </a:solidFill>
                      <a:prstDash val="solid"/>
                      <a:round/>
                      <a:headEnd type="none" w="med" len="med"/>
                      <a:tailEnd type="none" w="med" len="med"/>
                    </a:lnL>
                    <a:solidFill>
                      <a:schemeClr val="bg2">
                        <a:lumMod val="60000"/>
                        <a:lumOff val="40000"/>
                      </a:schemeClr>
                    </a:solidFill>
                  </a:tcPr>
                </a:tc>
                <a:tc>
                  <a:txBody>
                    <a:bodyPr/>
                    <a:lstStyle/>
                    <a:p>
                      <a:pPr algn="ctr">
                        <a:spcAft>
                          <a:spcPts val="0"/>
                        </a:spcAft>
                      </a:pPr>
                      <a:r>
                        <a:rPr lang="en-US" sz="1050" dirty="0">
                          <a:effectLst/>
                        </a:rPr>
                        <a:t>AFCD</a:t>
                      </a:r>
                      <a:endParaRPr lang="en-US" sz="1050" dirty="0">
                        <a:effectLst/>
                        <a:latin typeface="Calibri"/>
                        <a:ea typeface="Calibri"/>
                        <a:cs typeface="Times New Roman"/>
                      </a:endParaRPr>
                    </a:p>
                  </a:txBody>
                  <a:tcPr marL="66726" marR="66726" marT="0" marB="0" anchor="ctr">
                    <a:solidFill>
                      <a:schemeClr val="bg2">
                        <a:lumMod val="60000"/>
                        <a:lumOff val="40000"/>
                      </a:schemeClr>
                    </a:solidFill>
                  </a:tcPr>
                </a:tc>
                <a:tc>
                  <a:txBody>
                    <a:bodyPr/>
                    <a:lstStyle/>
                    <a:p>
                      <a:pPr algn="ctr">
                        <a:spcAft>
                          <a:spcPts val="0"/>
                        </a:spcAft>
                      </a:pPr>
                      <a:r>
                        <a:rPr lang="en-US" sz="1050" dirty="0">
                          <a:effectLst/>
                        </a:rPr>
                        <a:t>SE</a:t>
                      </a:r>
                      <a:r>
                        <a:rPr lang="en-US" sz="1050" baseline="0" dirty="0">
                          <a:effectLst/>
                        </a:rPr>
                        <a:t> </a:t>
                      </a:r>
                      <a:r>
                        <a:rPr lang="en-US" sz="1050" dirty="0">
                          <a:effectLst/>
                        </a:rPr>
                        <a:t>Core</a:t>
                      </a:r>
                      <a:endParaRPr lang="en-US" sz="1050" dirty="0">
                        <a:effectLst/>
                        <a:latin typeface="Calibri"/>
                        <a:ea typeface="Calibri"/>
                        <a:cs typeface="Times New Roman"/>
                      </a:endParaRPr>
                    </a:p>
                  </a:txBody>
                  <a:tcPr marL="66726" marR="66726" marT="0" marB="0" anchor="ctr">
                    <a:solidFill>
                      <a:schemeClr val="bg2">
                        <a:lumMod val="60000"/>
                        <a:lumOff val="40000"/>
                      </a:schemeClr>
                    </a:solidFill>
                  </a:tcPr>
                </a:tc>
                <a:tc>
                  <a:txBody>
                    <a:bodyPr/>
                    <a:lstStyle/>
                    <a:p>
                      <a:pPr algn="ctr">
                        <a:spcAft>
                          <a:spcPts val="0"/>
                        </a:spcAft>
                      </a:pPr>
                      <a:r>
                        <a:rPr lang="en-US" sz="1050" dirty="0">
                          <a:effectLst/>
                        </a:rPr>
                        <a:t>CDB</a:t>
                      </a:r>
                      <a:endParaRPr lang="en-US" sz="1050" dirty="0">
                        <a:effectLst/>
                        <a:latin typeface="Calibri"/>
                        <a:ea typeface="Calibri"/>
                        <a:cs typeface="Times New Roman"/>
                      </a:endParaRPr>
                    </a:p>
                  </a:txBody>
                  <a:tcPr marL="66726" marR="66726" marT="0" marB="0" anchor="ctr">
                    <a:solidFill>
                      <a:srgbClr val="92D050"/>
                    </a:solidFill>
                  </a:tcPr>
                </a:tc>
                <a:tc>
                  <a:txBody>
                    <a:bodyPr/>
                    <a:lstStyle/>
                    <a:p>
                      <a:pPr algn="ctr">
                        <a:spcAft>
                          <a:spcPts val="0"/>
                        </a:spcAft>
                      </a:pPr>
                      <a:r>
                        <a:rPr lang="en-US" sz="1050" dirty="0" err="1">
                          <a:effectLst/>
                        </a:rPr>
                        <a:t>Missionland</a:t>
                      </a:r>
                      <a:endParaRPr lang="en-US" sz="1050" dirty="0">
                        <a:effectLst/>
                        <a:latin typeface="Calibri"/>
                        <a:ea typeface="Calibri"/>
                        <a:cs typeface="Times New Roman"/>
                      </a:endParaRPr>
                    </a:p>
                  </a:txBody>
                  <a:tcPr marL="66726" marR="66726" marT="0" marB="0" anchor="ctr">
                    <a:solidFill>
                      <a:srgbClr val="92D050"/>
                    </a:solidFill>
                  </a:tcPr>
                </a:tc>
                <a:tc>
                  <a:txBody>
                    <a:bodyPr/>
                    <a:lstStyle/>
                    <a:p>
                      <a:pPr algn="ctr">
                        <a:spcAft>
                          <a:spcPts val="0"/>
                        </a:spcAft>
                      </a:pPr>
                      <a:r>
                        <a:rPr lang="en-US" sz="1050" dirty="0">
                          <a:effectLst/>
                        </a:rPr>
                        <a:t>Other</a:t>
                      </a:r>
                      <a:endParaRPr lang="en-US" sz="1050" dirty="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solidFill>
                      <a:srgbClr val="92D050"/>
                    </a:solidFill>
                  </a:tcPr>
                </a:tc>
                <a:tc>
                  <a:txBody>
                    <a:bodyPr/>
                    <a:lstStyle/>
                    <a:p>
                      <a:pPr algn="ctr">
                        <a:spcAft>
                          <a:spcPts val="0"/>
                        </a:spcAft>
                      </a:pPr>
                      <a:r>
                        <a:rPr lang="fr-FR" sz="1050" dirty="0">
                          <a:effectLst/>
                          <a:latin typeface="Calibri"/>
                          <a:ea typeface="Calibri"/>
                          <a:cs typeface="Times New Roman"/>
                        </a:rPr>
                        <a:t>EDS</a:t>
                      </a:r>
                      <a:endParaRPr lang="en-US" sz="1050" dirty="0">
                        <a:effectLst/>
                        <a:latin typeface="Calibri"/>
                        <a:ea typeface="Calibri"/>
                        <a:cs typeface="Times New Roman"/>
                      </a:endParaRPr>
                    </a:p>
                  </a:txBody>
                  <a:tcPr marL="66726" marR="66726" marT="0" marB="0" anchor="ctr">
                    <a:lnL w="12700" cap="flat" cmpd="sng" algn="ctr">
                      <a:solidFill>
                        <a:srgbClr val="00B050"/>
                      </a:solidFill>
                      <a:prstDash val="solid"/>
                      <a:round/>
                      <a:headEnd type="none" w="med" len="med"/>
                      <a:tailEnd type="none" w="med" len="med"/>
                    </a:ln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0001"/>
                  </a:ext>
                </a:extLst>
              </a:tr>
              <a:tr h="257837">
                <a:tc>
                  <a:txBody>
                    <a:bodyPr/>
                    <a:lstStyle/>
                    <a:p>
                      <a:pPr algn="ctr">
                        <a:spcAft>
                          <a:spcPts val="0"/>
                        </a:spcAft>
                      </a:pPr>
                      <a:r>
                        <a:rPr lang="en-US" sz="900">
                          <a:effectLst/>
                        </a:rPr>
                        <a:t>Origin</a:t>
                      </a:r>
                      <a:endParaRPr lang="en-US" sz="1050">
                        <a:effectLst/>
                        <a:latin typeface="Calibri"/>
                        <a:ea typeface="Calibri"/>
                        <a:cs typeface="Times New Roman"/>
                      </a:endParaRPr>
                    </a:p>
                  </a:txBody>
                  <a:tcPr marL="66726" marR="66726" marT="0" marB="0" anchor="ctr"/>
                </a:tc>
                <a:tc>
                  <a:txBody>
                    <a:bodyPr/>
                    <a:lstStyle/>
                    <a:p>
                      <a:pPr algn="ctr">
                        <a:spcAft>
                          <a:spcPts val="0"/>
                        </a:spcAft>
                      </a:pPr>
                      <a:r>
                        <a:rPr lang="en-US" sz="900" dirty="0">
                          <a:effectLst/>
                        </a:rPr>
                        <a:t>US DOD</a:t>
                      </a:r>
                      <a:endParaRPr lang="en-US" sz="900" dirty="0">
                        <a:effectLst/>
                        <a:latin typeface="Calibri"/>
                        <a:ea typeface="Calibri"/>
                        <a:cs typeface="Times New Roman"/>
                      </a:endParaRPr>
                    </a:p>
                  </a:txBody>
                  <a:tcPr marL="66726" marR="66726" marT="0" marB="0" anchor="ctr"/>
                </a:tc>
                <a:tc>
                  <a:txBody>
                    <a:bodyPr/>
                    <a:lstStyle/>
                    <a:p>
                      <a:pPr algn="ctr">
                        <a:spcAft>
                          <a:spcPts val="0"/>
                        </a:spcAft>
                      </a:pPr>
                      <a:r>
                        <a:rPr lang="en-US" sz="900" dirty="0">
                          <a:effectLst/>
                        </a:rPr>
                        <a:t>US DOD</a:t>
                      </a:r>
                      <a:endParaRPr lang="en-US" sz="900" dirty="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tcPr>
                </a:tc>
                <a:tc>
                  <a:txBody>
                    <a:bodyPr/>
                    <a:lstStyle/>
                    <a:p>
                      <a:pPr algn="ctr">
                        <a:spcAft>
                          <a:spcPts val="0"/>
                        </a:spcAft>
                      </a:pPr>
                      <a:r>
                        <a:rPr lang="en-US" sz="900" dirty="0">
                          <a:effectLst/>
                        </a:rPr>
                        <a:t>US Navy</a:t>
                      </a:r>
                      <a:endParaRPr lang="en-US" sz="900" dirty="0">
                        <a:effectLst/>
                        <a:latin typeface="Calibri"/>
                        <a:ea typeface="Calibri"/>
                        <a:cs typeface="Times New Roman"/>
                      </a:endParaRPr>
                    </a:p>
                  </a:txBody>
                  <a:tcPr marL="66726" marR="66726" marT="0" marB="0" anchor="ctr">
                    <a:lnL w="12700" cap="flat" cmpd="sng" algn="ctr">
                      <a:solidFill>
                        <a:srgbClr val="00B050"/>
                      </a:solidFill>
                      <a:prstDash val="solid"/>
                      <a:round/>
                      <a:headEnd type="none" w="med" len="med"/>
                      <a:tailEnd type="none" w="med" len="med"/>
                    </a:lnL>
                    <a:solidFill>
                      <a:schemeClr val="bg2">
                        <a:lumMod val="60000"/>
                        <a:lumOff val="40000"/>
                      </a:schemeClr>
                    </a:solidFill>
                  </a:tcPr>
                </a:tc>
                <a:tc>
                  <a:txBody>
                    <a:bodyPr/>
                    <a:lstStyle/>
                    <a:p>
                      <a:pPr algn="ctr">
                        <a:spcAft>
                          <a:spcPts val="0"/>
                        </a:spcAft>
                      </a:pPr>
                      <a:r>
                        <a:rPr lang="en-US" sz="900" dirty="0">
                          <a:effectLst/>
                        </a:rPr>
                        <a:t>USAF</a:t>
                      </a:r>
                      <a:endParaRPr lang="en-US" sz="900" dirty="0">
                        <a:effectLst/>
                        <a:latin typeface="Calibri"/>
                        <a:ea typeface="Calibri"/>
                        <a:cs typeface="Times New Roman"/>
                      </a:endParaRPr>
                    </a:p>
                  </a:txBody>
                  <a:tcPr marL="66726" marR="66726" marT="0" marB="0" anchor="ctr">
                    <a:solidFill>
                      <a:schemeClr val="bg2">
                        <a:lumMod val="60000"/>
                        <a:lumOff val="40000"/>
                      </a:schemeClr>
                    </a:solidFill>
                  </a:tcPr>
                </a:tc>
                <a:tc>
                  <a:txBody>
                    <a:bodyPr/>
                    <a:lstStyle/>
                    <a:p>
                      <a:pPr algn="ctr">
                        <a:spcAft>
                          <a:spcPts val="0"/>
                        </a:spcAft>
                      </a:pPr>
                      <a:r>
                        <a:rPr lang="en-US" sz="900" dirty="0">
                          <a:effectLst/>
                        </a:rPr>
                        <a:t>US Army</a:t>
                      </a:r>
                      <a:endParaRPr lang="en-US" sz="900" dirty="0">
                        <a:effectLst/>
                        <a:latin typeface="Calibri"/>
                        <a:ea typeface="Calibri"/>
                        <a:cs typeface="Times New Roman"/>
                      </a:endParaRPr>
                    </a:p>
                  </a:txBody>
                  <a:tcPr marL="66726" marR="66726" marT="0" marB="0" anchor="ctr">
                    <a:solidFill>
                      <a:schemeClr val="bg2">
                        <a:lumMod val="60000"/>
                        <a:lumOff val="40000"/>
                      </a:schemeClr>
                    </a:solidFill>
                  </a:tcPr>
                </a:tc>
                <a:tc>
                  <a:txBody>
                    <a:bodyPr/>
                    <a:lstStyle/>
                    <a:p>
                      <a:pPr algn="ctr">
                        <a:spcAft>
                          <a:spcPts val="0"/>
                        </a:spcAft>
                      </a:pPr>
                      <a:r>
                        <a:rPr lang="en-US" sz="900" dirty="0">
                          <a:effectLst/>
                        </a:rPr>
                        <a:t>USSOCOM</a:t>
                      </a:r>
                      <a:endParaRPr lang="en-US" sz="900" dirty="0">
                        <a:effectLst/>
                        <a:latin typeface="Calibri"/>
                        <a:ea typeface="Calibri"/>
                        <a:cs typeface="Times New Roman"/>
                      </a:endParaRPr>
                    </a:p>
                  </a:txBody>
                  <a:tcPr marL="66726" marR="66726" marT="0" marB="0" anchor="ctr">
                    <a:solidFill>
                      <a:srgbClr val="92D050"/>
                    </a:solidFill>
                  </a:tcPr>
                </a:tc>
                <a:tc>
                  <a:txBody>
                    <a:bodyPr/>
                    <a:lstStyle/>
                    <a:p>
                      <a:pPr algn="ctr">
                        <a:spcAft>
                          <a:spcPts val="0"/>
                        </a:spcAft>
                      </a:pPr>
                      <a:r>
                        <a:rPr lang="en-US" sz="900" dirty="0">
                          <a:effectLst/>
                        </a:rPr>
                        <a:t>NATO</a:t>
                      </a:r>
                      <a:endParaRPr lang="en-US" sz="900" dirty="0">
                        <a:effectLst/>
                        <a:latin typeface="Calibri"/>
                        <a:ea typeface="Calibri"/>
                        <a:cs typeface="Times New Roman"/>
                      </a:endParaRPr>
                    </a:p>
                  </a:txBody>
                  <a:tcPr marL="66726" marR="66726" marT="0" marB="0" anchor="ctr">
                    <a:solidFill>
                      <a:srgbClr val="92D050"/>
                    </a:solidFill>
                  </a:tcPr>
                </a:tc>
                <a:tc>
                  <a:txBody>
                    <a:bodyPr/>
                    <a:lstStyle/>
                    <a:p>
                      <a:pPr algn="ctr">
                        <a:spcAft>
                          <a:spcPts val="0"/>
                        </a:spcAft>
                      </a:pPr>
                      <a:r>
                        <a:rPr lang="en-US" sz="900" dirty="0">
                          <a:effectLst/>
                        </a:rPr>
                        <a:t>e.g.</a:t>
                      </a:r>
                      <a:r>
                        <a:rPr lang="en-US" sz="900" baseline="0" dirty="0">
                          <a:effectLst/>
                        </a:rPr>
                        <a:t> </a:t>
                      </a:r>
                      <a:r>
                        <a:rPr lang="en-US" sz="900" dirty="0">
                          <a:effectLst/>
                        </a:rPr>
                        <a:t>French</a:t>
                      </a:r>
                    </a:p>
                    <a:p>
                      <a:pPr algn="ctr">
                        <a:spcAft>
                          <a:spcPts val="0"/>
                        </a:spcAft>
                      </a:pPr>
                      <a:r>
                        <a:rPr lang="fr-FR" sz="900" dirty="0">
                          <a:effectLst/>
                          <a:latin typeface="Calibri"/>
                          <a:ea typeface="Calibri"/>
                          <a:cs typeface="Times New Roman"/>
                        </a:rPr>
                        <a:t>Air</a:t>
                      </a:r>
                      <a:r>
                        <a:rPr lang="fr-FR" sz="900" baseline="0" dirty="0">
                          <a:effectLst/>
                          <a:latin typeface="Calibri"/>
                          <a:ea typeface="Calibri"/>
                          <a:cs typeface="Times New Roman"/>
                        </a:rPr>
                        <a:t> Force</a:t>
                      </a:r>
                      <a:endParaRPr lang="en-US" sz="900" dirty="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solidFill>
                      <a:srgbClr val="92D050"/>
                    </a:solidFill>
                  </a:tcPr>
                </a:tc>
                <a:tc>
                  <a:txBody>
                    <a:bodyPr/>
                    <a:lstStyle/>
                    <a:p>
                      <a:pPr algn="ctr">
                        <a:spcAft>
                          <a:spcPts val="0"/>
                        </a:spcAft>
                      </a:pPr>
                      <a:r>
                        <a:rPr lang="en-US" sz="900" dirty="0">
                          <a:effectLst/>
                          <a:latin typeface="Calibri"/>
                          <a:ea typeface="Calibri"/>
                          <a:cs typeface="Times New Roman"/>
                        </a:rPr>
                        <a:t>US DoD</a:t>
                      </a:r>
                    </a:p>
                  </a:txBody>
                  <a:tcPr marL="66726" marR="66726" marT="0" marB="0" anchor="ctr">
                    <a:lnL w="12700" cap="flat" cmpd="sng" algn="ctr">
                      <a:solidFill>
                        <a:srgbClr val="00B050"/>
                      </a:solidFill>
                      <a:prstDash val="solid"/>
                      <a:round/>
                      <a:headEnd type="none" w="med" len="med"/>
                      <a:tailEnd type="none" w="med" len="med"/>
                    </a:lnL>
                    <a:solidFill>
                      <a:schemeClr val="bg1">
                        <a:lumMod val="75000"/>
                      </a:scheme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0002"/>
                  </a:ext>
                </a:extLst>
              </a:tr>
              <a:tr h="284194">
                <a:tc>
                  <a:txBody>
                    <a:bodyPr/>
                    <a:lstStyle/>
                    <a:p>
                      <a:pPr algn="ctr">
                        <a:spcAft>
                          <a:spcPts val="0"/>
                        </a:spcAft>
                      </a:pPr>
                      <a:r>
                        <a:rPr lang="en-US" sz="900">
                          <a:effectLst/>
                        </a:rPr>
                        <a:t>Introduction Date </a:t>
                      </a:r>
                      <a:endParaRPr lang="en-US" sz="1050">
                        <a:effectLst/>
                        <a:latin typeface="Calibri"/>
                        <a:ea typeface="Calibri"/>
                        <a:cs typeface="Times New Roman"/>
                      </a:endParaRPr>
                    </a:p>
                  </a:txBody>
                  <a:tcPr marL="66726" marR="66726" marT="0" marB="0" anchor="ctr"/>
                </a:tc>
                <a:tc>
                  <a:txBody>
                    <a:bodyPr/>
                    <a:lstStyle/>
                    <a:p>
                      <a:pPr algn="ctr">
                        <a:spcAft>
                          <a:spcPts val="0"/>
                        </a:spcAft>
                      </a:pPr>
                      <a:r>
                        <a:rPr lang="en-US" sz="900">
                          <a:effectLst/>
                        </a:rPr>
                        <a:t>1991</a:t>
                      </a:r>
                      <a:endParaRPr lang="en-US" sz="900">
                        <a:effectLst/>
                        <a:latin typeface="Calibri"/>
                        <a:ea typeface="Calibri"/>
                        <a:cs typeface="Times New Roman"/>
                      </a:endParaRPr>
                    </a:p>
                  </a:txBody>
                  <a:tcPr marL="66726" marR="66726" marT="0" marB="0" anchor="ctr"/>
                </a:tc>
                <a:tc>
                  <a:txBody>
                    <a:bodyPr/>
                    <a:lstStyle/>
                    <a:p>
                      <a:pPr algn="ctr">
                        <a:spcAft>
                          <a:spcPts val="0"/>
                        </a:spcAft>
                      </a:pPr>
                      <a:r>
                        <a:rPr lang="en-US" sz="900" dirty="0">
                          <a:effectLst/>
                        </a:rPr>
                        <a:t>1994</a:t>
                      </a:r>
                      <a:endParaRPr lang="en-US" sz="900" dirty="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tcPr>
                </a:tc>
                <a:tc>
                  <a:txBody>
                    <a:bodyPr/>
                    <a:lstStyle/>
                    <a:p>
                      <a:pPr algn="ctr">
                        <a:spcAft>
                          <a:spcPts val="0"/>
                        </a:spcAft>
                      </a:pPr>
                      <a:r>
                        <a:rPr lang="en-US" sz="900" dirty="0">
                          <a:effectLst/>
                        </a:rPr>
                        <a:t>2004</a:t>
                      </a:r>
                      <a:endParaRPr lang="en-US" sz="900" dirty="0">
                        <a:effectLst/>
                        <a:latin typeface="Calibri"/>
                        <a:ea typeface="Calibri"/>
                        <a:cs typeface="Times New Roman"/>
                      </a:endParaRPr>
                    </a:p>
                  </a:txBody>
                  <a:tcPr marL="66726" marR="66726" marT="0" marB="0" anchor="ctr">
                    <a:lnL w="12700" cap="flat" cmpd="sng" algn="ctr">
                      <a:solidFill>
                        <a:srgbClr val="00B050"/>
                      </a:solidFill>
                      <a:prstDash val="solid"/>
                      <a:round/>
                      <a:headEnd type="none" w="med" len="med"/>
                      <a:tailEnd type="none" w="med" len="med"/>
                    </a:lnL>
                    <a:solidFill>
                      <a:schemeClr val="bg2">
                        <a:lumMod val="60000"/>
                        <a:lumOff val="40000"/>
                      </a:schemeClr>
                    </a:solidFill>
                  </a:tcPr>
                </a:tc>
                <a:tc>
                  <a:txBody>
                    <a:bodyPr/>
                    <a:lstStyle/>
                    <a:p>
                      <a:pPr algn="ctr">
                        <a:spcAft>
                          <a:spcPts val="0"/>
                        </a:spcAft>
                      </a:pPr>
                      <a:r>
                        <a:rPr lang="en-US" sz="900" dirty="0">
                          <a:effectLst/>
                        </a:rPr>
                        <a:t>2006</a:t>
                      </a:r>
                      <a:endParaRPr lang="en-US" sz="900" dirty="0">
                        <a:effectLst/>
                        <a:latin typeface="Calibri"/>
                        <a:ea typeface="Calibri"/>
                        <a:cs typeface="Times New Roman"/>
                      </a:endParaRPr>
                    </a:p>
                  </a:txBody>
                  <a:tcPr marL="66726" marR="66726" marT="0" marB="0" anchor="ctr">
                    <a:solidFill>
                      <a:schemeClr val="bg2">
                        <a:lumMod val="60000"/>
                        <a:lumOff val="40000"/>
                      </a:schemeClr>
                    </a:solidFill>
                  </a:tcPr>
                </a:tc>
                <a:tc>
                  <a:txBody>
                    <a:bodyPr/>
                    <a:lstStyle/>
                    <a:p>
                      <a:pPr algn="ctr">
                        <a:spcAft>
                          <a:spcPts val="0"/>
                        </a:spcAft>
                      </a:pPr>
                      <a:r>
                        <a:rPr lang="en-US" sz="900" dirty="0">
                          <a:effectLst/>
                        </a:rPr>
                        <a:t>2008</a:t>
                      </a:r>
                      <a:endParaRPr lang="en-US" sz="900" dirty="0">
                        <a:effectLst/>
                        <a:latin typeface="Calibri"/>
                        <a:ea typeface="Calibri"/>
                        <a:cs typeface="Times New Roman"/>
                      </a:endParaRPr>
                    </a:p>
                  </a:txBody>
                  <a:tcPr marL="66726" marR="66726" marT="0" marB="0" anchor="ctr">
                    <a:solidFill>
                      <a:schemeClr val="bg2">
                        <a:lumMod val="60000"/>
                        <a:lumOff val="40000"/>
                      </a:schemeClr>
                    </a:solidFill>
                  </a:tcPr>
                </a:tc>
                <a:tc>
                  <a:txBody>
                    <a:bodyPr/>
                    <a:lstStyle/>
                    <a:p>
                      <a:pPr algn="ctr">
                        <a:spcAft>
                          <a:spcPts val="0"/>
                        </a:spcAft>
                      </a:pPr>
                      <a:r>
                        <a:rPr lang="en-US" sz="900" dirty="0">
                          <a:effectLst/>
                        </a:rPr>
                        <a:t>2004</a:t>
                      </a:r>
                      <a:endParaRPr lang="en-US" sz="900" dirty="0">
                        <a:effectLst/>
                        <a:latin typeface="Calibri"/>
                        <a:ea typeface="Calibri"/>
                        <a:cs typeface="Times New Roman"/>
                      </a:endParaRPr>
                    </a:p>
                  </a:txBody>
                  <a:tcPr marL="66726" marR="66726" marT="0" marB="0" anchor="ctr">
                    <a:solidFill>
                      <a:srgbClr val="92D050"/>
                    </a:solidFill>
                  </a:tcPr>
                </a:tc>
                <a:tc>
                  <a:txBody>
                    <a:bodyPr/>
                    <a:lstStyle/>
                    <a:p>
                      <a:pPr algn="ctr">
                        <a:spcAft>
                          <a:spcPts val="0"/>
                        </a:spcAft>
                      </a:pPr>
                      <a:r>
                        <a:rPr lang="en-US" sz="900" dirty="0">
                          <a:effectLst/>
                        </a:rPr>
                        <a:t>2010</a:t>
                      </a:r>
                      <a:endParaRPr lang="en-US" sz="900" dirty="0">
                        <a:effectLst/>
                        <a:latin typeface="Calibri"/>
                        <a:ea typeface="Calibri"/>
                        <a:cs typeface="Times New Roman"/>
                      </a:endParaRPr>
                    </a:p>
                  </a:txBody>
                  <a:tcPr marL="66726" marR="66726" marT="0" marB="0" anchor="ctr">
                    <a:solidFill>
                      <a:srgbClr val="92D050"/>
                    </a:solidFill>
                  </a:tcPr>
                </a:tc>
                <a:tc>
                  <a:txBody>
                    <a:bodyPr/>
                    <a:lstStyle/>
                    <a:p>
                      <a:pPr algn="ctr">
                        <a:spcAft>
                          <a:spcPts val="0"/>
                        </a:spcAft>
                      </a:pPr>
                      <a:r>
                        <a:rPr lang="en-US" sz="900" dirty="0">
                          <a:effectLst/>
                        </a:rPr>
                        <a:t>2006</a:t>
                      </a:r>
                      <a:endParaRPr lang="en-US" sz="900" dirty="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solidFill>
                      <a:srgbClr val="92D050"/>
                    </a:solidFill>
                  </a:tcPr>
                </a:tc>
                <a:tc>
                  <a:txBody>
                    <a:bodyPr/>
                    <a:lstStyle/>
                    <a:p>
                      <a:pPr algn="ctr">
                        <a:spcAft>
                          <a:spcPts val="0"/>
                        </a:spcAft>
                      </a:pPr>
                      <a:r>
                        <a:rPr lang="en-US" sz="900" dirty="0">
                          <a:effectLst/>
                          <a:latin typeface="Calibri"/>
                          <a:ea typeface="Calibri"/>
                          <a:cs typeface="Times New Roman"/>
                        </a:rPr>
                        <a:t>201x</a:t>
                      </a:r>
                    </a:p>
                  </a:txBody>
                  <a:tcPr marL="66726" marR="66726" marT="0" marB="0" anchor="ctr">
                    <a:lnL w="12700" cap="flat" cmpd="sng" algn="ctr">
                      <a:solidFill>
                        <a:srgbClr val="00B050"/>
                      </a:solidFill>
                      <a:prstDash val="solid"/>
                      <a:round/>
                      <a:headEnd type="none" w="med" len="med"/>
                      <a:tailEnd type="none" w="med" len="med"/>
                    </a:lnL>
                    <a:solidFill>
                      <a:schemeClr val="bg1">
                        <a:lumMod val="75000"/>
                      </a:scheme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0003"/>
                  </a:ext>
                </a:extLst>
              </a:tr>
              <a:tr h="568388">
                <a:tc>
                  <a:txBody>
                    <a:bodyPr/>
                    <a:lstStyle/>
                    <a:p>
                      <a:pPr algn="ctr">
                        <a:spcAft>
                          <a:spcPts val="0"/>
                        </a:spcAft>
                      </a:pPr>
                      <a:r>
                        <a:rPr lang="en-US" sz="900" dirty="0">
                          <a:effectLst/>
                        </a:rPr>
                        <a:t>Standard</a:t>
                      </a:r>
                      <a:endParaRPr lang="en-US" sz="1050" dirty="0">
                        <a:effectLst/>
                        <a:latin typeface="Calibri"/>
                        <a:ea typeface="Calibri"/>
                        <a:cs typeface="Times New Roman"/>
                      </a:endParaRPr>
                    </a:p>
                  </a:txBody>
                  <a:tcPr marL="66726" marR="66726" marT="0" marB="0" anchor="ctr"/>
                </a:tc>
                <a:tc>
                  <a:txBody>
                    <a:bodyPr/>
                    <a:lstStyle/>
                    <a:p>
                      <a:pPr algn="ctr">
                        <a:spcAft>
                          <a:spcPts val="0"/>
                        </a:spcAft>
                      </a:pPr>
                      <a:r>
                        <a:rPr lang="en-US" sz="900" dirty="0">
                          <a:effectLst/>
                        </a:rPr>
                        <a:t>Yes</a:t>
                      </a:r>
                      <a:endParaRPr lang="en-US" sz="900" dirty="0">
                        <a:effectLst/>
                        <a:latin typeface="Calibri"/>
                        <a:ea typeface="Calibri"/>
                        <a:cs typeface="Times New Roman"/>
                      </a:endParaRPr>
                    </a:p>
                  </a:txBody>
                  <a:tcPr marL="66726" marR="66726" marT="0" marB="0" anchor="ctr"/>
                </a:tc>
                <a:tc>
                  <a:txBody>
                    <a:bodyPr/>
                    <a:lstStyle/>
                    <a:p>
                      <a:pPr algn="ctr">
                        <a:spcAft>
                          <a:spcPts val="0"/>
                        </a:spcAft>
                      </a:pPr>
                      <a:r>
                        <a:rPr lang="en-US" sz="900" kern="1200" dirty="0">
                          <a:solidFill>
                            <a:schemeClr val="dk1"/>
                          </a:solidFill>
                          <a:effectLst/>
                          <a:latin typeface="+mn-lt"/>
                          <a:ea typeface="+mn-ea"/>
                          <a:cs typeface="+mn-cs"/>
                        </a:rPr>
                        <a:t>Yes</a:t>
                      </a:r>
                    </a:p>
                    <a:p>
                      <a:pPr algn="ctr">
                        <a:spcAft>
                          <a:spcPts val="0"/>
                        </a:spcAft>
                      </a:pPr>
                      <a:r>
                        <a:rPr lang="en-US" sz="900" kern="1200" dirty="0">
                          <a:solidFill>
                            <a:schemeClr val="dk1"/>
                          </a:solidFill>
                          <a:effectLst/>
                          <a:latin typeface="+mn-lt"/>
                          <a:ea typeface="+mn-ea"/>
                          <a:cs typeface="+mn-cs"/>
                        </a:rPr>
                        <a:t>ISO</a:t>
                      </a:r>
                    </a:p>
                  </a:txBody>
                  <a:tcPr marL="66726" marR="66726" marT="0" marB="0" anchor="ctr">
                    <a:lnR w="12700" cap="flat" cmpd="sng" algn="ctr">
                      <a:solidFill>
                        <a:srgbClr val="00B050"/>
                      </a:solidFill>
                      <a:prstDash val="solid"/>
                      <a:round/>
                      <a:headEnd type="none" w="med" len="med"/>
                      <a:tailEnd type="none" w="med" len="med"/>
                    </a:lnR>
                  </a:tcPr>
                </a:tc>
                <a:tc>
                  <a:txBody>
                    <a:bodyPr/>
                    <a:lstStyle/>
                    <a:p>
                      <a:pPr algn="ctr">
                        <a:spcAft>
                          <a:spcPts val="0"/>
                        </a:spcAft>
                      </a:pPr>
                      <a:r>
                        <a:rPr lang="en-US" sz="900" kern="1200" dirty="0">
                          <a:solidFill>
                            <a:schemeClr val="dk1"/>
                          </a:solidFill>
                          <a:effectLst/>
                          <a:latin typeface="+mn-lt"/>
                          <a:ea typeface="+mn-ea"/>
                          <a:cs typeface="+mn-cs"/>
                        </a:rPr>
                        <a:t>User</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effectLst/>
                          <a:latin typeface="+mn-lt"/>
                          <a:ea typeface="+mn-ea"/>
                          <a:cs typeface="+mn-cs"/>
                        </a:rPr>
                        <a:t>Standard</a:t>
                      </a:r>
                    </a:p>
                  </a:txBody>
                  <a:tcPr marL="66726" marR="66726" marT="0" marB="0" anchor="ctr">
                    <a:lnL w="12700" cap="flat" cmpd="sng" algn="ctr">
                      <a:solidFill>
                        <a:srgbClr val="00B050"/>
                      </a:solidFill>
                      <a:prstDash val="solid"/>
                      <a:round/>
                      <a:headEnd type="none" w="med" len="med"/>
                      <a:tailEnd type="none" w="med" len="med"/>
                    </a:lnL>
                    <a:solidFill>
                      <a:schemeClr val="bg2">
                        <a:lumMod val="60000"/>
                        <a:lumOff val="40000"/>
                      </a:schemeClr>
                    </a:solidFill>
                  </a:tcPr>
                </a:tc>
                <a:tc>
                  <a:txBody>
                    <a:bodyPr/>
                    <a:lstStyle/>
                    <a:p>
                      <a:pPr algn="ctr">
                        <a:spcAft>
                          <a:spcPts val="0"/>
                        </a:spcAft>
                      </a:pPr>
                      <a:r>
                        <a:rPr lang="en-US" sz="900" kern="1200" dirty="0">
                          <a:solidFill>
                            <a:schemeClr val="dk1"/>
                          </a:solidFill>
                          <a:effectLst/>
                          <a:latin typeface="+mn-lt"/>
                          <a:ea typeface="+mn-ea"/>
                          <a:cs typeface="+mn-cs"/>
                        </a:rPr>
                        <a:t>User</a:t>
                      </a:r>
                    </a:p>
                    <a:p>
                      <a:pPr algn="ctr">
                        <a:spcAft>
                          <a:spcPts val="0"/>
                        </a:spcAft>
                      </a:pPr>
                      <a:r>
                        <a:rPr lang="en-US" sz="900" kern="1200" dirty="0">
                          <a:solidFill>
                            <a:schemeClr val="dk1"/>
                          </a:solidFill>
                          <a:effectLst/>
                          <a:latin typeface="+mn-lt"/>
                          <a:ea typeface="+mn-ea"/>
                          <a:cs typeface="+mn-cs"/>
                        </a:rPr>
                        <a:t>Standard</a:t>
                      </a:r>
                    </a:p>
                  </a:txBody>
                  <a:tcPr marL="66726" marR="66726" marT="0" marB="0" anchor="ctr">
                    <a:solidFill>
                      <a:schemeClr val="bg2">
                        <a:lumMod val="60000"/>
                        <a:lumOff val="40000"/>
                      </a:schemeClr>
                    </a:solidFill>
                  </a:tcPr>
                </a:tc>
                <a:tc>
                  <a:txBody>
                    <a:bodyPr/>
                    <a:lstStyle/>
                    <a:p>
                      <a:pPr algn="ctr">
                        <a:spcAft>
                          <a:spcPts val="0"/>
                        </a:spcAft>
                      </a:pPr>
                      <a:r>
                        <a:rPr lang="en-US" sz="900" kern="1200" dirty="0">
                          <a:solidFill>
                            <a:schemeClr val="dk1"/>
                          </a:solidFill>
                          <a:effectLst/>
                          <a:latin typeface="+mn-lt"/>
                          <a:ea typeface="+mn-ea"/>
                          <a:cs typeface="+mn-cs"/>
                        </a:rPr>
                        <a:t>User</a:t>
                      </a:r>
                    </a:p>
                    <a:p>
                      <a:pPr algn="ctr">
                        <a:spcAft>
                          <a:spcPts val="0"/>
                        </a:spcAft>
                      </a:pPr>
                      <a:r>
                        <a:rPr lang="en-US" sz="900" kern="1200" dirty="0">
                          <a:solidFill>
                            <a:schemeClr val="dk1"/>
                          </a:solidFill>
                          <a:effectLst/>
                          <a:latin typeface="+mn-lt"/>
                          <a:ea typeface="+mn-ea"/>
                          <a:cs typeface="+mn-cs"/>
                        </a:rPr>
                        <a:t>Standard</a:t>
                      </a:r>
                    </a:p>
                  </a:txBody>
                  <a:tcPr marL="66726" marR="66726" marT="0" marB="0" anchor="ctr">
                    <a:solidFill>
                      <a:schemeClr val="bg2">
                        <a:lumMod val="60000"/>
                        <a:lumOff val="40000"/>
                      </a:schemeClr>
                    </a:solidFill>
                  </a:tcPr>
                </a:tc>
                <a:tc>
                  <a:txBody>
                    <a:bodyPr/>
                    <a:lstStyle/>
                    <a:p>
                      <a:pPr algn="ctr">
                        <a:spcAft>
                          <a:spcPts val="0"/>
                        </a:spcAft>
                      </a:pPr>
                      <a:r>
                        <a:rPr lang="en-US" sz="900" kern="1200" dirty="0">
                          <a:solidFill>
                            <a:schemeClr val="dk1"/>
                          </a:solidFill>
                          <a:effectLst/>
                          <a:latin typeface="+mn-lt"/>
                          <a:ea typeface="+mn-ea"/>
                          <a:cs typeface="+mn-cs"/>
                        </a:rPr>
                        <a:t>User</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effectLst/>
                          <a:latin typeface="+mn-lt"/>
                          <a:ea typeface="+mn-ea"/>
                          <a:cs typeface="+mn-cs"/>
                        </a:rPr>
                        <a:t>&amp; Commercial</a:t>
                      </a:r>
                    </a:p>
                    <a:p>
                      <a:pPr marL="0" marR="0" indent="0" algn="ctr" defTabSz="91440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effectLst/>
                          <a:latin typeface="+mn-lt"/>
                          <a:ea typeface="+mn-ea"/>
                          <a:cs typeface="+mn-cs"/>
                        </a:rPr>
                        <a:t>Standard</a:t>
                      </a:r>
                    </a:p>
                  </a:txBody>
                  <a:tcPr marL="66726" marR="66726" marT="0" marB="0" anchor="ctr">
                    <a:solidFill>
                      <a:srgbClr val="92D050"/>
                    </a:solidFill>
                  </a:tcPr>
                </a:tc>
                <a:tc>
                  <a:txBody>
                    <a:bodyPr/>
                    <a:lstStyle/>
                    <a:p>
                      <a:pPr algn="ctr">
                        <a:spcAft>
                          <a:spcPts val="0"/>
                        </a:spcAft>
                      </a:pPr>
                      <a:r>
                        <a:rPr lang="en-US" sz="900" kern="1200" dirty="0">
                          <a:solidFill>
                            <a:schemeClr val="dk1"/>
                          </a:solidFill>
                          <a:effectLst/>
                          <a:latin typeface="+mn-lt"/>
                          <a:ea typeface="+mn-ea"/>
                          <a:cs typeface="+mn-cs"/>
                        </a:rPr>
                        <a:t>User</a:t>
                      </a:r>
                    </a:p>
                    <a:p>
                      <a:pPr algn="ctr">
                        <a:spcAft>
                          <a:spcPts val="0"/>
                        </a:spcAft>
                      </a:pPr>
                      <a:r>
                        <a:rPr lang="en-US" sz="900" kern="1200" dirty="0">
                          <a:solidFill>
                            <a:schemeClr val="dk1"/>
                          </a:solidFill>
                          <a:effectLst/>
                          <a:latin typeface="+mn-lt"/>
                          <a:ea typeface="+mn-ea"/>
                          <a:cs typeface="+mn-cs"/>
                        </a:rPr>
                        <a:t>Standard</a:t>
                      </a:r>
                    </a:p>
                  </a:txBody>
                  <a:tcPr marL="66726" marR="66726" marT="0" marB="0" anchor="ctr">
                    <a:solidFill>
                      <a:srgbClr val="92D050"/>
                    </a:solidFill>
                  </a:tcPr>
                </a:tc>
                <a:tc>
                  <a:txBody>
                    <a:bodyPr/>
                    <a:lstStyle/>
                    <a:p>
                      <a:pPr algn="ctr">
                        <a:spcAft>
                          <a:spcPts val="0"/>
                        </a:spcAft>
                      </a:pPr>
                      <a:r>
                        <a:rPr lang="en-US" sz="900" kern="1200" dirty="0">
                          <a:solidFill>
                            <a:schemeClr val="dk1"/>
                          </a:solidFill>
                          <a:effectLst/>
                          <a:latin typeface="+mn-lt"/>
                          <a:ea typeface="+mn-ea"/>
                          <a:cs typeface="+mn-cs"/>
                        </a:rPr>
                        <a:t>User</a:t>
                      </a:r>
                    </a:p>
                    <a:p>
                      <a:pPr algn="ctr">
                        <a:spcAft>
                          <a:spcPts val="0"/>
                        </a:spcAft>
                      </a:pPr>
                      <a:r>
                        <a:rPr lang="en-US" sz="900" kern="1200" dirty="0">
                          <a:solidFill>
                            <a:schemeClr val="dk1"/>
                          </a:solidFill>
                          <a:effectLst/>
                          <a:latin typeface="+mn-lt"/>
                          <a:ea typeface="+mn-ea"/>
                          <a:cs typeface="+mn-cs"/>
                        </a:rPr>
                        <a:t>Standard</a:t>
                      </a:r>
                    </a:p>
                  </a:txBody>
                  <a:tcPr marL="66726" marR="66726" marT="0" marB="0" anchor="ctr">
                    <a:lnR w="12700" cap="flat" cmpd="sng" algn="ctr">
                      <a:solidFill>
                        <a:srgbClr val="00B050"/>
                      </a:solidFill>
                      <a:prstDash val="solid"/>
                      <a:round/>
                      <a:headEnd type="none" w="med" len="med"/>
                      <a:tailEnd type="none" w="med" len="med"/>
                    </a:lnR>
                    <a:solidFill>
                      <a:srgbClr val="92D050"/>
                    </a:solidFill>
                  </a:tcPr>
                </a:tc>
                <a:tc>
                  <a:txBody>
                    <a:bodyPr/>
                    <a:lstStyle/>
                    <a:p>
                      <a:pPr algn="ctr">
                        <a:spcAft>
                          <a:spcPts val="0"/>
                        </a:spcAft>
                      </a:pPr>
                      <a:r>
                        <a:rPr lang="en-US" sz="900" kern="1200" dirty="0">
                          <a:solidFill>
                            <a:schemeClr val="dk1"/>
                          </a:solidFill>
                          <a:effectLst/>
                          <a:latin typeface="+mn-lt"/>
                          <a:ea typeface="+mn-ea"/>
                          <a:cs typeface="+mn-cs"/>
                        </a:rPr>
                        <a:t>Reuse of</a:t>
                      </a:r>
                    </a:p>
                    <a:p>
                      <a:pPr algn="ctr">
                        <a:spcAft>
                          <a:spcPts val="0"/>
                        </a:spcAft>
                      </a:pPr>
                      <a:r>
                        <a:rPr lang="en-US" sz="900" kern="1200" dirty="0">
                          <a:solidFill>
                            <a:schemeClr val="dk1"/>
                          </a:solidFill>
                          <a:effectLst/>
                          <a:latin typeface="+mn-lt"/>
                          <a:ea typeface="+mn-ea"/>
                          <a:cs typeface="+mn-cs"/>
                        </a:rPr>
                        <a:t>Standards</a:t>
                      </a:r>
                    </a:p>
                  </a:txBody>
                  <a:tcPr marL="66726" marR="66726" marT="0" marB="0" anchor="ctr">
                    <a:lnL w="12700" cap="flat" cmpd="sng" algn="ctr">
                      <a:solidFill>
                        <a:srgbClr val="00B050"/>
                      </a:solidFill>
                      <a:prstDash val="solid"/>
                      <a:round/>
                      <a:headEnd type="none" w="med" len="med"/>
                      <a:tailEnd type="none" w="med" len="med"/>
                    </a:lnL>
                    <a:solidFill>
                      <a:schemeClr val="bg1">
                        <a:lumMod val="75000"/>
                      </a:scheme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0004"/>
                  </a:ext>
                </a:extLst>
              </a:tr>
              <a:tr h="284194">
                <a:tc>
                  <a:txBody>
                    <a:bodyPr/>
                    <a:lstStyle/>
                    <a:p>
                      <a:pPr algn="ctr">
                        <a:spcAft>
                          <a:spcPts val="0"/>
                        </a:spcAft>
                      </a:pPr>
                      <a:r>
                        <a:rPr lang="en-US" sz="900" dirty="0">
                          <a:effectLst/>
                        </a:rPr>
                        <a:t>Open Standard</a:t>
                      </a:r>
                      <a:endParaRPr lang="en-US" sz="1050" dirty="0">
                        <a:effectLst/>
                        <a:latin typeface="Calibri"/>
                        <a:ea typeface="Calibri"/>
                        <a:cs typeface="Times New Roman"/>
                      </a:endParaRPr>
                    </a:p>
                  </a:txBody>
                  <a:tcPr marL="66726" marR="66726" marT="0" marB="0" anchor="ctr"/>
                </a:tc>
                <a:tc>
                  <a:txBody>
                    <a:bodyPr/>
                    <a:lstStyle/>
                    <a:p>
                      <a:pPr algn="ctr">
                        <a:spcAft>
                          <a:spcPts val="0"/>
                        </a:spcAft>
                      </a:pPr>
                      <a:r>
                        <a:rPr lang="en-US" sz="900">
                          <a:effectLst/>
                        </a:rPr>
                        <a:t>Yes</a:t>
                      </a:r>
                      <a:endParaRPr lang="en-US" sz="900">
                        <a:effectLst/>
                        <a:latin typeface="Calibri"/>
                        <a:ea typeface="Calibri"/>
                        <a:cs typeface="Times New Roman"/>
                      </a:endParaRPr>
                    </a:p>
                  </a:txBody>
                  <a:tcPr marL="66726" marR="66726" marT="0" marB="0" anchor="ctr"/>
                </a:tc>
                <a:tc>
                  <a:txBody>
                    <a:bodyPr/>
                    <a:lstStyle/>
                    <a:p>
                      <a:pPr algn="ctr">
                        <a:spcAft>
                          <a:spcPts val="0"/>
                        </a:spcAft>
                      </a:pPr>
                      <a:r>
                        <a:rPr lang="en-US" sz="900">
                          <a:effectLst/>
                        </a:rPr>
                        <a:t>Yes</a:t>
                      </a:r>
                      <a:endParaRPr lang="en-US" sz="90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tcPr>
                </a:tc>
                <a:tc>
                  <a:txBody>
                    <a:bodyPr/>
                    <a:lstStyle/>
                    <a:p>
                      <a:pPr algn="ctr">
                        <a:spcAft>
                          <a:spcPts val="0"/>
                        </a:spcAft>
                      </a:pPr>
                      <a:r>
                        <a:rPr lang="en-US" sz="900">
                          <a:effectLst/>
                        </a:rPr>
                        <a:t>limited</a:t>
                      </a:r>
                      <a:endParaRPr lang="en-US" sz="900">
                        <a:effectLst/>
                        <a:latin typeface="Calibri"/>
                        <a:ea typeface="Calibri"/>
                        <a:cs typeface="Times New Roman"/>
                      </a:endParaRPr>
                    </a:p>
                  </a:txBody>
                  <a:tcPr marL="66726" marR="66726" marT="0" marB="0" anchor="ctr">
                    <a:lnL w="12700" cap="flat" cmpd="sng" algn="ctr">
                      <a:solidFill>
                        <a:srgbClr val="00B050"/>
                      </a:solidFill>
                      <a:prstDash val="solid"/>
                      <a:round/>
                      <a:headEnd type="none" w="med" len="med"/>
                      <a:tailEnd type="none" w="med" len="med"/>
                    </a:lnL>
                    <a:solidFill>
                      <a:schemeClr val="bg2">
                        <a:lumMod val="60000"/>
                        <a:lumOff val="40000"/>
                      </a:schemeClr>
                    </a:solidFill>
                  </a:tcPr>
                </a:tc>
                <a:tc>
                  <a:txBody>
                    <a:bodyPr/>
                    <a:lstStyle/>
                    <a:p>
                      <a:pPr algn="ctr">
                        <a:spcAft>
                          <a:spcPts val="0"/>
                        </a:spcAft>
                      </a:pPr>
                      <a:r>
                        <a:rPr lang="en-US" sz="900">
                          <a:effectLst/>
                        </a:rPr>
                        <a:t>limited</a:t>
                      </a:r>
                      <a:endParaRPr lang="en-US" sz="900">
                        <a:effectLst/>
                        <a:latin typeface="Calibri"/>
                        <a:ea typeface="Calibri"/>
                        <a:cs typeface="Times New Roman"/>
                      </a:endParaRPr>
                    </a:p>
                  </a:txBody>
                  <a:tcPr marL="66726" marR="66726" marT="0" marB="0" anchor="ctr">
                    <a:solidFill>
                      <a:schemeClr val="bg2">
                        <a:lumMod val="60000"/>
                        <a:lumOff val="40000"/>
                      </a:schemeClr>
                    </a:solidFill>
                  </a:tcPr>
                </a:tc>
                <a:tc>
                  <a:txBody>
                    <a:bodyPr/>
                    <a:lstStyle/>
                    <a:p>
                      <a:pPr algn="ctr">
                        <a:spcAft>
                          <a:spcPts val="0"/>
                        </a:spcAft>
                      </a:pPr>
                      <a:r>
                        <a:rPr lang="en-US" sz="900" dirty="0">
                          <a:effectLst/>
                        </a:rPr>
                        <a:t>limited</a:t>
                      </a:r>
                      <a:endParaRPr lang="en-US" sz="900" dirty="0">
                        <a:effectLst/>
                        <a:latin typeface="Calibri"/>
                        <a:ea typeface="Calibri"/>
                        <a:cs typeface="Times New Roman"/>
                      </a:endParaRPr>
                    </a:p>
                  </a:txBody>
                  <a:tcPr marL="66726" marR="66726" marT="0" marB="0" anchor="ctr">
                    <a:solidFill>
                      <a:schemeClr val="bg2">
                        <a:lumMod val="60000"/>
                        <a:lumOff val="40000"/>
                      </a:schemeClr>
                    </a:solidFill>
                  </a:tcPr>
                </a:tc>
                <a:tc>
                  <a:txBody>
                    <a:bodyPr/>
                    <a:lstStyle/>
                    <a:p>
                      <a:pPr algn="ctr">
                        <a:spcAft>
                          <a:spcPts val="0"/>
                        </a:spcAft>
                      </a:pPr>
                      <a:r>
                        <a:rPr lang="en-US" sz="900" dirty="0">
                          <a:effectLst/>
                        </a:rPr>
                        <a:t>Open Specification</a:t>
                      </a:r>
                      <a:endParaRPr lang="en-US" sz="900" dirty="0">
                        <a:effectLst/>
                        <a:latin typeface="Calibri"/>
                        <a:ea typeface="Calibri"/>
                        <a:cs typeface="Times New Roman"/>
                      </a:endParaRPr>
                    </a:p>
                  </a:txBody>
                  <a:tcPr marL="66726" marR="66726" marT="0" marB="0" anchor="ctr">
                    <a:solidFill>
                      <a:srgbClr val="92D050"/>
                    </a:solidFill>
                  </a:tcPr>
                </a:tc>
                <a:tc>
                  <a:txBody>
                    <a:bodyPr/>
                    <a:lstStyle/>
                    <a:p>
                      <a:pPr algn="ctr">
                        <a:spcAft>
                          <a:spcPts val="0"/>
                        </a:spcAft>
                      </a:pPr>
                      <a:r>
                        <a:rPr lang="en-US" sz="900" dirty="0">
                          <a:effectLst/>
                        </a:rPr>
                        <a:t>limited</a:t>
                      </a:r>
                      <a:endParaRPr lang="en-US" sz="900" dirty="0">
                        <a:effectLst/>
                        <a:latin typeface="Calibri"/>
                        <a:ea typeface="Calibri"/>
                        <a:cs typeface="Times New Roman"/>
                      </a:endParaRPr>
                    </a:p>
                  </a:txBody>
                  <a:tcPr marL="66726" marR="66726" marT="0" marB="0" anchor="ctr">
                    <a:solidFill>
                      <a:srgbClr val="92D050"/>
                    </a:solidFill>
                  </a:tcPr>
                </a:tc>
                <a:tc>
                  <a:txBody>
                    <a:bodyPr/>
                    <a:lstStyle/>
                    <a:p>
                      <a:pPr algn="ctr">
                        <a:spcAft>
                          <a:spcPts val="0"/>
                        </a:spcAft>
                      </a:pPr>
                      <a:r>
                        <a:rPr lang="en-US" sz="900" dirty="0">
                          <a:effectLst/>
                        </a:rPr>
                        <a:t>limited</a:t>
                      </a:r>
                      <a:endParaRPr lang="en-US" sz="900" dirty="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solidFill>
                      <a:srgbClr val="92D050"/>
                    </a:solidFill>
                  </a:tcPr>
                </a:tc>
                <a:tc>
                  <a:txBody>
                    <a:bodyPr/>
                    <a:lstStyle/>
                    <a:p>
                      <a:pPr algn="ctr">
                        <a:spcAft>
                          <a:spcPts val="0"/>
                        </a:spcAft>
                      </a:pPr>
                      <a:r>
                        <a:rPr lang="en-US" sz="900" dirty="0">
                          <a:effectLst/>
                          <a:latin typeface="Calibri"/>
                          <a:ea typeface="Calibri"/>
                          <a:cs typeface="Times New Roman"/>
                        </a:rPr>
                        <a:t>-</a:t>
                      </a:r>
                    </a:p>
                  </a:txBody>
                  <a:tcPr marL="66726" marR="66726" marT="0" marB="0" anchor="ctr">
                    <a:lnL w="12700" cap="flat" cmpd="sng" algn="ctr">
                      <a:solidFill>
                        <a:srgbClr val="00B050"/>
                      </a:solidFill>
                      <a:prstDash val="solid"/>
                      <a:round/>
                      <a:headEnd type="none" w="med" len="med"/>
                      <a:tailEnd type="none" w="med" len="med"/>
                    </a:lnL>
                    <a:solidFill>
                      <a:schemeClr val="bg1">
                        <a:lumMod val="75000"/>
                      </a:scheme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0005"/>
                  </a:ext>
                </a:extLst>
              </a:tr>
              <a:tr h="1136776">
                <a:tc>
                  <a:txBody>
                    <a:bodyPr/>
                    <a:lstStyle/>
                    <a:p>
                      <a:pPr algn="ctr">
                        <a:spcAft>
                          <a:spcPts val="0"/>
                        </a:spcAft>
                      </a:pPr>
                      <a:r>
                        <a:rPr lang="en-US" sz="900" dirty="0">
                          <a:effectLst/>
                        </a:rPr>
                        <a:t>Approach</a:t>
                      </a:r>
                      <a:endParaRPr lang="en-US" sz="1050" dirty="0">
                        <a:effectLst/>
                        <a:latin typeface="Calibri"/>
                        <a:ea typeface="Calibri"/>
                        <a:cs typeface="Times New Roman"/>
                      </a:endParaRPr>
                    </a:p>
                  </a:txBody>
                  <a:tcPr marL="66726" marR="66726" marT="0" marB="0" anchor="ctr"/>
                </a:tc>
                <a:tc>
                  <a:txBody>
                    <a:bodyPr/>
                    <a:lstStyle/>
                    <a:p>
                      <a:pPr algn="ctr">
                        <a:spcAft>
                          <a:spcPts val="0"/>
                        </a:spcAft>
                      </a:pPr>
                      <a:r>
                        <a:rPr lang="en-US" sz="900" dirty="0">
                          <a:effectLst/>
                        </a:rPr>
                        <a:t>Format according to standard</a:t>
                      </a:r>
                      <a:endParaRPr lang="en-US" sz="1050" dirty="0">
                        <a:effectLst/>
                        <a:latin typeface="Calibri"/>
                        <a:ea typeface="Calibri"/>
                        <a:cs typeface="Times New Roman"/>
                      </a:endParaRPr>
                    </a:p>
                  </a:txBody>
                  <a:tcPr marL="66726" marR="66726" marT="0" marB="0" anchor="ctr"/>
                </a:tc>
                <a:tc>
                  <a:txBody>
                    <a:bodyPr/>
                    <a:lstStyle/>
                    <a:p>
                      <a:pPr algn="ctr">
                        <a:spcAft>
                          <a:spcPts val="0"/>
                        </a:spcAft>
                      </a:pPr>
                      <a:r>
                        <a:rPr lang="en-US" sz="900" kern="1200" dirty="0">
                          <a:solidFill>
                            <a:schemeClr val="dk1"/>
                          </a:solidFill>
                          <a:effectLst/>
                          <a:latin typeface="+mn-lt"/>
                          <a:ea typeface="+mn-ea"/>
                          <a:cs typeface="+mn-cs"/>
                        </a:rPr>
                        <a:t>Standardized Semantics and Data Model</a:t>
                      </a:r>
                    </a:p>
                    <a:p>
                      <a:pPr algn="ctr">
                        <a:spcAft>
                          <a:spcPts val="0"/>
                        </a:spcAft>
                      </a:pPr>
                      <a:r>
                        <a:rPr lang="fr-FR" sz="900" kern="1200" dirty="0">
                          <a:solidFill>
                            <a:schemeClr val="dk1"/>
                          </a:solidFill>
                          <a:effectLst/>
                          <a:latin typeface="+mn-lt"/>
                          <a:ea typeface="+mn-ea"/>
                          <a:cs typeface="+mn-cs"/>
                        </a:rPr>
                        <a:t>+</a:t>
                      </a:r>
                      <a:endParaRPr lang="en-US" sz="900" kern="1200" dirty="0">
                        <a:solidFill>
                          <a:schemeClr val="dk1"/>
                        </a:solidFill>
                        <a:effectLst/>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effectLst/>
                          <a:latin typeface="+mn-lt"/>
                          <a:ea typeface="+mn-ea"/>
                          <a:cs typeface="+mn-cs"/>
                        </a:rPr>
                        <a:t>Format according to standard</a:t>
                      </a:r>
                    </a:p>
                  </a:txBody>
                  <a:tcPr marL="66726" marR="66726" marT="0" marB="0" anchor="ctr">
                    <a:lnR w="12700" cap="flat" cmpd="sng" algn="ctr">
                      <a:solidFill>
                        <a:srgbClr val="00B050"/>
                      </a:solidFill>
                      <a:prstDash val="solid"/>
                      <a:round/>
                      <a:headEnd type="none" w="med" len="med"/>
                      <a:tailEnd type="none" w="med" len="med"/>
                    </a:lnR>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900" kern="1200" dirty="0">
                        <a:solidFill>
                          <a:srgbClr val="FF0000"/>
                        </a:solidFill>
                        <a:effectLst/>
                        <a:latin typeface="+mn-lt"/>
                        <a:ea typeface="+mn-ea"/>
                        <a:cs typeface="+mn-cs"/>
                      </a:endParaRPr>
                    </a:p>
                  </a:txBody>
                  <a:tcPr marL="66726" marR="66726"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tcP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a:txBody>
                    <a:bodyPr/>
                    <a:lstStyle/>
                    <a:p>
                      <a:pPr algn="ctr">
                        <a:spcAft>
                          <a:spcPts val="0"/>
                        </a:spcAft>
                      </a:pPr>
                      <a:r>
                        <a:rPr lang="en-US" sz="900" dirty="0">
                          <a:effectLst/>
                          <a:latin typeface="Century Gothic" pitchFamily="34" charset="0"/>
                          <a:ea typeface="Calibri"/>
                          <a:cs typeface="Times New Roman"/>
                        </a:rPr>
                        <a:t>Data Discovery &amp;</a:t>
                      </a:r>
                      <a:r>
                        <a:rPr lang="en-US" sz="900" baseline="0" dirty="0">
                          <a:effectLst/>
                          <a:latin typeface="Century Gothic" pitchFamily="34" charset="0"/>
                          <a:ea typeface="Calibri"/>
                          <a:cs typeface="Times New Roman"/>
                        </a:rPr>
                        <a:t> Access</a:t>
                      </a:r>
                      <a:endParaRPr lang="en-US" sz="900" dirty="0">
                        <a:effectLst/>
                        <a:latin typeface="Century Gothic" pitchFamily="34" charset="0"/>
                        <a:ea typeface="Calibri"/>
                        <a:cs typeface="Times New Roman"/>
                      </a:endParaRPr>
                    </a:p>
                  </a:txBody>
                  <a:tcPr marL="66726" marR="66726" marT="0" marB="0" anchor="ctr">
                    <a:lnL w="12700" cap="flat" cmpd="sng" algn="ctr">
                      <a:solidFill>
                        <a:srgbClr val="00B050"/>
                      </a:solidFill>
                      <a:prstDash val="solid"/>
                      <a:round/>
                      <a:headEnd type="none" w="med" len="med"/>
                      <a:tailEnd type="none" w="med" len="med"/>
                    </a:lnL>
                    <a:solidFill>
                      <a:schemeClr val="bg1">
                        <a:lumMod val="75000"/>
                      </a:scheme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0006"/>
                  </a:ext>
                </a:extLst>
              </a:tr>
              <a:tr h="589343">
                <a:tc>
                  <a:txBody>
                    <a:bodyPr/>
                    <a:lstStyle/>
                    <a:p>
                      <a:pPr algn="ctr">
                        <a:spcAft>
                          <a:spcPts val="0"/>
                        </a:spcAft>
                      </a:pPr>
                      <a:r>
                        <a:rPr lang="en-US" sz="900" dirty="0">
                          <a:effectLst/>
                        </a:rPr>
                        <a:t>Availability of Commercial Support Tools</a:t>
                      </a:r>
                      <a:endParaRPr lang="en-US" sz="1050" dirty="0">
                        <a:effectLst/>
                        <a:latin typeface="Calibri"/>
                        <a:ea typeface="Calibri"/>
                        <a:cs typeface="Times New Roman"/>
                      </a:endParaRPr>
                    </a:p>
                  </a:txBody>
                  <a:tcPr marL="66726" marR="66726" marT="0" marB="0" anchor="ctr"/>
                </a:tc>
                <a:tc>
                  <a:txBody>
                    <a:bodyPr/>
                    <a:lstStyle/>
                    <a:p>
                      <a:pPr algn="ctr">
                        <a:spcAft>
                          <a:spcPts val="0"/>
                        </a:spcAft>
                      </a:pPr>
                      <a:r>
                        <a:rPr lang="en-US" sz="900" dirty="0">
                          <a:effectLst/>
                        </a:rPr>
                        <a:t>Obsolete</a:t>
                      </a:r>
                      <a:endParaRPr lang="en-US" sz="1050" dirty="0">
                        <a:effectLst/>
                        <a:latin typeface="Calibri"/>
                        <a:ea typeface="Calibri"/>
                        <a:cs typeface="Times New Roman"/>
                      </a:endParaRPr>
                    </a:p>
                  </a:txBody>
                  <a:tcPr marL="66726" marR="66726" marT="0" marB="0" anchor="ctr"/>
                </a:tc>
                <a:tc>
                  <a:txBody>
                    <a:bodyPr/>
                    <a:lstStyle/>
                    <a:p>
                      <a:pPr algn="ctr">
                        <a:spcAft>
                          <a:spcPts val="0"/>
                        </a:spcAft>
                      </a:pPr>
                      <a:r>
                        <a:rPr lang="en-US" sz="900" dirty="0">
                          <a:effectLst/>
                        </a:rPr>
                        <a:t>Tools developed in SEDRIS COI </a:t>
                      </a:r>
                      <a:endParaRPr lang="en-US" sz="1050" dirty="0">
                        <a:effectLst/>
                        <a:latin typeface="Calibri"/>
                        <a:ea typeface="Calibri"/>
                        <a:cs typeface="Times New Roman"/>
                      </a:endParaRPr>
                    </a:p>
                  </a:txBody>
                  <a:tcPr marL="66726" marR="66726" marT="0" marB="0" anchor="ctr">
                    <a:lnR w="12700" cap="flat" cmpd="sng" algn="ctr">
                      <a:solidFill>
                        <a:srgbClr val="00B050"/>
                      </a:solidFill>
                      <a:prstDash val="solid"/>
                      <a:round/>
                      <a:headEnd type="none" w="med" len="med"/>
                      <a:tailEnd type="none" w="med" len="med"/>
                    </a:lnR>
                  </a:tcPr>
                </a:tc>
                <a:tc gridSpan="6">
                  <a:txBody>
                    <a:bodyPr/>
                    <a:lstStyle/>
                    <a:p>
                      <a:pPr algn="ctr">
                        <a:spcAft>
                          <a:spcPts val="0"/>
                        </a:spcAft>
                      </a:pPr>
                      <a:endParaRPr lang="en-US" sz="1050" dirty="0">
                        <a:effectLst/>
                        <a:latin typeface="Calibri"/>
                        <a:ea typeface="Calibri"/>
                        <a:cs typeface="Times New Roman"/>
                      </a:endParaRPr>
                    </a:p>
                  </a:txBody>
                  <a:tcPr marL="66726" marR="66726"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tcP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hMerge="1">
                  <a:txBody>
                    <a:bodyPr/>
                    <a:lstStyle/>
                    <a:p>
                      <a:pPr algn="ctr">
                        <a:spcAft>
                          <a:spcPts val="0"/>
                        </a:spcAft>
                      </a:pPr>
                      <a:endParaRPr lang="en-US" sz="1100" dirty="0">
                        <a:effectLst/>
                        <a:latin typeface="Calibri"/>
                        <a:ea typeface="Calibri"/>
                        <a:cs typeface="Times New Roman"/>
                      </a:endParaRPr>
                    </a:p>
                  </a:txBody>
                  <a:tcPr marL="66726" marR="66726" marT="0" marB="0" anchor="ctr"/>
                </a:tc>
                <a:tc>
                  <a:txBody>
                    <a:bodyPr/>
                    <a:lstStyle/>
                    <a:p>
                      <a:pPr algn="ctr">
                        <a:spcAft>
                          <a:spcPts val="0"/>
                        </a:spcAft>
                      </a:pPr>
                      <a:r>
                        <a:rPr lang="en-US" sz="900" dirty="0">
                          <a:effectLst/>
                          <a:latin typeface="Century Gothic" pitchFamily="34" charset="0"/>
                          <a:ea typeface="Calibri"/>
                          <a:cs typeface="Times New Roman"/>
                        </a:rPr>
                        <a:t>Portal</a:t>
                      </a:r>
                    </a:p>
                  </a:txBody>
                  <a:tcPr marL="66726" marR="66726" marT="0" marB="0" anchor="ctr">
                    <a:lnL w="12700" cap="flat" cmpd="sng" algn="ctr">
                      <a:solidFill>
                        <a:srgbClr val="00B050"/>
                      </a:solidFill>
                      <a:prstDash val="solid"/>
                      <a:round/>
                      <a:headEnd type="none" w="med" len="med"/>
                      <a:tailEnd type="none" w="med" len="med"/>
                    </a:lnL>
                    <a:solidFill>
                      <a:schemeClr val="bg1">
                        <a:lumMod val="75000"/>
                      </a:scheme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0007"/>
                  </a:ext>
                </a:extLst>
              </a:tr>
            </a:tbl>
          </a:graphicData>
        </a:graphic>
      </p:graphicFrame>
      <p:sp>
        <p:nvSpPr>
          <p:cNvPr id="5" name="Oval 423"/>
          <p:cNvSpPr>
            <a:spLocks noChangeArrowheads="1"/>
          </p:cNvSpPr>
          <p:nvPr/>
        </p:nvSpPr>
        <p:spPr bwMode="auto">
          <a:xfrm>
            <a:off x="3755917" y="3505002"/>
            <a:ext cx="3499067" cy="778730"/>
          </a:xfrm>
          <a:prstGeom prst="roundRect">
            <a:avLst>
              <a:gd name="adj" fmla="val 16667"/>
            </a:avLst>
          </a:prstGeom>
          <a:noFill/>
          <a:ln w="38100" algn="ctr">
            <a:solidFill>
              <a:srgbClr val="00B050"/>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pPr fontAlgn="auto">
              <a:spcBef>
                <a:spcPts val="0"/>
              </a:spcBef>
              <a:spcAft>
                <a:spcPts val="0"/>
              </a:spcAft>
              <a:defRPr/>
            </a:pPr>
            <a:r>
              <a:rPr lang="en-US" sz="1050">
                <a:solidFill>
                  <a:schemeClr val="tx1"/>
                </a:solidFill>
              </a:rPr>
              <a:t>Based on de-facto standard </a:t>
            </a:r>
            <a:r>
              <a:rPr lang="en-US" sz="1050"/>
              <a:t>f</a:t>
            </a:r>
            <a:r>
              <a:rPr lang="en-US" sz="1050">
                <a:solidFill>
                  <a:schemeClr val="tx1"/>
                </a:solidFill>
              </a:rPr>
              <a:t>ormats (GIS Source)</a:t>
            </a:r>
          </a:p>
          <a:p>
            <a:pPr fontAlgn="auto">
              <a:spcBef>
                <a:spcPts val="0"/>
              </a:spcBef>
              <a:spcAft>
                <a:spcPts val="0"/>
              </a:spcAft>
              <a:defRPr/>
            </a:pPr>
            <a:r>
              <a:rPr lang="en-US" sz="1050">
                <a:solidFill>
                  <a:srgbClr val="FF0000"/>
                </a:solidFill>
              </a:rPr>
              <a:t>but</a:t>
            </a:r>
          </a:p>
          <a:p>
            <a:pPr fontAlgn="auto">
              <a:spcBef>
                <a:spcPts val="0"/>
              </a:spcBef>
              <a:spcAft>
                <a:spcPts val="0"/>
              </a:spcAft>
              <a:defRPr/>
            </a:pPr>
            <a:r>
              <a:rPr lang="en-US" sz="1050">
                <a:solidFill>
                  <a:srgbClr val="FF0000"/>
                </a:solidFill>
              </a:rPr>
              <a:t>No consistent Semantics or Data Model</a:t>
            </a:r>
          </a:p>
          <a:p>
            <a:pPr fontAlgn="auto">
              <a:spcBef>
                <a:spcPts val="0"/>
              </a:spcBef>
              <a:spcAft>
                <a:spcPts val="0"/>
              </a:spcAft>
              <a:defRPr/>
            </a:pPr>
            <a:r>
              <a:rPr lang="en-US" sz="1050">
                <a:solidFill>
                  <a:srgbClr val="FF0000"/>
                </a:solidFill>
              </a:rPr>
              <a:t>Similar but not Standard Data Generation Process</a:t>
            </a:r>
          </a:p>
        </p:txBody>
      </p:sp>
      <p:sp>
        <p:nvSpPr>
          <p:cNvPr id="6" name="Oval 423"/>
          <p:cNvSpPr>
            <a:spLocks noChangeArrowheads="1"/>
          </p:cNvSpPr>
          <p:nvPr/>
        </p:nvSpPr>
        <p:spPr bwMode="auto">
          <a:xfrm>
            <a:off x="3756544" y="4437464"/>
            <a:ext cx="3499067" cy="618536"/>
          </a:xfrm>
          <a:prstGeom prst="roundRect">
            <a:avLst>
              <a:gd name="adj" fmla="val 16667"/>
            </a:avLst>
          </a:prstGeom>
          <a:noFill/>
          <a:ln w="38100" algn="ctr">
            <a:solidFill>
              <a:srgbClr val="00B050"/>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pPr>
              <a:spcAft>
                <a:spcPts val="0"/>
              </a:spcAft>
            </a:pPr>
            <a:r>
              <a:rPr lang="en-US" sz="1100" dirty="0">
                <a:solidFill>
                  <a:schemeClr val="tx1"/>
                </a:solidFill>
              </a:rPr>
              <a:t>Commercial </a:t>
            </a:r>
            <a:r>
              <a:rPr lang="en-US" sz="1100" dirty="0"/>
              <a:t>t</a:t>
            </a:r>
            <a:r>
              <a:rPr lang="en-US" sz="1100" dirty="0">
                <a:solidFill>
                  <a:schemeClr val="tx1"/>
                </a:solidFill>
              </a:rPr>
              <a:t>ools</a:t>
            </a:r>
          </a:p>
          <a:p>
            <a:pPr>
              <a:spcAft>
                <a:spcPts val="0"/>
              </a:spcAft>
            </a:pPr>
            <a:r>
              <a:rPr lang="en-US" sz="1100" dirty="0"/>
              <a:t>f</a:t>
            </a:r>
            <a:r>
              <a:rPr lang="en-US" sz="1100" dirty="0">
                <a:solidFill>
                  <a:schemeClr val="tx1"/>
                </a:solidFill>
              </a:rPr>
              <a:t>or </a:t>
            </a:r>
            <a:r>
              <a:rPr lang="en-US" sz="1100" dirty="0"/>
              <a:t>c</a:t>
            </a:r>
            <a:r>
              <a:rPr lang="en-US" sz="1100" dirty="0">
                <a:solidFill>
                  <a:schemeClr val="tx1"/>
                </a:solidFill>
              </a:rPr>
              <a:t>ommercial &amp; </a:t>
            </a:r>
            <a:r>
              <a:rPr lang="en-US" sz="1100" dirty="0"/>
              <a:t>s</a:t>
            </a:r>
            <a:r>
              <a:rPr lang="en-US" sz="1100" dirty="0">
                <a:solidFill>
                  <a:schemeClr val="tx1"/>
                </a:solidFill>
              </a:rPr>
              <a:t>tandard </a:t>
            </a:r>
            <a:r>
              <a:rPr lang="en-US" sz="1100" dirty="0"/>
              <a:t>f</a:t>
            </a:r>
            <a:r>
              <a:rPr lang="en-US" sz="1100" dirty="0">
                <a:solidFill>
                  <a:schemeClr val="tx1"/>
                </a:solidFill>
              </a:rPr>
              <a:t>ormats</a:t>
            </a:r>
            <a:endParaRPr lang="en-US" sz="1400" dirty="0">
              <a:solidFill>
                <a:schemeClr val="tx1"/>
              </a:solidFill>
              <a:latin typeface="Calibri"/>
              <a:ea typeface="Calibri"/>
              <a:cs typeface="Times New Roman"/>
            </a:endParaRPr>
          </a:p>
        </p:txBody>
      </p:sp>
      <p:sp>
        <p:nvSpPr>
          <p:cNvPr id="7" name="Oval 423"/>
          <p:cNvSpPr>
            <a:spLocks noChangeArrowheads="1"/>
          </p:cNvSpPr>
          <p:nvPr/>
        </p:nvSpPr>
        <p:spPr bwMode="auto">
          <a:xfrm>
            <a:off x="1479785" y="4655476"/>
            <a:ext cx="618703" cy="483458"/>
          </a:xfrm>
          <a:prstGeom prst="roundRect">
            <a:avLst>
              <a:gd name="adj" fmla="val 16667"/>
            </a:avLst>
          </a:prstGeom>
          <a:noFill/>
          <a:ln w="38100" algn="ctr">
            <a:solidFill>
              <a:srgbClr val="FF0000"/>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a:p>
        </p:txBody>
      </p:sp>
      <p:sp>
        <p:nvSpPr>
          <p:cNvPr id="8" name="Oval 423"/>
          <p:cNvSpPr>
            <a:spLocks noChangeArrowheads="1"/>
          </p:cNvSpPr>
          <p:nvPr/>
        </p:nvSpPr>
        <p:spPr bwMode="auto">
          <a:xfrm>
            <a:off x="2178370" y="4655476"/>
            <a:ext cx="876145" cy="483458"/>
          </a:xfrm>
          <a:prstGeom prst="roundRect">
            <a:avLst>
              <a:gd name="adj" fmla="val 16667"/>
            </a:avLst>
          </a:prstGeom>
          <a:noFill/>
          <a:ln w="38100" algn="ctr">
            <a:solidFill>
              <a:schemeClr val="accent1">
                <a:lumMod val="60000"/>
                <a:lumOff val="40000"/>
              </a:schemeClr>
            </a:solidFill>
            <a:round/>
            <a:headEnd/>
            <a:tailEnd/>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txBody>
          <a:bodyPr wrap="none" anchor="ctr"/>
          <a:lstStyle/>
          <a:p>
            <a:endParaRPr lang="en-US"/>
          </a:p>
        </p:txBody>
      </p:sp>
      <p:sp>
        <p:nvSpPr>
          <p:cNvPr id="9" name="WordArt 8"/>
          <p:cNvSpPr>
            <a:spLocks noChangeArrowheads="1" noChangeShapeType="1" noTextEdit="1"/>
          </p:cNvSpPr>
          <p:nvPr/>
        </p:nvSpPr>
        <p:spPr bwMode="auto">
          <a:xfrm rot="21422889">
            <a:off x="2967548" y="3798804"/>
            <a:ext cx="4902776" cy="1201214"/>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r>
              <a:rPr lang="en-US" sz="2800" kern="10" dirty="0">
                <a:ln w="9525">
                  <a:round/>
                  <a:headEnd/>
                  <a:tailEnd/>
                </a:ln>
                <a:gradFill rotWithShape="0">
                  <a:gsLst>
                    <a:gs pos="0">
                      <a:srgbClr val="FFE701"/>
                    </a:gs>
                    <a:gs pos="100000">
                      <a:srgbClr val="FE3E02"/>
                    </a:gs>
                  </a:gsLst>
                  <a:lin ang="5400000" scaled="1"/>
                </a:gradFill>
                <a:latin typeface="Impact"/>
              </a:rPr>
              <a:t>RIEDP addresses these Topics</a:t>
            </a:r>
          </a:p>
        </p:txBody>
      </p:sp>
      <p:sp>
        <p:nvSpPr>
          <p:cNvPr id="10" name="Rectangle 9"/>
          <p:cNvSpPr/>
          <p:nvPr/>
        </p:nvSpPr>
        <p:spPr>
          <a:xfrm>
            <a:off x="350009" y="5172774"/>
            <a:ext cx="8534401" cy="479604"/>
          </a:xfrm>
          <a:prstGeom prst="rect">
            <a:avLst/>
          </a:prstGeom>
        </p:spPr>
        <p:txBody>
          <a:bodyPr wrap="square" numCol="2">
            <a:noAutofit/>
          </a:bodyPr>
          <a:lstStyle/>
          <a:p>
            <a:pPr marL="0" lvl="1"/>
            <a:r>
              <a:rPr lang="en-US" sz="800" i="1" dirty="0"/>
              <a:t>AFCD: Air Force Common Dataset</a:t>
            </a:r>
          </a:p>
          <a:p>
            <a:pPr marL="0" lvl="1"/>
            <a:r>
              <a:rPr lang="en-US" sz="800" i="1" dirty="0"/>
              <a:t>EDS: Enterprise Data Services</a:t>
            </a:r>
          </a:p>
          <a:p>
            <a:pPr marL="0" lvl="1"/>
            <a:r>
              <a:rPr lang="en-US" sz="800" i="1" dirty="0"/>
              <a:t>NPSI: NAVAIR Portable Source Initiative</a:t>
            </a:r>
          </a:p>
          <a:p>
            <a:pPr marL="0" lvl="1"/>
            <a:r>
              <a:rPr lang="en-US" sz="800" i="1" dirty="0"/>
              <a:t>CDB: Common Database</a:t>
            </a:r>
          </a:p>
          <a:p>
            <a:pPr marL="0" lvl="1"/>
            <a:r>
              <a:rPr lang="en-US" sz="800" i="1" dirty="0"/>
              <a:t>SEDRIS: Synthetic Environment Data Representation and Interchange Specification</a:t>
            </a:r>
          </a:p>
          <a:p>
            <a:pPr marL="0" lvl="1"/>
            <a:r>
              <a:rPr lang="en-US" sz="800" i="1" dirty="0"/>
              <a:t>SE Core: Synthetic Environment Core</a:t>
            </a:r>
          </a:p>
          <a:p>
            <a:pPr marL="0" lvl="1"/>
            <a:r>
              <a:rPr lang="en-US" sz="800" i="1" dirty="0"/>
              <a:t>SIF: SSDB (Standard Simulator Database) Interchange Format</a:t>
            </a:r>
            <a:endParaRPr lang="en-US" sz="1000" i="1" dirty="0"/>
          </a:p>
        </p:txBody>
      </p:sp>
      <p:sp>
        <p:nvSpPr>
          <p:cNvPr id="11" name="ZoneTexte 10"/>
          <p:cNvSpPr txBox="1"/>
          <p:nvPr/>
        </p:nvSpPr>
        <p:spPr>
          <a:xfrm>
            <a:off x="3336880" y="1314142"/>
            <a:ext cx="1646120" cy="307777"/>
          </a:xfrm>
          <a:prstGeom prst="rect">
            <a:avLst/>
          </a:prstGeom>
          <a:solidFill>
            <a:schemeClr val="bg2">
              <a:lumMod val="60000"/>
              <a:lumOff val="40000"/>
            </a:schemeClr>
          </a:solidFill>
          <a:ln>
            <a:solidFill>
              <a:schemeClr val="tx1">
                <a:lumMod val="75000"/>
              </a:schemeClr>
            </a:solidFill>
          </a:ln>
        </p:spPr>
        <p:txBody>
          <a:bodyPr wrap="square" rtlCol="0">
            <a:spAutoFit/>
          </a:bodyPr>
          <a:lstStyle/>
          <a:p>
            <a:pPr algn="ctr"/>
            <a:r>
              <a:rPr lang="en-US" sz="1400" i="1"/>
              <a:t>Process oriented</a:t>
            </a:r>
          </a:p>
        </p:txBody>
      </p:sp>
      <p:sp>
        <p:nvSpPr>
          <p:cNvPr id="12" name="ZoneTexte 11"/>
          <p:cNvSpPr txBox="1"/>
          <p:nvPr/>
        </p:nvSpPr>
        <p:spPr>
          <a:xfrm>
            <a:off x="6016386" y="1311282"/>
            <a:ext cx="1446662" cy="307777"/>
          </a:xfrm>
          <a:prstGeom prst="rect">
            <a:avLst/>
          </a:prstGeom>
          <a:solidFill>
            <a:srgbClr val="92D050"/>
          </a:solidFill>
          <a:ln>
            <a:solidFill>
              <a:schemeClr val="tx1">
                <a:lumMod val="75000"/>
              </a:schemeClr>
            </a:solidFill>
          </a:ln>
        </p:spPr>
        <p:txBody>
          <a:bodyPr wrap="square" rtlCol="0">
            <a:spAutoFit/>
          </a:bodyPr>
          <a:lstStyle/>
          <a:p>
            <a:pPr algn="ctr"/>
            <a:r>
              <a:rPr lang="en-US" sz="1400" i="1" dirty="0"/>
              <a:t>DB oriented</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75888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par>
                          <p:cTn id="23" fill="hold">
                            <p:stCondLst>
                              <p:cond delay="500"/>
                            </p:stCondLst>
                            <p:childTnLst>
                              <p:par>
                                <p:cTn id="24" presetID="5" presetClass="entr" presetSubtype="1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heckerboard(across)">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checkerboard(across)">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RIEDP vs other standardization efforts - Process view</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a:ext>
            </a:extLst>
          </a:blip>
          <a:srcRect/>
          <a:stretch>
            <a:fillRect/>
          </a:stretch>
        </p:blipFill>
        <p:spPr bwMode="auto">
          <a:xfrm>
            <a:off x="1124089" y="1459026"/>
            <a:ext cx="6618097" cy="2983825"/>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cxnSp>
        <p:nvCxnSpPr>
          <p:cNvPr id="14" name="Connecteur droit avec flèche 13"/>
          <p:cNvCxnSpPr/>
          <p:nvPr/>
        </p:nvCxnSpPr>
        <p:spPr bwMode="auto">
          <a:xfrm>
            <a:off x="1027216" y="1742144"/>
            <a:ext cx="6600" cy="3939650"/>
          </a:xfrm>
          <a:prstGeom prst="straightConnector1">
            <a:avLst/>
          </a:prstGeom>
          <a:noFill/>
          <a:ln w="19050" cap="flat" cmpd="sng" algn="ctr">
            <a:solidFill>
              <a:schemeClr val="accent1">
                <a:lumMod val="75000"/>
              </a:schemeClr>
            </a:solidFill>
            <a:prstDash val="solid"/>
            <a:round/>
            <a:headEnd type="triangle" w="med" len="med"/>
            <a:tailEnd type="triangle" w="med" len="me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16" name="ZoneTexte 15"/>
          <p:cNvSpPr txBox="1"/>
          <p:nvPr/>
        </p:nvSpPr>
        <p:spPr>
          <a:xfrm>
            <a:off x="1092219" y="5238494"/>
            <a:ext cx="1322697" cy="246221"/>
          </a:xfrm>
          <a:prstGeom prst="rect">
            <a:avLst/>
          </a:prstGeom>
          <a:noFill/>
        </p:spPr>
        <p:txBody>
          <a:bodyPr wrap="square" rtlCol="0">
            <a:spAutoFit/>
          </a:bodyPr>
          <a:lstStyle/>
          <a:p>
            <a:r>
              <a:rPr lang="en-US" sz="1000" b="1" dirty="0">
                <a:ln w="1905"/>
                <a:solidFill>
                  <a:srgbClr val="00B0F0"/>
                </a:solidFill>
                <a:effectLst>
                  <a:innerShdw blurRad="69850" dist="43180" dir="5400000">
                    <a:srgbClr val="000000">
                      <a:alpha val="65000"/>
                    </a:srgbClr>
                  </a:innerShdw>
                </a:effectLst>
              </a:rPr>
              <a:t>SEDRIS Scope</a:t>
            </a:r>
          </a:p>
        </p:txBody>
      </p:sp>
      <p:cxnSp>
        <p:nvCxnSpPr>
          <p:cNvPr id="17" name="Connecteur droit avec flèche 16"/>
          <p:cNvCxnSpPr/>
          <p:nvPr/>
        </p:nvCxnSpPr>
        <p:spPr bwMode="auto">
          <a:xfrm>
            <a:off x="1027216" y="5494237"/>
            <a:ext cx="5589584" cy="0"/>
          </a:xfrm>
          <a:prstGeom prst="straightConnector1">
            <a:avLst/>
          </a:prstGeom>
          <a:solidFill>
            <a:schemeClr val="accent1"/>
          </a:solidFill>
          <a:ln w="19050" cap="flat" cmpd="sng" algn="ctr">
            <a:solidFill>
              <a:srgbClr val="00B0F0"/>
            </a:solidFill>
            <a:prstDash val="solid"/>
            <a:round/>
            <a:headEnd type="arrow"/>
            <a:tailEnd type="arrow"/>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18" name="ZoneTexte 17"/>
          <p:cNvSpPr txBox="1"/>
          <p:nvPr/>
        </p:nvSpPr>
        <p:spPr>
          <a:xfrm>
            <a:off x="1092218" y="4523074"/>
            <a:ext cx="2627974" cy="246221"/>
          </a:xfrm>
          <a:prstGeom prst="rect">
            <a:avLst/>
          </a:prstGeom>
          <a:noFill/>
        </p:spPr>
        <p:txBody>
          <a:bodyPr wrap="square" rtlCol="0">
            <a:spAutoFit/>
          </a:bodyPr>
          <a:lstStyle/>
          <a:p>
            <a:r>
              <a:rPr lang="en-US" sz="1000" b="1" dirty="0">
                <a:ln w="1905"/>
                <a:solidFill>
                  <a:srgbClr val="00B0F0"/>
                </a:solidFill>
                <a:effectLst>
                  <a:innerShdw blurRad="69850" dist="43180" dir="5400000">
                    <a:srgbClr val="000000">
                      <a:alpha val="65000"/>
                    </a:srgbClr>
                  </a:innerShdw>
                </a:effectLst>
              </a:rPr>
              <a:t>AFCD / NPSI Scope</a:t>
            </a:r>
          </a:p>
        </p:txBody>
      </p:sp>
      <p:cxnSp>
        <p:nvCxnSpPr>
          <p:cNvPr id="19" name="Connecteur droit avec flèche 18"/>
          <p:cNvCxnSpPr/>
          <p:nvPr/>
        </p:nvCxnSpPr>
        <p:spPr bwMode="auto">
          <a:xfrm>
            <a:off x="1027217" y="4768303"/>
            <a:ext cx="3142829" cy="0"/>
          </a:xfrm>
          <a:prstGeom prst="straightConnector1">
            <a:avLst/>
          </a:prstGeom>
          <a:solidFill>
            <a:schemeClr val="accent1"/>
          </a:solidFill>
          <a:ln w="19050" cap="flat" cmpd="sng" algn="ctr">
            <a:solidFill>
              <a:srgbClr val="00B0F0"/>
            </a:solidFill>
            <a:prstDash val="solid"/>
            <a:round/>
            <a:headEnd type="arrow"/>
            <a:tailEnd type="arrow"/>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21" name="ZoneTexte 20"/>
          <p:cNvSpPr txBox="1"/>
          <p:nvPr/>
        </p:nvSpPr>
        <p:spPr>
          <a:xfrm>
            <a:off x="1092219" y="4833941"/>
            <a:ext cx="1572521" cy="246221"/>
          </a:xfrm>
          <a:prstGeom prst="rect">
            <a:avLst/>
          </a:prstGeom>
          <a:noFill/>
        </p:spPr>
        <p:txBody>
          <a:bodyPr wrap="square" rtlCol="0">
            <a:spAutoFit/>
          </a:bodyPr>
          <a:lstStyle/>
          <a:p>
            <a:r>
              <a:rPr lang="en-US" sz="1000" b="1" dirty="0">
                <a:ln w="1905"/>
                <a:solidFill>
                  <a:srgbClr val="00B0F0"/>
                </a:solidFill>
                <a:effectLst>
                  <a:innerShdw blurRad="69850" dist="43180" dir="5400000">
                    <a:srgbClr val="000000">
                      <a:alpha val="65000"/>
                    </a:srgbClr>
                  </a:innerShdw>
                </a:effectLst>
              </a:rPr>
              <a:t>SE Core Scope</a:t>
            </a:r>
          </a:p>
        </p:txBody>
      </p:sp>
      <p:cxnSp>
        <p:nvCxnSpPr>
          <p:cNvPr id="24" name="Connecteur droit avec flèche 23"/>
          <p:cNvCxnSpPr/>
          <p:nvPr/>
        </p:nvCxnSpPr>
        <p:spPr bwMode="auto">
          <a:xfrm>
            <a:off x="1027216" y="5081676"/>
            <a:ext cx="6432360" cy="0"/>
          </a:xfrm>
          <a:prstGeom prst="straightConnector1">
            <a:avLst/>
          </a:prstGeom>
          <a:solidFill>
            <a:schemeClr val="accent1"/>
          </a:solidFill>
          <a:ln w="19050" cap="flat" cmpd="sng" algn="ctr">
            <a:solidFill>
              <a:srgbClr val="00B0F0"/>
            </a:solidFill>
            <a:prstDash val="solid"/>
            <a:round/>
            <a:headEnd type="arrow"/>
            <a:tailEnd type="arrow"/>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cxnSp>
        <p:nvCxnSpPr>
          <p:cNvPr id="31" name="Connecteur droit avec flèche 30"/>
          <p:cNvCxnSpPr/>
          <p:nvPr/>
        </p:nvCxnSpPr>
        <p:spPr bwMode="auto">
          <a:xfrm>
            <a:off x="6660000" y="5301777"/>
            <a:ext cx="806176" cy="0"/>
          </a:xfrm>
          <a:prstGeom prst="straightConnector1">
            <a:avLst/>
          </a:prstGeom>
          <a:solidFill>
            <a:schemeClr val="accent1"/>
          </a:solidFill>
          <a:ln w="19050" cap="flat" cmpd="sng" algn="ctr">
            <a:solidFill>
              <a:srgbClr val="00B0F0"/>
            </a:solidFill>
            <a:prstDash val="solid"/>
            <a:round/>
            <a:headEnd type="arrow"/>
            <a:tailEnd type="arrow"/>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32" name="ZoneTexte 31"/>
          <p:cNvSpPr txBox="1"/>
          <p:nvPr/>
        </p:nvSpPr>
        <p:spPr>
          <a:xfrm>
            <a:off x="5729019" y="5168832"/>
            <a:ext cx="1110982" cy="246221"/>
          </a:xfrm>
          <a:prstGeom prst="rect">
            <a:avLst/>
          </a:prstGeom>
          <a:noFill/>
        </p:spPr>
        <p:txBody>
          <a:bodyPr wrap="square" rtlCol="0">
            <a:spAutoFit/>
          </a:bodyPr>
          <a:lstStyle/>
          <a:p>
            <a:r>
              <a:rPr lang="en-US" sz="1000" b="1" dirty="0">
                <a:ln w="1905"/>
                <a:solidFill>
                  <a:srgbClr val="00B0F0"/>
                </a:solidFill>
                <a:effectLst>
                  <a:innerShdw blurRad="69850" dist="43180" dir="5400000">
                    <a:srgbClr val="000000">
                      <a:alpha val="65000"/>
                    </a:srgbClr>
                  </a:innerShdw>
                </a:effectLst>
              </a:rPr>
              <a:t>CDB scope</a:t>
            </a:r>
          </a:p>
        </p:txBody>
      </p:sp>
      <p:cxnSp>
        <p:nvCxnSpPr>
          <p:cNvPr id="41" name="Connecteur droit avec flèche 40"/>
          <p:cNvCxnSpPr/>
          <p:nvPr/>
        </p:nvCxnSpPr>
        <p:spPr bwMode="auto">
          <a:xfrm>
            <a:off x="1027216" y="4401615"/>
            <a:ext cx="5589584" cy="0"/>
          </a:xfrm>
          <a:prstGeom prst="straightConnector1">
            <a:avLst/>
          </a:prstGeom>
          <a:solidFill>
            <a:schemeClr val="accent1"/>
          </a:solidFill>
          <a:ln w="19050" cap="flat" cmpd="sng" algn="ctr">
            <a:solidFill>
              <a:srgbClr val="00B0F0"/>
            </a:solidFill>
            <a:prstDash val="solid"/>
            <a:round/>
            <a:headEnd type="arrow"/>
            <a:tailEnd type="arrow"/>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cxnSp>
      <p:sp>
        <p:nvSpPr>
          <p:cNvPr id="42" name="ZoneTexte 41"/>
          <p:cNvSpPr txBox="1"/>
          <p:nvPr/>
        </p:nvSpPr>
        <p:spPr>
          <a:xfrm>
            <a:off x="1092219" y="4153601"/>
            <a:ext cx="1322697" cy="246221"/>
          </a:xfrm>
          <a:prstGeom prst="rect">
            <a:avLst/>
          </a:prstGeom>
          <a:noFill/>
        </p:spPr>
        <p:txBody>
          <a:bodyPr wrap="square" rtlCol="0">
            <a:spAutoFit/>
          </a:bodyPr>
          <a:lstStyle/>
          <a:p>
            <a:r>
              <a:rPr lang="en-US" sz="1000" b="1" dirty="0">
                <a:ln w="1905"/>
                <a:solidFill>
                  <a:srgbClr val="00B0F0"/>
                </a:solidFill>
                <a:effectLst>
                  <a:innerShdw blurRad="69850" dist="43180" dir="5400000">
                    <a:srgbClr val="000000">
                      <a:alpha val="65000"/>
                    </a:srgbClr>
                  </a:innerShdw>
                </a:effectLst>
              </a:rPr>
              <a:t>RIEDP Scope</a:t>
            </a:r>
          </a:p>
        </p:txBody>
      </p:sp>
      <p:sp>
        <p:nvSpPr>
          <p:cNvPr id="6" name="Espace réservé du numéro de diapositive 5"/>
          <p:cNvSpPr>
            <a:spLocks noGrp="1"/>
          </p:cNvSpPr>
          <p:nvPr>
            <p:ph type="sldNum" sz="quarter" idx="10"/>
          </p:nvPr>
        </p:nvSpPr>
        <p:spPr/>
        <p:txBody>
          <a:bodyPr/>
          <a:lstStyle/>
          <a:p>
            <a:pPr>
              <a:defRPr/>
            </a:pPr>
            <a:fld id="{95B117C5-0ECF-40A9-9643-B0EB47379F34}" type="slidenum">
              <a:rPr lang="en-CA" smtClean="0"/>
              <a:pPr>
                <a:defRPr/>
              </a:pPr>
              <a:t>58</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6347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par>
                                <p:cTn id="27" presetID="22" presetClass="entr" presetSubtype="8"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2" presetClass="entr" presetSubtype="8"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1" grpId="0"/>
      <p:bldP spid="32" grpId="0"/>
      <p:bldP spid="42" grpId="0"/>
    </p:bld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RIEDP and SEDRIS</a:t>
            </a:r>
            <a:endParaRPr lang="en-US" dirty="0"/>
          </a:p>
        </p:txBody>
      </p:sp>
      <p:sp>
        <p:nvSpPr>
          <p:cNvPr id="3" name="Espace réservé du contenu 2"/>
          <p:cNvSpPr>
            <a:spLocks noGrp="1"/>
          </p:cNvSpPr>
          <p:nvPr>
            <p:ph idx="1"/>
          </p:nvPr>
        </p:nvSpPr>
        <p:spPr/>
        <p:txBody>
          <a:bodyPr/>
          <a:lstStyle/>
          <a:p>
            <a:r>
              <a:rPr lang="en-US" sz="1400" smtClean="0"/>
              <a:t>Commonalities</a:t>
            </a:r>
          </a:p>
          <a:p>
            <a:pPr lvl="1">
              <a:spcAft>
                <a:spcPts val="300"/>
              </a:spcAft>
            </a:pPr>
            <a:r>
              <a:rPr lang="en-US" sz="1200" smtClean="0"/>
              <a:t>Open Standard for Exchange of Environmental Data</a:t>
            </a:r>
          </a:p>
          <a:p>
            <a:r>
              <a:rPr lang="en-US" sz="1400" smtClean="0"/>
              <a:t>Main specificities</a:t>
            </a:r>
          </a:p>
          <a:p>
            <a:endParaRPr lang="en-US" sz="1000" smtClean="0"/>
          </a:p>
          <a:p>
            <a:endParaRPr lang="fr-FR" sz="1400" smtClean="0"/>
          </a:p>
          <a:p>
            <a:endParaRPr lang="fr-FR" sz="1400" smtClean="0"/>
          </a:p>
          <a:p>
            <a:endParaRPr lang="fr-FR" sz="1400" smtClean="0"/>
          </a:p>
          <a:p>
            <a:r>
              <a:rPr lang="en-US" sz="1400" smtClean="0"/>
              <a:t>RIEDP and SEDRIS are complementary efforts</a:t>
            </a:r>
          </a:p>
          <a:p>
            <a:pPr lvl="1">
              <a:spcAft>
                <a:spcPts val="300"/>
              </a:spcAft>
            </a:pPr>
            <a:r>
              <a:rPr lang="en-US" sz="1200" smtClean="0"/>
              <a:t>RIEDP uses SEDRIS concepts, capabilities, and standards</a:t>
            </a:r>
          </a:p>
          <a:p>
            <a:pPr lvl="2">
              <a:lnSpc>
                <a:spcPct val="100000"/>
              </a:lnSpc>
            </a:pPr>
            <a:r>
              <a:rPr lang="en-US" sz="1200" smtClean="0">
                <a:sym typeface="Wingdings" panose="05000000000000000000" pitchFamily="2" charset="2"/>
              </a:rPr>
              <a:t>RIEDP Abstract Data Model		Influenced by and similar to SEDRIS DRM</a:t>
            </a:r>
            <a:endParaRPr lang="en-US" sz="1200" smtClean="0"/>
          </a:p>
          <a:p>
            <a:pPr lvl="2">
              <a:lnSpc>
                <a:spcPct val="100000"/>
              </a:lnSpc>
            </a:pPr>
            <a:r>
              <a:rPr lang="en-US" sz="1200" smtClean="0"/>
              <a:t>Reference Frame 		</a:t>
            </a:r>
            <a:r>
              <a:rPr lang="en-US" sz="1200" smtClean="0">
                <a:sym typeface="Wingdings" panose="05000000000000000000" pitchFamily="2" charset="2"/>
              </a:rPr>
              <a:t> 	SRM is used for position and orientation</a:t>
            </a:r>
            <a:endParaRPr lang="en-US" sz="1200" smtClean="0"/>
          </a:p>
          <a:p>
            <a:pPr lvl="2">
              <a:lnSpc>
                <a:spcPct val="100000"/>
              </a:lnSpc>
            </a:pPr>
            <a:r>
              <a:rPr lang="en-US" sz="1200" smtClean="0"/>
              <a:t>Attribution 		</a:t>
            </a:r>
            <a:r>
              <a:rPr lang="en-US" sz="1200" smtClean="0">
                <a:sym typeface="Wingdings" panose="05000000000000000000" pitchFamily="2" charset="2"/>
              </a:rPr>
              <a:t> 	EDCS will be used (candidate) (Product # 2)</a:t>
            </a:r>
            <a:endParaRPr lang="en-US" sz="1200" dirty="0"/>
          </a:p>
        </p:txBody>
      </p:sp>
      <p:sp>
        <p:nvSpPr>
          <p:cNvPr id="6" name="Espace réservé du contenu 2"/>
          <p:cNvSpPr txBox="1">
            <a:spLocks/>
          </p:cNvSpPr>
          <p:nvPr/>
        </p:nvSpPr>
        <p:spPr>
          <a:xfrm>
            <a:off x="265752" y="2297110"/>
            <a:ext cx="4191949" cy="1612761"/>
          </a:xfrm>
          <a:prstGeom prst="rect">
            <a:avLst/>
          </a:prstGeom>
        </p:spPr>
        <p:txBody>
          <a:bodyPr/>
          <a:lstStyle>
            <a:lvl1pPr marL="360000" indent="-180975" algn="l" defTabSz="457200" rtl="0" eaLnBrk="1" latinLnBrk="0" hangingPunct="1">
              <a:lnSpc>
                <a:spcPct val="100000"/>
              </a:lnSpc>
              <a:spcBef>
                <a:spcPts val="0"/>
              </a:spcBef>
              <a:spcAft>
                <a:spcPts val="300"/>
              </a:spcAft>
              <a:buClr>
                <a:schemeClr val="bg2"/>
              </a:buClr>
              <a:buSzPct val="90000"/>
              <a:buFont typeface="Century Gothic" panose="020B0502020202020204" pitchFamily="34" charset="0"/>
              <a:buChar char="▌"/>
              <a:tabLst>
                <a:tab pos="985838" algn="l"/>
              </a:tabLst>
              <a:defRPr lang="fr-FR" sz="1800" b="1" kern="1200" dirty="0" smtClean="0">
                <a:solidFill>
                  <a:schemeClr val="bg2"/>
                </a:solidFill>
                <a:latin typeface="+mn-lt"/>
                <a:ea typeface="+mn-ea"/>
                <a:cs typeface="+mn-cs"/>
              </a:defRPr>
            </a:lvl1pPr>
            <a:lvl2pPr marL="539750" indent="-182563" algn="l" defTabSz="457200" rtl="0" eaLnBrk="1" latinLnBrk="0" hangingPunct="1">
              <a:lnSpc>
                <a:spcPct val="150000"/>
              </a:lnSpc>
              <a:spcBef>
                <a:spcPts val="0"/>
              </a:spcBef>
              <a:spcAft>
                <a:spcPts val="0"/>
              </a:spcAft>
              <a:buSzPct val="100000"/>
              <a:buFontTx/>
              <a:buBlip>
                <a:blip r:embed="rId2"/>
              </a:buBlip>
              <a:defRPr sz="1600" kern="1200">
                <a:solidFill>
                  <a:schemeClr val="tx1"/>
                </a:solidFill>
                <a:latin typeface="+mn-lt"/>
                <a:ea typeface="+mn-ea"/>
                <a:cs typeface="+mn-cs"/>
              </a:defRPr>
            </a:lvl2pPr>
            <a:lvl3pPr marL="898525" indent="-182563" algn="l" defTabSz="457200" rtl="0" eaLnBrk="1" latinLnBrk="0" hangingPunct="1">
              <a:lnSpc>
                <a:spcPct val="150000"/>
              </a:lnSpc>
              <a:spcBef>
                <a:spcPts val="0"/>
              </a:spcBef>
              <a:spcAft>
                <a:spcPts val="300"/>
              </a:spcAft>
              <a:buSzPct val="100000"/>
              <a:buFont typeface="Lucida Grande"/>
              <a:buChar char="-"/>
              <a:defRPr sz="1500" kern="1200">
                <a:solidFill>
                  <a:schemeClr val="accent4"/>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lnSpc>
                <a:spcPct val="100000"/>
              </a:lnSpc>
              <a:spcAft>
                <a:spcPts val="300"/>
              </a:spcAft>
            </a:pPr>
            <a:r>
              <a:rPr lang="en-US" sz="1200" dirty="0" smtClean="0"/>
              <a:t>SEDRIS is designed to address all types of environmental data</a:t>
            </a:r>
          </a:p>
          <a:p>
            <a:pPr lvl="1">
              <a:lnSpc>
                <a:spcPct val="100000"/>
              </a:lnSpc>
              <a:spcAft>
                <a:spcPts val="300"/>
              </a:spcAft>
            </a:pPr>
            <a:r>
              <a:rPr lang="en-US" sz="1200" dirty="0" smtClean="0"/>
              <a:t>SEDRIS is not designed to describe the database generation process</a:t>
            </a:r>
          </a:p>
          <a:p>
            <a:pPr lvl="1">
              <a:lnSpc>
                <a:spcPct val="100000"/>
              </a:lnSpc>
              <a:spcAft>
                <a:spcPts val="300"/>
              </a:spcAft>
            </a:pPr>
            <a:r>
              <a:rPr lang="en-US" sz="1200" dirty="0" smtClean="0"/>
              <a:t>SEDRIS defines a binary format (STF)</a:t>
            </a:r>
          </a:p>
          <a:p>
            <a:pPr lvl="1">
              <a:lnSpc>
                <a:spcPct val="100000"/>
              </a:lnSpc>
              <a:spcAft>
                <a:spcPts val="300"/>
              </a:spcAft>
            </a:pPr>
            <a:r>
              <a:rPr lang="en-US" sz="1200" dirty="0" smtClean="0"/>
              <a:t>SEDRIS provides APIs and Tools</a:t>
            </a:r>
            <a:endParaRPr lang="fr-FR" sz="1200" dirty="0"/>
          </a:p>
        </p:txBody>
      </p:sp>
      <p:sp>
        <p:nvSpPr>
          <p:cNvPr id="7" name="Espace réservé du contenu 3"/>
          <p:cNvSpPr txBox="1">
            <a:spLocks/>
          </p:cNvSpPr>
          <p:nvPr/>
        </p:nvSpPr>
        <p:spPr>
          <a:xfrm>
            <a:off x="4210050" y="2297110"/>
            <a:ext cx="4638676" cy="1612761"/>
          </a:xfrm>
          <a:prstGeom prst="rect">
            <a:avLst/>
          </a:prstGeom>
        </p:spPr>
        <p:txBody>
          <a:bodyPr/>
          <a:lstStyle>
            <a:lvl1pPr marL="360000" indent="-180975" algn="l" defTabSz="457200" rtl="0" eaLnBrk="1" latinLnBrk="0" hangingPunct="1">
              <a:lnSpc>
                <a:spcPct val="100000"/>
              </a:lnSpc>
              <a:spcBef>
                <a:spcPts val="0"/>
              </a:spcBef>
              <a:spcAft>
                <a:spcPts val="300"/>
              </a:spcAft>
              <a:buClr>
                <a:schemeClr val="bg2"/>
              </a:buClr>
              <a:buSzPct val="90000"/>
              <a:buFont typeface="Century Gothic" panose="020B0502020202020204" pitchFamily="34" charset="0"/>
              <a:buChar char="▌"/>
              <a:tabLst>
                <a:tab pos="985838" algn="l"/>
              </a:tabLst>
              <a:defRPr lang="fr-FR" sz="1800" b="1" kern="1200" dirty="0" smtClean="0">
                <a:solidFill>
                  <a:schemeClr val="bg2"/>
                </a:solidFill>
                <a:latin typeface="+mn-lt"/>
                <a:ea typeface="+mn-ea"/>
                <a:cs typeface="+mn-cs"/>
              </a:defRPr>
            </a:lvl1pPr>
            <a:lvl2pPr marL="539750" indent="-182563" algn="l" defTabSz="457200" rtl="0" eaLnBrk="1" latinLnBrk="0" hangingPunct="1">
              <a:lnSpc>
                <a:spcPct val="150000"/>
              </a:lnSpc>
              <a:spcBef>
                <a:spcPts val="0"/>
              </a:spcBef>
              <a:spcAft>
                <a:spcPts val="0"/>
              </a:spcAft>
              <a:buSzPct val="100000"/>
              <a:buFontTx/>
              <a:buBlip>
                <a:blip r:embed="rId2"/>
              </a:buBlip>
              <a:defRPr sz="1600" kern="1200">
                <a:solidFill>
                  <a:schemeClr val="tx1"/>
                </a:solidFill>
                <a:latin typeface="+mn-lt"/>
                <a:ea typeface="+mn-ea"/>
                <a:cs typeface="+mn-cs"/>
              </a:defRPr>
            </a:lvl2pPr>
            <a:lvl3pPr marL="898525" indent="-182563" algn="l" defTabSz="457200" rtl="0" eaLnBrk="1" latinLnBrk="0" hangingPunct="1">
              <a:lnSpc>
                <a:spcPct val="150000"/>
              </a:lnSpc>
              <a:spcBef>
                <a:spcPts val="0"/>
              </a:spcBef>
              <a:spcAft>
                <a:spcPts val="300"/>
              </a:spcAft>
              <a:buSzPct val="100000"/>
              <a:buFont typeface="Lucida Grande"/>
              <a:buChar char="-"/>
              <a:defRPr sz="1500" kern="1200">
                <a:solidFill>
                  <a:schemeClr val="accent4"/>
                </a:solidFill>
                <a:latin typeface="+mn-lt"/>
                <a:ea typeface="+mn-ea"/>
                <a:cs typeface="+mn-cs"/>
              </a:defRPr>
            </a:lvl3pPr>
            <a:lvl4pPr marL="1600200" indent="-228600" algn="l" defTabSz="457200" rtl="0" eaLnBrk="1" latinLnBrk="0" hangingPunct="1">
              <a:spcBef>
                <a:spcPct val="20000"/>
              </a:spcBef>
              <a:buFont typeface="Arial"/>
              <a:buChar char="–"/>
              <a:defRPr sz="12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lnSpc>
                <a:spcPct val="100000"/>
              </a:lnSpc>
              <a:spcAft>
                <a:spcPts val="300"/>
              </a:spcAft>
            </a:pPr>
            <a:r>
              <a:rPr lang="en-US" sz="1200" dirty="0" smtClean="0"/>
              <a:t>RIEDP focuses on a subset and application-specific data</a:t>
            </a:r>
            <a:br>
              <a:rPr lang="en-US" sz="1200" dirty="0" smtClean="0"/>
            </a:br>
            <a:endParaRPr lang="en-US" sz="1200" dirty="0" smtClean="0"/>
          </a:p>
          <a:p>
            <a:pPr lvl="1">
              <a:lnSpc>
                <a:spcPct val="100000"/>
              </a:lnSpc>
              <a:spcAft>
                <a:spcPts val="300"/>
              </a:spcAft>
            </a:pPr>
            <a:r>
              <a:rPr lang="en-US" sz="1200" dirty="0" smtClean="0"/>
              <a:t>RIEDP is designed to specifically address the database generation process</a:t>
            </a:r>
          </a:p>
          <a:p>
            <a:pPr lvl="1">
              <a:lnSpc>
                <a:spcPct val="100000"/>
              </a:lnSpc>
              <a:spcAft>
                <a:spcPts val="300"/>
              </a:spcAft>
            </a:pPr>
            <a:r>
              <a:rPr lang="en-US" sz="1200" dirty="0" smtClean="0"/>
              <a:t>RIEDP relies on existing COTS formats</a:t>
            </a:r>
          </a:p>
          <a:p>
            <a:pPr lvl="1">
              <a:lnSpc>
                <a:spcPct val="100000"/>
              </a:lnSpc>
              <a:spcAft>
                <a:spcPts val="300"/>
              </a:spcAft>
            </a:pPr>
            <a:r>
              <a:rPr lang="en-US" sz="1200" dirty="0" smtClean="0"/>
              <a:t>Use of RIEDP relies on existing COTS Software &amp; Tools</a:t>
            </a:r>
            <a:endParaRPr lang="fr-FR" sz="1200" dirty="0"/>
          </a:p>
        </p:txBody>
      </p:sp>
      <p:sp>
        <p:nvSpPr>
          <p:cNvPr id="8" name="Rectangle 7"/>
          <p:cNvSpPr/>
          <p:nvPr/>
        </p:nvSpPr>
        <p:spPr>
          <a:xfrm>
            <a:off x="948866" y="5515795"/>
            <a:ext cx="2564753" cy="209004"/>
          </a:xfrm>
          <a:prstGeom prst="rect">
            <a:avLst/>
          </a:prstGeom>
        </p:spPr>
        <p:txBody>
          <a:bodyPr wrap="square" numCol="1">
            <a:noAutofit/>
          </a:bodyPr>
          <a:lstStyle/>
          <a:p>
            <a:pPr algn="ctr"/>
            <a:r>
              <a:rPr lang="en-US" sz="800" i="1" dirty="0"/>
              <a:t>Environmental Data Representation Standards </a:t>
            </a:r>
            <a:endParaRPr lang="fr-FR" sz="800" i="1" dirty="0"/>
          </a:p>
        </p:txBody>
      </p:sp>
      <p:grpSp>
        <p:nvGrpSpPr>
          <p:cNvPr id="10" name="Groupe 9"/>
          <p:cNvGrpSpPr/>
          <p:nvPr/>
        </p:nvGrpSpPr>
        <p:grpSpPr>
          <a:xfrm>
            <a:off x="633413" y="5573278"/>
            <a:ext cx="7900827" cy="496169"/>
            <a:chOff x="4354040" y="3767818"/>
            <a:chExt cx="4122366" cy="432960"/>
          </a:xfrm>
        </p:grpSpPr>
        <p:sp>
          <p:nvSpPr>
            <p:cNvPr id="11" name="Rectangle 10"/>
            <p:cNvSpPr/>
            <p:nvPr/>
          </p:nvSpPr>
          <p:spPr>
            <a:xfrm>
              <a:off x="4545765" y="3849010"/>
              <a:ext cx="3738916" cy="295424"/>
            </a:xfrm>
            <a:prstGeom prst="rect">
              <a:avLst/>
            </a:prstGeom>
          </p:spPr>
          <p:txBody>
            <a:bodyPr wrap="square">
              <a:spAutoFit/>
            </a:bodyPr>
            <a:lstStyle/>
            <a:p>
              <a:pPr algn="ctr">
                <a:defRPr/>
              </a:pPr>
              <a:r>
                <a:rPr lang="en-US" sz="1600" b="1" kern="0" dirty="0">
                  <a:solidFill>
                    <a:srgbClr val="7030A0"/>
                  </a:solidFill>
                </a:rPr>
                <a:t>To be maintained jointly by the SISO EDRS Product Support Group</a:t>
              </a:r>
            </a:p>
          </p:txBody>
        </p:sp>
        <p:grpSp>
          <p:nvGrpSpPr>
            <p:cNvPr id="12" name="Groupe 11"/>
            <p:cNvGrpSpPr/>
            <p:nvPr/>
          </p:nvGrpSpPr>
          <p:grpSpPr>
            <a:xfrm>
              <a:off x="4354040" y="3767818"/>
              <a:ext cx="4122366" cy="432960"/>
              <a:chOff x="2510817" y="1635646"/>
              <a:chExt cx="4122366" cy="432960"/>
            </a:xfrm>
          </p:grpSpPr>
          <p:sp>
            <p:nvSpPr>
              <p:cNvPr id="13" name="Parallélogramme 12"/>
              <p:cNvSpPr/>
              <p:nvPr/>
            </p:nvSpPr>
            <p:spPr>
              <a:xfrm>
                <a:off x="2510817" y="1635646"/>
                <a:ext cx="4122366" cy="430954"/>
              </a:xfrm>
              <a:prstGeom prst="parallelogram">
                <a:avLst>
                  <a:gd name="adj" fmla="val 0"/>
                </a:avLst>
              </a:prstGeom>
              <a:noFill/>
              <a:ln w="952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100"/>
              </a:p>
            </p:txBody>
          </p:sp>
          <p:sp>
            <p:nvSpPr>
              <p:cNvPr id="14" name="Demi-cadre 13"/>
              <p:cNvSpPr/>
              <p:nvPr/>
            </p:nvSpPr>
            <p:spPr bwMode="auto">
              <a:xfrm rot="10800000">
                <a:off x="6441458" y="1851123"/>
                <a:ext cx="191066" cy="217483"/>
              </a:xfrm>
              <a:prstGeom prst="halfFrame">
                <a:avLst>
                  <a:gd name="adj1" fmla="val 9900"/>
                  <a:gd name="adj2" fmla="val 10828"/>
                </a:avLst>
              </a:prstGeom>
              <a:solidFill>
                <a:srgbClr val="7030A0"/>
              </a:solidFill>
              <a:ln>
                <a:solidFill>
                  <a:srgbClr val="7030A0"/>
                </a:solidFill>
              </a:ln>
            </p:spPr>
            <p:txBody>
              <a:bodyPr vert="horz" wrap="square" lIns="91440" tIns="45720" rIns="91440" bIns="45720" numCol="1" rtlCol="0" anchor="t" anchorCtr="0" compatLnSpc="1">
                <a:prstTxWarp prst="textNoShape">
                  <a:avLst/>
                </a:prstTxWarp>
              </a:bodyPr>
              <a:lstStyle/>
              <a:p>
                <a:pPr algn="ctr"/>
                <a:endParaRPr lang="fr-FR" sz="1400"/>
              </a:p>
            </p:txBody>
          </p:sp>
          <p:sp>
            <p:nvSpPr>
              <p:cNvPr id="15" name="Demi-cadre 14"/>
              <p:cNvSpPr/>
              <p:nvPr/>
            </p:nvSpPr>
            <p:spPr bwMode="auto">
              <a:xfrm>
                <a:off x="2510906" y="1635646"/>
                <a:ext cx="191636" cy="215477"/>
              </a:xfrm>
              <a:prstGeom prst="halfFrame">
                <a:avLst>
                  <a:gd name="adj1" fmla="val 9900"/>
                  <a:gd name="adj2" fmla="val 10828"/>
                </a:avLst>
              </a:prstGeom>
              <a:solidFill>
                <a:srgbClr val="7030A0"/>
              </a:solidFill>
              <a:ln>
                <a:solidFill>
                  <a:srgbClr val="7030A0"/>
                </a:solidFill>
              </a:ln>
            </p:spPr>
            <p:txBody>
              <a:bodyPr vert="horz" wrap="square" lIns="91440" tIns="45720" rIns="91440" bIns="45720" numCol="1" rtlCol="0" anchor="t" anchorCtr="0" compatLnSpc="1">
                <a:prstTxWarp prst="textNoShape">
                  <a:avLst/>
                </a:prstTxWarp>
              </a:bodyPr>
              <a:lstStyle/>
              <a:p>
                <a:pPr algn="ctr"/>
                <a:endParaRPr lang="fr-FR" sz="1400"/>
              </a:p>
            </p:txBody>
          </p:sp>
        </p:grpSp>
      </p:grpSp>
      <p:sp>
        <p:nvSpPr>
          <p:cNvPr id="16" name="Espace réservé du numéro de diapositive 15"/>
          <p:cNvSpPr>
            <a:spLocks noGrp="1"/>
          </p:cNvSpPr>
          <p:nvPr>
            <p:ph type="sldNum" sz="quarter" idx="10"/>
          </p:nvPr>
        </p:nvSpPr>
        <p:spPr/>
        <p:txBody>
          <a:bodyPr/>
          <a:lstStyle/>
          <a:p>
            <a:pPr>
              <a:defRPr/>
            </a:pPr>
            <a:fld id="{9BF02599-D7B5-4902-9649-17D8AB17353F}" type="slidenum">
              <a:rPr lang="en-CA" smtClean="0"/>
              <a:pPr>
                <a:defRPr/>
              </a:pPr>
              <a:t>59</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22782453"/>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2561" name="Rectangle 33"/>
          <p:cNvSpPr>
            <a:spLocks noGrp="1" noChangeArrowheads="1"/>
          </p:cNvSpPr>
          <p:nvPr>
            <p:ph type="title"/>
          </p:nvPr>
        </p:nvSpPr>
        <p:spPr/>
        <p:txBody>
          <a:bodyPr/>
          <a:lstStyle/>
          <a:p>
            <a:r>
              <a:rPr lang="en-US" smtClean="0"/>
              <a:t>Synthetic Environment Requirements</a:t>
            </a:r>
            <a:endParaRPr lang="en-US" dirty="0"/>
          </a:p>
        </p:txBody>
      </p:sp>
      <p:sp>
        <p:nvSpPr>
          <p:cNvPr id="662531" name="Rectangle 3"/>
          <p:cNvSpPr>
            <a:spLocks noGrp="1" noChangeArrowheads="1"/>
          </p:cNvSpPr>
          <p:nvPr>
            <p:ph idx="1"/>
          </p:nvPr>
        </p:nvSpPr>
        <p:spPr/>
        <p:txBody>
          <a:bodyPr/>
          <a:lstStyle/>
          <a:p>
            <a:r>
              <a:rPr lang="en-US" smtClean="0"/>
              <a:t>Simulation, a very heterogeneous world</a:t>
            </a:r>
          </a:p>
          <a:p>
            <a:pPr lvl="1"/>
            <a:r>
              <a:rPr lang="en-US" smtClean="0"/>
              <a:t>Various Communities</a:t>
            </a:r>
          </a:p>
          <a:p>
            <a:pPr lvl="2"/>
            <a:r>
              <a:rPr lang="en-US" smtClean="0"/>
              <a:t>Engineers &amp; Military End-Users </a:t>
            </a:r>
          </a:p>
          <a:p>
            <a:pPr lvl="2"/>
            <a:r>
              <a:rPr lang="en-US" smtClean="0"/>
              <a:t>Industry &amp; MoDs</a:t>
            </a:r>
          </a:p>
          <a:p>
            <a:pPr lvl="1"/>
            <a:r>
              <a:rPr lang="en-US" smtClean="0"/>
              <a:t>Various Requirements</a:t>
            </a:r>
          </a:p>
          <a:p>
            <a:pPr lvl="2"/>
            <a:r>
              <a:rPr lang="en-US" smtClean="0"/>
              <a:t>From Analysis to Training and Mission Rehearsal</a:t>
            </a:r>
          </a:p>
          <a:p>
            <a:pPr lvl="1"/>
            <a:r>
              <a:rPr lang="en-US" smtClean="0"/>
              <a:t>Large Range of Simulation Tools</a:t>
            </a:r>
          </a:p>
          <a:p>
            <a:pPr lvl="2"/>
            <a:r>
              <a:rPr lang="en-US" smtClean="0"/>
              <a:t>L, V, C, and Combinations via Distributed Simulation </a:t>
            </a:r>
          </a:p>
          <a:p>
            <a:pPr lvl="2"/>
            <a:r>
              <a:rPr lang="en-US" smtClean="0"/>
              <a:t>Based on Models from the Real World Phenomena</a:t>
            </a:r>
          </a:p>
          <a:p>
            <a:pPr lvl="2"/>
            <a:r>
              <a:rPr lang="en-US" smtClean="0"/>
              <a:t>Networking with Information Systems</a:t>
            </a:r>
          </a:p>
          <a:p>
            <a:r>
              <a:rPr lang="en-US" smtClean="0"/>
              <a:t>The Synthetic Environment Representation(s)</a:t>
            </a:r>
            <a:br>
              <a:rPr lang="en-US" smtClean="0"/>
            </a:br>
            <a:r>
              <a:rPr lang="en-US" smtClean="0"/>
              <a:t> must reflect this diversity</a:t>
            </a:r>
          </a:p>
          <a:p>
            <a:endParaRPr lang="en-US" dirty="0"/>
          </a:p>
        </p:txBody>
      </p:sp>
      <p:sp>
        <p:nvSpPr>
          <p:cNvPr id="12" name="Espace réservé du numéro de diapositive 3"/>
          <p:cNvSpPr>
            <a:spLocks noGrp="1"/>
          </p:cNvSpPr>
          <p:nvPr>
            <p:ph type="sldNum" sz="quarter" idx="10"/>
          </p:nvPr>
        </p:nvSpPr>
        <p:spPr/>
        <p:txBody>
          <a:bodyPr/>
          <a:lstStyle/>
          <a:p>
            <a:fld id="{7A044981-37AC-4395-9097-435509157651}" type="slidenum">
              <a:rPr lang="en-CA" smtClean="0"/>
              <a:pPr/>
              <a:t>6</a:t>
            </a:fld>
            <a:endParaRPr lang="en-CA"/>
          </a:p>
        </p:txBody>
      </p:sp>
      <p:grpSp>
        <p:nvGrpSpPr>
          <p:cNvPr id="662543" name="Group 15"/>
          <p:cNvGrpSpPr>
            <a:grpSpLocks/>
          </p:cNvGrpSpPr>
          <p:nvPr/>
        </p:nvGrpSpPr>
        <p:grpSpPr bwMode="auto">
          <a:xfrm>
            <a:off x="6945313" y="2254250"/>
            <a:ext cx="1741487" cy="1357313"/>
            <a:chOff x="4279" y="843"/>
            <a:chExt cx="1213" cy="941"/>
          </a:xfrm>
        </p:grpSpPr>
        <p:pic>
          <p:nvPicPr>
            <p:cNvPr id="662538" name="Picture 10" descr="j043082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428" y="1008"/>
              <a:ext cx="1064" cy="70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662539" name="Picture 11" descr="j0250411"/>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268" y="1382"/>
              <a:ext cx="224" cy="316"/>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662540" name="Picture 12" descr="j0250411"/>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flipH="1">
              <a:off x="4279" y="1330"/>
              <a:ext cx="212" cy="29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662541" name="Picture 13" descr="j0250411"/>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817" y="843"/>
              <a:ext cx="215" cy="30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662542" name="Picture 14" descr="j0250411"/>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flipH="1">
              <a:off x="4636" y="1496"/>
              <a:ext cx="205" cy="28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grpSp>
      <p:pic>
        <p:nvPicPr>
          <p:cNvPr id="662559" name="Picture 31"/>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945313" y="4868863"/>
            <a:ext cx="2105025" cy="12573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99"/>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lgn="ctr">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180621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62531">
                                            <p:txEl>
                                              <p:pRg st="0" end="0"/>
                                            </p:txEl>
                                          </p:spTgt>
                                        </p:tgtEl>
                                        <p:attrNameLst>
                                          <p:attrName>style.visibility</p:attrName>
                                        </p:attrNameLst>
                                      </p:cBhvr>
                                      <p:to>
                                        <p:strVal val="visible"/>
                                      </p:to>
                                    </p:set>
                                    <p:animEffect transition="in" filter="checkerboard(across)">
                                      <p:cBhvr>
                                        <p:cTn id="7" dur="500"/>
                                        <p:tgtEl>
                                          <p:spTgt spid="662531">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62531">
                                            <p:txEl>
                                              <p:pRg st="1" end="1"/>
                                            </p:txEl>
                                          </p:spTgt>
                                        </p:tgtEl>
                                        <p:attrNameLst>
                                          <p:attrName>style.visibility</p:attrName>
                                        </p:attrNameLst>
                                      </p:cBhvr>
                                      <p:to>
                                        <p:strVal val="visible"/>
                                      </p:to>
                                    </p:set>
                                    <p:animEffect transition="in" filter="checkerboard(across)">
                                      <p:cBhvr>
                                        <p:cTn id="10" dur="500"/>
                                        <p:tgtEl>
                                          <p:spTgt spid="662531">
                                            <p:txEl>
                                              <p:pRg st="1" end="1"/>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62531">
                                            <p:txEl>
                                              <p:pRg st="2" end="2"/>
                                            </p:txEl>
                                          </p:spTgt>
                                        </p:tgtEl>
                                        <p:attrNameLst>
                                          <p:attrName>style.visibility</p:attrName>
                                        </p:attrNameLst>
                                      </p:cBhvr>
                                      <p:to>
                                        <p:strVal val="visible"/>
                                      </p:to>
                                    </p:set>
                                    <p:animEffect transition="in" filter="checkerboard(across)">
                                      <p:cBhvr>
                                        <p:cTn id="13" dur="500"/>
                                        <p:tgtEl>
                                          <p:spTgt spid="662531">
                                            <p:txEl>
                                              <p:pRg st="2" end="2"/>
                                            </p:txEl>
                                          </p:spTgt>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662531">
                                            <p:txEl>
                                              <p:pRg st="3" end="3"/>
                                            </p:txEl>
                                          </p:spTgt>
                                        </p:tgtEl>
                                        <p:attrNameLst>
                                          <p:attrName>style.visibility</p:attrName>
                                        </p:attrNameLst>
                                      </p:cBhvr>
                                      <p:to>
                                        <p:strVal val="visible"/>
                                      </p:to>
                                    </p:set>
                                    <p:animEffect transition="in" filter="checkerboard(across)">
                                      <p:cBhvr>
                                        <p:cTn id="16" dur="500"/>
                                        <p:tgtEl>
                                          <p:spTgt spid="662531">
                                            <p:txEl>
                                              <p:pRg st="3" end="3"/>
                                            </p:txEl>
                                          </p:spTgt>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662531">
                                            <p:txEl>
                                              <p:pRg st="4" end="4"/>
                                            </p:txEl>
                                          </p:spTgt>
                                        </p:tgtEl>
                                        <p:attrNameLst>
                                          <p:attrName>style.visibility</p:attrName>
                                        </p:attrNameLst>
                                      </p:cBhvr>
                                      <p:to>
                                        <p:strVal val="visible"/>
                                      </p:to>
                                    </p:set>
                                    <p:animEffect transition="in" filter="checkerboard(across)">
                                      <p:cBhvr>
                                        <p:cTn id="19" dur="500"/>
                                        <p:tgtEl>
                                          <p:spTgt spid="662531">
                                            <p:txEl>
                                              <p:pRg st="4" end="4"/>
                                            </p:txEl>
                                          </p:spTgt>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662531">
                                            <p:txEl>
                                              <p:pRg st="5" end="5"/>
                                            </p:txEl>
                                          </p:spTgt>
                                        </p:tgtEl>
                                        <p:attrNameLst>
                                          <p:attrName>style.visibility</p:attrName>
                                        </p:attrNameLst>
                                      </p:cBhvr>
                                      <p:to>
                                        <p:strVal val="visible"/>
                                      </p:to>
                                    </p:set>
                                    <p:animEffect transition="in" filter="checkerboard(across)">
                                      <p:cBhvr>
                                        <p:cTn id="22" dur="500"/>
                                        <p:tgtEl>
                                          <p:spTgt spid="662531">
                                            <p:txEl>
                                              <p:pRg st="5" end="5"/>
                                            </p:txEl>
                                          </p:spTgt>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662531">
                                            <p:txEl>
                                              <p:pRg st="6" end="6"/>
                                            </p:txEl>
                                          </p:spTgt>
                                        </p:tgtEl>
                                        <p:attrNameLst>
                                          <p:attrName>style.visibility</p:attrName>
                                        </p:attrNameLst>
                                      </p:cBhvr>
                                      <p:to>
                                        <p:strVal val="visible"/>
                                      </p:to>
                                    </p:set>
                                    <p:animEffect transition="in" filter="checkerboard(across)">
                                      <p:cBhvr>
                                        <p:cTn id="25" dur="500"/>
                                        <p:tgtEl>
                                          <p:spTgt spid="662531">
                                            <p:txEl>
                                              <p:pRg st="6" end="6"/>
                                            </p:txEl>
                                          </p:spTgt>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662531">
                                            <p:txEl>
                                              <p:pRg st="7" end="7"/>
                                            </p:txEl>
                                          </p:spTgt>
                                        </p:tgtEl>
                                        <p:attrNameLst>
                                          <p:attrName>style.visibility</p:attrName>
                                        </p:attrNameLst>
                                      </p:cBhvr>
                                      <p:to>
                                        <p:strVal val="visible"/>
                                      </p:to>
                                    </p:set>
                                    <p:animEffect transition="in" filter="checkerboard(across)">
                                      <p:cBhvr>
                                        <p:cTn id="28" dur="500"/>
                                        <p:tgtEl>
                                          <p:spTgt spid="662531">
                                            <p:txEl>
                                              <p:pRg st="7" end="7"/>
                                            </p:txEl>
                                          </p:spTgt>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662531">
                                            <p:txEl>
                                              <p:pRg st="8" end="8"/>
                                            </p:txEl>
                                          </p:spTgt>
                                        </p:tgtEl>
                                        <p:attrNameLst>
                                          <p:attrName>style.visibility</p:attrName>
                                        </p:attrNameLst>
                                      </p:cBhvr>
                                      <p:to>
                                        <p:strVal val="visible"/>
                                      </p:to>
                                    </p:set>
                                    <p:animEffect transition="in" filter="checkerboard(across)">
                                      <p:cBhvr>
                                        <p:cTn id="31" dur="500"/>
                                        <p:tgtEl>
                                          <p:spTgt spid="662531">
                                            <p:txEl>
                                              <p:pRg st="8" end="8"/>
                                            </p:txEl>
                                          </p:spTgt>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662531">
                                            <p:txEl>
                                              <p:pRg st="9" end="9"/>
                                            </p:txEl>
                                          </p:spTgt>
                                        </p:tgtEl>
                                        <p:attrNameLst>
                                          <p:attrName>style.visibility</p:attrName>
                                        </p:attrNameLst>
                                      </p:cBhvr>
                                      <p:to>
                                        <p:strVal val="visible"/>
                                      </p:to>
                                    </p:set>
                                    <p:animEffect transition="in" filter="checkerboard(across)">
                                      <p:cBhvr>
                                        <p:cTn id="34" dur="500"/>
                                        <p:tgtEl>
                                          <p:spTgt spid="662531">
                                            <p:txEl>
                                              <p:pRg st="9" end="9"/>
                                            </p:txEl>
                                          </p:spTgt>
                                        </p:tgtEl>
                                      </p:cBhvr>
                                    </p:animEffect>
                                  </p:childTnLst>
                                </p:cTn>
                              </p:par>
                            </p:childTnLst>
                          </p:cTn>
                        </p:par>
                        <p:par>
                          <p:cTn id="35" fill="hold" nodeType="afterGroup">
                            <p:stCondLst>
                              <p:cond delay="500"/>
                            </p:stCondLst>
                            <p:childTnLst>
                              <p:par>
                                <p:cTn id="36" presetID="5" presetClass="entr" presetSubtype="10" fill="hold" nodeType="afterEffect">
                                  <p:stCondLst>
                                    <p:cond delay="0"/>
                                  </p:stCondLst>
                                  <p:childTnLst>
                                    <p:set>
                                      <p:cBhvr>
                                        <p:cTn id="37" dur="1" fill="hold">
                                          <p:stCondLst>
                                            <p:cond delay="0"/>
                                          </p:stCondLst>
                                        </p:cTn>
                                        <p:tgtEl>
                                          <p:spTgt spid="662543"/>
                                        </p:tgtEl>
                                        <p:attrNameLst>
                                          <p:attrName>style.visibility</p:attrName>
                                        </p:attrNameLst>
                                      </p:cBhvr>
                                      <p:to>
                                        <p:strVal val="visible"/>
                                      </p:to>
                                    </p:set>
                                    <p:animEffect transition="in" filter="checkerboard(across)">
                                      <p:cBhvr>
                                        <p:cTn id="38" dur="500"/>
                                        <p:tgtEl>
                                          <p:spTgt spid="662543"/>
                                        </p:tgtEl>
                                      </p:cBhvr>
                                    </p:animEffect>
                                  </p:childTnLst>
                                </p:cTn>
                              </p:par>
                            </p:childTnLst>
                          </p:cTn>
                        </p:par>
                        <p:par>
                          <p:cTn id="39" fill="hold" nodeType="afterGroup">
                            <p:stCondLst>
                              <p:cond delay="1000"/>
                            </p:stCondLst>
                            <p:childTnLst>
                              <p:par>
                                <p:cTn id="40" presetID="5" presetClass="entr" presetSubtype="10" fill="hold" grpId="0" nodeType="afterEffect">
                                  <p:stCondLst>
                                    <p:cond delay="0"/>
                                  </p:stCondLst>
                                  <p:childTnLst>
                                    <p:set>
                                      <p:cBhvr>
                                        <p:cTn id="41" dur="1" fill="hold">
                                          <p:stCondLst>
                                            <p:cond delay="0"/>
                                          </p:stCondLst>
                                        </p:cTn>
                                        <p:tgtEl>
                                          <p:spTgt spid="662531">
                                            <p:txEl>
                                              <p:pRg st="10" end="10"/>
                                            </p:txEl>
                                          </p:spTgt>
                                        </p:tgtEl>
                                        <p:attrNameLst>
                                          <p:attrName>style.visibility</p:attrName>
                                        </p:attrNameLst>
                                      </p:cBhvr>
                                      <p:to>
                                        <p:strVal val="visible"/>
                                      </p:to>
                                    </p:set>
                                    <p:animEffect transition="in" filter="checkerboard(across)">
                                      <p:cBhvr>
                                        <p:cTn id="42" dur="500"/>
                                        <p:tgtEl>
                                          <p:spTgt spid="662531">
                                            <p:txEl>
                                              <p:pRg st="10" end="10"/>
                                            </p:txEl>
                                          </p:spTgt>
                                        </p:tgtEl>
                                      </p:cBhvr>
                                    </p:animEffect>
                                  </p:childTnLst>
                                </p:cTn>
                              </p:par>
                            </p:childTnLst>
                          </p:cTn>
                        </p:par>
                        <p:par>
                          <p:cTn id="43" fill="hold" nodeType="afterGroup">
                            <p:stCondLst>
                              <p:cond delay="1500"/>
                            </p:stCondLst>
                            <p:childTnLst>
                              <p:par>
                                <p:cTn id="44" presetID="5" presetClass="entr" presetSubtype="10" fill="hold" nodeType="afterEffect">
                                  <p:stCondLst>
                                    <p:cond delay="0"/>
                                  </p:stCondLst>
                                  <p:childTnLst>
                                    <p:set>
                                      <p:cBhvr>
                                        <p:cTn id="45" dur="1" fill="hold">
                                          <p:stCondLst>
                                            <p:cond delay="0"/>
                                          </p:stCondLst>
                                        </p:cTn>
                                        <p:tgtEl>
                                          <p:spTgt spid="662559"/>
                                        </p:tgtEl>
                                        <p:attrNameLst>
                                          <p:attrName>style.visibility</p:attrName>
                                        </p:attrNameLst>
                                      </p:cBhvr>
                                      <p:to>
                                        <p:strVal val="visible"/>
                                      </p:to>
                                    </p:set>
                                    <p:animEffect transition="in" filter="checkerboard(across)">
                                      <p:cBhvr>
                                        <p:cTn id="46" dur="500"/>
                                        <p:tgtEl>
                                          <p:spTgt spid="662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2531" grpId="0" build="p"/>
    </p:bld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en-US" dirty="0"/>
              <a:t>RIEDP and AFCD / NPSI</a:t>
            </a:r>
          </a:p>
        </p:txBody>
      </p:sp>
      <p:sp>
        <p:nvSpPr>
          <p:cNvPr id="6" name="Espace réservé du contenu 5"/>
          <p:cNvSpPr>
            <a:spLocks noGrp="1"/>
          </p:cNvSpPr>
          <p:nvPr>
            <p:ph idx="1"/>
          </p:nvPr>
        </p:nvSpPr>
        <p:spPr/>
        <p:txBody>
          <a:bodyPr/>
          <a:lstStyle/>
          <a:p>
            <a:r>
              <a:rPr lang="en-US" sz="1600" dirty="0"/>
              <a:t>Scope for AFCD / NPSI</a:t>
            </a:r>
          </a:p>
          <a:p>
            <a:pPr lvl="1"/>
            <a:r>
              <a:rPr lang="en-US" sz="1400" dirty="0"/>
              <a:t>Specifications internal to Air Force and Navy, respectively</a:t>
            </a:r>
          </a:p>
          <a:p>
            <a:pPr lvl="2"/>
            <a:r>
              <a:rPr lang="en-US" sz="1400" dirty="0"/>
              <a:t>Focused on reuse of Geospatial datasets</a:t>
            </a:r>
          </a:p>
          <a:p>
            <a:pPr lvl="2"/>
            <a:r>
              <a:rPr lang="en-US" sz="1400" dirty="0"/>
              <a:t>Contractors are responsible for the final steps of the Process</a:t>
            </a:r>
          </a:p>
          <a:p>
            <a:r>
              <a:rPr lang="en-US" sz="1600" dirty="0"/>
              <a:t>Commonalities</a:t>
            </a:r>
          </a:p>
          <a:p>
            <a:pPr lvl="1"/>
            <a:r>
              <a:rPr lang="en-US" sz="1400" dirty="0"/>
              <a:t>Same view on COTS formats</a:t>
            </a:r>
          </a:p>
          <a:p>
            <a:pPr lvl="1"/>
            <a:r>
              <a:rPr lang="en-US" sz="1400" dirty="0"/>
              <a:t>Repository-focused Metadata</a:t>
            </a:r>
          </a:p>
          <a:p>
            <a:r>
              <a:rPr lang="en-US" sz="1600" dirty="0"/>
              <a:t>Relation between RIEDP and AFCD / NPSI</a:t>
            </a:r>
          </a:p>
          <a:p>
            <a:pPr lvl="1"/>
            <a:r>
              <a:rPr lang="en-US" sz="1400" dirty="0"/>
              <a:t>USAF and NAVAIR are RIEDP contributors since the origins</a:t>
            </a:r>
          </a:p>
          <a:p>
            <a:pPr lvl="1"/>
            <a:r>
              <a:rPr lang="en-US" sz="1400" dirty="0"/>
              <a:t>Both interested in RIEDP to improve reusability of Contractors efforts</a:t>
            </a:r>
          </a:p>
        </p:txBody>
      </p:sp>
      <p:sp>
        <p:nvSpPr>
          <p:cNvPr id="7" name="Espace réservé du numéro de diapositive 6"/>
          <p:cNvSpPr>
            <a:spLocks noGrp="1"/>
          </p:cNvSpPr>
          <p:nvPr>
            <p:ph type="sldNum" sz="quarter" idx="10"/>
          </p:nvPr>
        </p:nvSpPr>
        <p:spPr/>
        <p:txBody>
          <a:bodyPr/>
          <a:lstStyle/>
          <a:p>
            <a:pPr>
              <a:defRPr/>
            </a:pPr>
            <a:fld id="{9BF02599-D7B5-4902-9649-17D8AB17353F}" type="slidenum">
              <a:rPr lang="en-CA" smtClean="0"/>
              <a:pPr>
                <a:defRPr/>
              </a:pPr>
              <a:t>60</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04568744"/>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en-US" smtClean="0"/>
              <a:t>RIEDP and SE Core</a:t>
            </a:r>
            <a:endParaRPr lang="en-US"/>
          </a:p>
        </p:txBody>
      </p:sp>
      <p:sp>
        <p:nvSpPr>
          <p:cNvPr id="6" name="Espace réservé du contenu 5"/>
          <p:cNvSpPr>
            <a:spLocks noGrp="1"/>
          </p:cNvSpPr>
          <p:nvPr>
            <p:ph idx="1"/>
          </p:nvPr>
        </p:nvSpPr>
        <p:spPr/>
        <p:txBody>
          <a:bodyPr/>
          <a:lstStyle/>
          <a:p>
            <a:r>
              <a:rPr lang="en-US" smtClean="0"/>
              <a:t>Scope for SE Core</a:t>
            </a:r>
          </a:p>
          <a:p>
            <a:pPr lvl="1"/>
            <a:r>
              <a:rPr lang="en-US" smtClean="0"/>
              <a:t>Internal specification</a:t>
            </a:r>
          </a:p>
          <a:p>
            <a:pPr lvl="1"/>
            <a:r>
              <a:rPr lang="en-US" smtClean="0"/>
              <a:t>Responsible for the whole process, targeting (~50) US Army runtime formats</a:t>
            </a:r>
          </a:p>
          <a:p>
            <a:r>
              <a:rPr lang="en-US" smtClean="0"/>
              <a:t>Commonalities</a:t>
            </a:r>
          </a:p>
          <a:p>
            <a:pPr lvl="1"/>
            <a:r>
              <a:rPr lang="en-US" smtClean="0"/>
              <a:t>Shared RPM</a:t>
            </a:r>
          </a:p>
          <a:p>
            <a:pPr lvl="1"/>
            <a:r>
              <a:rPr lang="en-US" smtClean="0"/>
              <a:t>Similar view on RADM (unexpressed)</a:t>
            </a:r>
          </a:p>
          <a:p>
            <a:pPr lvl="1"/>
            <a:r>
              <a:rPr lang="en-US" smtClean="0"/>
              <a:t>Similar view on COTS formats and Structure</a:t>
            </a:r>
          </a:p>
          <a:p>
            <a:pPr lvl="1"/>
            <a:r>
              <a:rPr lang="en-US" smtClean="0"/>
              <a:t>Same view on Metadata, Profiles</a:t>
            </a:r>
          </a:p>
          <a:p>
            <a:r>
              <a:rPr lang="en-US" smtClean="0"/>
              <a:t>RIEDP and SE Core are complementary efforts</a:t>
            </a:r>
          </a:p>
          <a:p>
            <a:pPr lvl="1"/>
            <a:r>
              <a:rPr lang="en-US" smtClean="0"/>
              <a:t>SE Core is a RIEDP PDG Member</a:t>
            </a:r>
            <a:endParaRPr lang="en-US" dirty="0"/>
          </a:p>
        </p:txBody>
      </p:sp>
      <p:sp>
        <p:nvSpPr>
          <p:cNvPr id="7" name="Espace réservé du numéro de diapositive 6"/>
          <p:cNvSpPr>
            <a:spLocks noGrp="1"/>
          </p:cNvSpPr>
          <p:nvPr>
            <p:ph type="sldNum" sz="quarter" idx="10"/>
          </p:nvPr>
        </p:nvSpPr>
        <p:spPr/>
        <p:txBody>
          <a:bodyPr/>
          <a:lstStyle/>
          <a:p>
            <a:pPr>
              <a:defRPr/>
            </a:pPr>
            <a:fld id="{9BF02599-D7B5-4902-9649-17D8AB17353F}" type="slidenum">
              <a:rPr lang="en-CA" smtClean="0"/>
              <a:pPr>
                <a:defRPr/>
              </a:pPr>
              <a:t>61</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48824001"/>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en-US" smtClean="0"/>
              <a:t>RIEDP and CDB</a:t>
            </a:r>
            <a:endParaRPr lang="en-US"/>
          </a:p>
        </p:txBody>
      </p:sp>
      <p:sp>
        <p:nvSpPr>
          <p:cNvPr id="6" name="Espace réservé du contenu 5"/>
          <p:cNvSpPr>
            <a:spLocks noGrp="1"/>
          </p:cNvSpPr>
          <p:nvPr>
            <p:ph idx="1"/>
          </p:nvPr>
        </p:nvSpPr>
        <p:spPr>
          <a:xfrm>
            <a:off x="457200" y="1295400"/>
            <a:ext cx="8229600" cy="4961467"/>
          </a:xfrm>
        </p:spPr>
        <p:txBody>
          <a:bodyPr>
            <a:normAutofit fontScale="70000" lnSpcReduction="20000"/>
          </a:bodyPr>
          <a:lstStyle/>
          <a:p>
            <a:r>
              <a:rPr lang="en-US" dirty="0" smtClean="0"/>
              <a:t>Scope for CDB</a:t>
            </a:r>
          </a:p>
          <a:p>
            <a:pPr lvl="1"/>
            <a:r>
              <a:rPr lang="en-US" dirty="0" smtClean="0"/>
              <a:t>Based on CAE internal specification - flight simulator runtime format</a:t>
            </a:r>
          </a:p>
          <a:p>
            <a:pPr lvl="1"/>
            <a:r>
              <a:rPr lang="en-US" dirty="0" smtClean="0"/>
              <a:t>Various versions exist: CAE, </a:t>
            </a:r>
            <a:r>
              <a:rPr lang="en-US" dirty="0" err="1" smtClean="0"/>
              <a:t>Presagis</a:t>
            </a:r>
            <a:r>
              <a:rPr lang="en-US" dirty="0" smtClean="0"/>
              <a:t>, USSOCOM, OGC Standard</a:t>
            </a:r>
            <a:endParaRPr lang="en-US" dirty="0" smtClean="0">
              <a:sym typeface="Wingdings" panose="05000000000000000000" pitchFamily="2" charset="2"/>
            </a:endParaRPr>
          </a:p>
          <a:p>
            <a:r>
              <a:rPr lang="en-US" dirty="0" smtClean="0"/>
              <a:t>Commonalities</a:t>
            </a:r>
          </a:p>
          <a:p>
            <a:pPr lvl="1"/>
            <a:r>
              <a:rPr lang="en-US" dirty="0" smtClean="0"/>
              <a:t>Same view on COTS formats</a:t>
            </a:r>
          </a:p>
          <a:p>
            <a:r>
              <a:rPr lang="en-US" dirty="0" smtClean="0"/>
              <a:t>Divergences</a:t>
            </a:r>
          </a:p>
          <a:p>
            <a:pPr lvl="1"/>
            <a:r>
              <a:rPr lang="en-US" dirty="0" smtClean="0"/>
              <a:t>Complex Structure induced by runtime requirements (naming convention, LOD </a:t>
            </a:r>
            <a:r>
              <a:rPr lang="en-US" dirty="0" smtClean="0">
                <a:sym typeface="Wingdings" panose="05000000000000000000" pitchFamily="2" charset="2"/>
              </a:rPr>
              <a:t> large number of files</a:t>
            </a:r>
            <a:r>
              <a:rPr lang="en-US" dirty="0" smtClean="0"/>
              <a:t>)</a:t>
            </a:r>
          </a:p>
          <a:p>
            <a:pPr lvl="1"/>
            <a:r>
              <a:rPr lang="en-US" dirty="0" smtClean="0"/>
              <a:t>CDB generalizes use of </a:t>
            </a:r>
            <a:r>
              <a:rPr lang="en-US" dirty="0" err="1" smtClean="0"/>
              <a:t>OpenFlight</a:t>
            </a:r>
            <a:r>
              <a:rPr lang="en-US" dirty="0" smtClean="0"/>
              <a:t> (</a:t>
            </a:r>
            <a:r>
              <a:rPr lang="en-US" dirty="0" err="1" smtClean="0"/>
              <a:t>Presagis</a:t>
            </a:r>
            <a:r>
              <a:rPr lang="en-US" dirty="0" smtClean="0"/>
              <a:t>) to represent the terrain (elevation and features)</a:t>
            </a:r>
          </a:p>
          <a:p>
            <a:pPr lvl="1"/>
            <a:r>
              <a:rPr lang="en-US" dirty="0" smtClean="0"/>
              <a:t>CDB has no equivalent notion for Metadata or Profiles</a:t>
            </a:r>
          </a:p>
          <a:p>
            <a:pPr lvl="1"/>
            <a:r>
              <a:rPr lang="en-US" dirty="0" smtClean="0"/>
              <a:t>CDB has no expressed Process Model</a:t>
            </a:r>
          </a:p>
          <a:p>
            <a:pPr lvl="1"/>
            <a:r>
              <a:rPr lang="en-US" dirty="0" smtClean="0"/>
              <a:t>A tentative Data Model in OGC Standard version</a:t>
            </a:r>
          </a:p>
          <a:p>
            <a:r>
              <a:rPr lang="en-US" dirty="0" smtClean="0"/>
              <a:t>Relation between RIEDP and CDB</a:t>
            </a:r>
          </a:p>
          <a:p>
            <a:pPr lvl="1"/>
            <a:r>
              <a:rPr lang="en-US" dirty="0" smtClean="0"/>
              <a:t>CDB database can be built based on a RIEDP compliant database</a:t>
            </a:r>
          </a:p>
          <a:p>
            <a:r>
              <a:rPr lang="en-US" dirty="0" smtClean="0">
                <a:sym typeface="Wingdings" panose="05000000000000000000" pitchFamily="2" charset="2"/>
              </a:rPr>
              <a:t>Important</a:t>
            </a:r>
          </a:p>
          <a:p>
            <a:pPr lvl="1"/>
            <a:r>
              <a:rPr lang="en-US" dirty="0" smtClean="0">
                <a:sym typeface="Wingdings" panose="05000000000000000000" pitchFamily="2" charset="2"/>
              </a:rPr>
              <a:t> Standardization at OGC (not M&amp;S body) brings new constraints from GIS community</a:t>
            </a:r>
          </a:p>
          <a:p>
            <a:pPr lvl="2"/>
            <a:r>
              <a:rPr lang="en-US" dirty="0" smtClean="0">
                <a:sym typeface="Wingdings" panose="05000000000000000000" pitchFamily="2" charset="2"/>
              </a:rPr>
              <a:t>Impact on legacy users ?</a:t>
            </a:r>
            <a:endParaRPr lang="en-US" dirty="0"/>
          </a:p>
        </p:txBody>
      </p:sp>
      <p:sp>
        <p:nvSpPr>
          <p:cNvPr id="8" name="Espace réservé du numéro de diapositive 7"/>
          <p:cNvSpPr>
            <a:spLocks noGrp="1"/>
          </p:cNvSpPr>
          <p:nvPr>
            <p:ph type="sldNum" sz="quarter" idx="10"/>
          </p:nvPr>
        </p:nvSpPr>
        <p:spPr/>
        <p:txBody>
          <a:bodyPr/>
          <a:lstStyle/>
          <a:p>
            <a:pPr>
              <a:defRPr/>
            </a:pPr>
            <a:fld id="{9BF02599-D7B5-4902-9649-17D8AB17353F}" type="slidenum">
              <a:rPr lang="en-CA" smtClean="0"/>
              <a:pPr>
                <a:defRPr/>
              </a:pPr>
              <a:t>62</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84563050"/>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t>RIEDP vs other standardization efforts - Summary</a:t>
            </a:r>
          </a:p>
        </p:txBody>
      </p:sp>
      <p:sp>
        <p:nvSpPr>
          <p:cNvPr id="3" name="Espace réservé du contenu 2"/>
          <p:cNvSpPr>
            <a:spLocks noGrp="1"/>
          </p:cNvSpPr>
          <p:nvPr>
            <p:ph idx="1"/>
          </p:nvPr>
        </p:nvSpPr>
        <p:spPr/>
        <p:txBody>
          <a:bodyPr/>
          <a:lstStyle/>
          <a:p>
            <a:r>
              <a:rPr lang="en-US"/>
              <a:t>Situation vs Key Topics for Database sharing</a:t>
            </a:r>
          </a:p>
        </p:txBody>
      </p:sp>
      <p:pic>
        <p:nvPicPr>
          <p:cNvPr id="5" name="Image 4"/>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775495" y="4615846"/>
            <a:ext cx="2990734" cy="821820"/>
          </a:xfrm>
          <a:prstGeom prst="rect">
            <a:avLst/>
          </a:prstGeom>
          <a:noFill/>
          <a:ln>
            <a:noFill/>
          </a:ln>
        </p:spPr>
      </p:pic>
      <p:pic>
        <p:nvPicPr>
          <p:cNvPr id="1026" name="Picture 2"/>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53415" y="2112138"/>
            <a:ext cx="7837170" cy="244335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8" name="Espace réservé du numéro de diapositive 7"/>
          <p:cNvSpPr>
            <a:spLocks noGrp="1"/>
          </p:cNvSpPr>
          <p:nvPr>
            <p:ph type="sldNum" sz="quarter" idx="10"/>
          </p:nvPr>
        </p:nvSpPr>
        <p:spPr/>
        <p:txBody>
          <a:bodyPr/>
          <a:lstStyle/>
          <a:p>
            <a:pPr>
              <a:defRPr/>
            </a:pPr>
            <a:fld id="{9BF02599-D7B5-4902-9649-17D8AB17353F}" type="slidenum">
              <a:rPr lang="en-CA" smtClean="0"/>
              <a:pPr>
                <a:defRPr/>
              </a:pPr>
              <a:t>63</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548345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Take away</a:t>
            </a:r>
            <a:endParaRPr lang="en-US" dirty="0"/>
          </a:p>
        </p:txBody>
      </p:sp>
      <p:sp>
        <p:nvSpPr>
          <p:cNvPr id="3" name="Espace réservé du contenu 2"/>
          <p:cNvSpPr>
            <a:spLocks noGrp="1"/>
          </p:cNvSpPr>
          <p:nvPr>
            <p:ph idx="1"/>
          </p:nvPr>
        </p:nvSpPr>
        <p:spPr/>
        <p:txBody>
          <a:bodyPr/>
          <a:lstStyle/>
          <a:p>
            <a:pPr lvl="1"/>
            <a:r>
              <a:rPr lang="en-US" dirty="0" smtClean="0"/>
              <a:t>RIEDP</a:t>
            </a:r>
          </a:p>
          <a:p>
            <a:pPr lvl="2"/>
            <a:r>
              <a:rPr lang="en-US" dirty="0" smtClean="0"/>
              <a:t>Takes </a:t>
            </a:r>
            <a:r>
              <a:rPr lang="en-US" b="1" dirty="0" smtClean="0"/>
              <a:t>benefit of the lessons learnt </a:t>
            </a:r>
            <a:r>
              <a:rPr lang="en-US" dirty="0" smtClean="0"/>
              <a:t>from all initiatives</a:t>
            </a:r>
          </a:p>
          <a:p>
            <a:pPr lvl="2"/>
            <a:r>
              <a:rPr lang="en-US" dirty="0" smtClean="0"/>
              <a:t>Reuses and relies on </a:t>
            </a:r>
            <a:r>
              <a:rPr lang="en-US" b="1" dirty="0" smtClean="0"/>
              <a:t>existing standards </a:t>
            </a:r>
            <a:r>
              <a:rPr lang="en-US" dirty="0" smtClean="0"/>
              <a:t>(such as SEDRIS ISO/IEC standards and PNG ISO/IEC standard), as well as </a:t>
            </a:r>
            <a:r>
              <a:rPr lang="en-US" b="1" dirty="0" smtClean="0"/>
              <a:t>formats commonly used in the community</a:t>
            </a:r>
            <a:r>
              <a:rPr lang="en-US" dirty="0" smtClean="0"/>
              <a:t> </a:t>
            </a:r>
          </a:p>
          <a:p>
            <a:pPr lvl="2"/>
            <a:r>
              <a:rPr lang="en-US" dirty="0" smtClean="0"/>
              <a:t>Represents the </a:t>
            </a:r>
            <a:r>
              <a:rPr lang="en-US" b="1" dirty="0" smtClean="0"/>
              <a:t>best common denominator </a:t>
            </a:r>
            <a:r>
              <a:rPr lang="en-US" dirty="0" smtClean="0"/>
              <a:t>by providing a Reference Process Model (</a:t>
            </a:r>
            <a:r>
              <a:rPr lang="en-US" b="1" dirty="0" smtClean="0"/>
              <a:t>RPM</a:t>
            </a:r>
            <a:r>
              <a:rPr lang="en-US" dirty="0" smtClean="0"/>
              <a:t>), a formal Reference Abstract Data Model (</a:t>
            </a:r>
            <a:r>
              <a:rPr lang="en-US" b="1" dirty="0" smtClean="0"/>
              <a:t>RADM</a:t>
            </a:r>
            <a:r>
              <a:rPr lang="en-US" dirty="0" smtClean="0"/>
              <a:t>), relying on use of existing formats, specifying </a:t>
            </a:r>
            <a:r>
              <a:rPr lang="en-US" b="1" dirty="0" smtClean="0"/>
              <a:t>unique profiles</a:t>
            </a:r>
            <a:r>
              <a:rPr lang="en-US" dirty="0" smtClean="0"/>
              <a:t>, and focusing on </a:t>
            </a:r>
            <a:r>
              <a:rPr lang="en-US" b="1" dirty="0" smtClean="0"/>
              <a:t>metadata and attribution semantics</a:t>
            </a:r>
          </a:p>
          <a:p>
            <a:pPr lvl="2"/>
            <a:r>
              <a:rPr lang="en-US" b="1" dirty="0" smtClean="0"/>
              <a:t>Does not impose internal solutions </a:t>
            </a:r>
            <a:r>
              <a:rPr lang="en-US" dirty="0" smtClean="0"/>
              <a:t>on producers </a:t>
            </a:r>
          </a:p>
          <a:p>
            <a:pPr lvl="2"/>
            <a:r>
              <a:rPr lang="en-US" dirty="0" smtClean="0"/>
              <a:t>Provides a </a:t>
            </a:r>
            <a:r>
              <a:rPr lang="en-US" b="1" dirty="0" smtClean="0"/>
              <a:t>common data sharing approach </a:t>
            </a:r>
            <a:r>
              <a:rPr lang="en-US" dirty="0" smtClean="0"/>
              <a:t>that relies on a formal abstract data model (RADM), along with specific metadata and attribution (Product #2)</a:t>
            </a:r>
          </a:p>
          <a:p>
            <a:pPr lvl="1"/>
            <a:r>
              <a:rPr lang="en-US" dirty="0" smtClean="0"/>
              <a:t>This allows the </a:t>
            </a:r>
            <a:r>
              <a:rPr lang="en-US" b="1" dirty="0" smtClean="0"/>
              <a:t>best sharing </a:t>
            </a:r>
            <a:r>
              <a:rPr lang="en-US" dirty="0" smtClean="0"/>
              <a:t>of data, </a:t>
            </a:r>
            <a:r>
              <a:rPr lang="en-US" b="1" dirty="0" smtClean="0"/>
              <a:t>independently from target applications</a:t>
            </a:r>
            <a:r>
              <a:rPr lang="en-US" dirty="0" smtClean="0"/>
              <a:t> implementation, with a current scope addressing static terrain and visual system data</a:t>
            </a:r>
          </a:p>
        </p:txBody>
      </p:sp>
      <p:sp>
        <p:nvSpPr>
          <p:cNvPr id="16" name="Espace réservé du numéro de diapositive 15"/>
          <p:cNvSpPr>
            <a:spLocks noGrp="1"/>
          </p:cNvSpPr>
          <p:nvPr>
            <p:ph type="sldNum" sz="quarter" idx="10"/>
          </p:nvPr>
        </p:nvSpPr>
        <p:spPr/>
        <p:txBody>
          <a:bodyPr/>
          <a:lstStyle/>
          <a:p>
            <a:pPr>
              <a:defRPr/>
            </a:pPr>
            <a:fld id="{9BF02599-D7B5-4902-9649-17D8AB17353F}" type="slidenum">
              <a:rPr lang="en-CA" smtClean="0"/>
              <a:pPr>
                <a:defRPr/>
              </a:pPr>
              <a:t>64</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3531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left)">
                                      <p:cBhvr>
                                        <p:cTn id="10" dur="500"/>
                                        <p:tgtEl>
                                          <p:spTgt spid="3">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left)">
                                      <p:cBhvr>
                                        <p:cTn id="13" dur="500"/>
                                        <p:tgtEl>
                                          <p:spTgt spid="3">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left)">
                                      <p:cBhvr>
                                        <p:cTn id="16" dur="500"/>
                                        <p:tgtEl>
                                          <p:spTgt spid="3">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left)">
                                      <p:cBhvr>
                                        <p:cTn id="19" dur="500"/>
                                        <p:tgtEl>
                                          <p:spTgt spid="3">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left)">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left)">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p:bld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RIEDP PDG – Get Involved</a:t>
            </a:r>
          </a:p>
        </p:txBody>
      </p:sp>
      <p:sp>
        <p:nvSpPr>
          <p:cNvPr id="3" name="Espace réservé du contenu 2"/>
          <p:cNvSpPr>
            <a:spLocks noGrp="1"/>
          </p:cNvSpPr>
          <p:nvPr>
            <p:ph idx="1"/>
          </p:nvPr>
        </p:nvSpPr>
        <p:spPr/>
        <p:txBody>
          <a:bodyPr/>
          <a:lstStyle/>
          <a:p>
            <a:r>
              <a:rPr lang="en-US" noProof="0" dirty="0"/>
              <a:t>Please Join SISO by becoming a SISO Member</a:t>
            </a:r>
          </a:p>
          <a:p>
            <a:pPr lvl="2">
              <a:buFont typeface="Arial" panose="020B0604020202020204" pitchFamily="34" charset="0"/>
              <a:buChar char="•"/>
            </a:pPr>
            <a:r>
              <a:rPr lang="en-US" noProof="0" dirty="0"/>
              <a:t>by attending the SIW Meetings</a:t>
            </a:r>
          </a:p>
          <a:p>
            <a:pPr lvl="2">
              <a:buFont typeface="Arial" panose="020B0604020202020204" pitchFamily="34" charset="0"/>
              <a:buChar char="•"/>
            </a:pPr>
            <a:r>
              <a:rPr lang="en-US" noProof="0" dirty="0"/>
              <a:t>by registering on the Web Site ($ 90)</a:t>
            </a:r>
          </a:p>
          <a:p>
            <a:r>
              <a:rPr lang="en-US" noProof="0" dirty="0"/>
              <a:t>Then share with the community</a:t>
            </a:r>
          </a:p>
          <a:p>
            <a:pPr lvl="1"/>
            <a:r>
              <a:rPr lang="en-US" noProof="0" dirty="0"/>
              <a:t>PDG SISO Discussion - </a:t>
            </a:r>
            <a:r>
              <a:rPr lang="en-US" b="1" noProof="0" dirty="0"/>
              <a:t>Register</a:t>
            </a:r>
            <a:r>
              <a:rPr lang="en-US" noProof="0" dirty="0"/>
              <a:t> for Discussion:  </a:t>
            </a:r>
          </a:p>
          <a:p>
            <a:pPr lvl="2"/>
            <a:r>
              <a:rPr lang="en-US" noProof="0" dirty="0"/>
              <a:t>Logon to SISO Discussions and select </a:t>
            </a:r>
          </a:p>
          <a:p>
            <a:pPr lvl="3"/>
            <a:r>
              <a:rPr lang="en-US" noProof="0" dirty="0"/>
              <a:t>SAC-PDG-RIEDP  (Don’t forget to select SUBMIT !)</a:t>
            </a:r>
          </a:p>
          <a:p>
            <a:pPr lvl="1"/>
            <a:r>
              <a:rPr lang="en-US" noProof="0" dirty="0"/>
              <a:t>PDG SISO Webpage  - </a:t>
            </a:r>
            <a:r>
              <a:rPr lang="en-US" b="1" noProof="0" dirty="0"/>
              <a:t>Complete Affiliation Form</a:t>
            </a:r>
            <a:r>
              <a:rPr lang="en-US" noProof="0" dirty="0"/>
              <a:t>:  </a:t>
            </a:r>
          </a:p>
          <a:p>
            <a:pPr lvl="2"/>
            <a:r>
              <a:rPr lang="en-US" noProof="0" dirty="0"/>
              <a:t>Standards Activities &gt; Development Groups &gt; </a:t>
            </a:r>
          </a:p>
          <a:p>
            <a:pPr lvl="3"/>
            <a:r>
              <a:rPr lang="en-US" noProof="0" dirty="0"/>
              <a:t>Reuse and Interoperation of Environmental Data and Processes  (RIEDP) PDG</a:t>
            </a:r>
          </a:p>
          <a:p>
            <a:pPr lvl="1"/>
            <a:r>
              <a:rPr lang="en-US" noProof="0" dirty="0"/>
              <a:t>PDG SISO Library File Folder – Access PDG Documents:  </a:t>
            </a:r>
          </a:p>
          <a:p>
            <a:pPr lvl="2"/>
            <a:r>
              <a:rPr lang="en-US" noProof="0" dirty="0"/>
              <a:t>SISO Digital Library &gt; Development Groups &gt; RIEDP PDG</a:t>
            </a:r>
          </a:p>
          <a:p>
            <a:endParaRPr lang="en-US" noProof="0" dirty="0"/>
          </a:p>
        </p:txBody>
      </p:sp>
      <p:sp>
        <p:nvSpPr>
          <p:cNvPr id="7" name="Espace réservé du numéro de diapositive 6"/>
          <p:cNvSpPr>
            <a:spLocks noGrp="1"/>
          </p:cNvSpPr>
          <p:nvPr>
            <p:ph type="sldNum" sz="quarter" idx="10"/>
          </p:nvPr>
        </p:nvSpPr>
        <p:spPr/>
        <p:txBody>
          <a:bodyPr/>
          <a:lstStyle/>
          <a:p>
            <a:pPr>
              <a:defRPr/>
            </a:pPr>
            <a:fld id="{3A8F65C7-A534-4FF7-B95C-4F87548FFE5B}" type="slidenum">
              <a:rPr lang="en-US" altLang="en-US" smtClean="0"/>
              <a:pPr>
                <a:defRPr/>
              </a:pPr>
              <a:t>65</a:t>
            </a:fld>
            <a:endParaRPr lang="en-US" altLang="en-US"/>
          </a:p>
        </p:txBody>
      </p:sp>
      <p:pic>
        <p:nvPicPr>
          <p:cNvPr id="249858" name="Picture 2" descr="C:\Users\jlgougeat\Pictures\Symboles\BonneSolution.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467600" y="1905000"/>
            <a:ext cx="1362075" cy="120967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5312489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Participants in the Product Development Effort</a:t>
            </a:r>
          </a:p>
        </p:txBody>
      </p:sp>
      <p:sp>
        <p:nvSpPr>
          <p:cNvPr id="7" name="Espace réservé du contenu 6"/>
          <p:cNvSpPr>
            <a:spLocks noGrp="1"/>
          </p:cNvSpPr>
          <p:nvPr>
            <p:ph idx="1"/>
          </p:nvPr>
        </p:nvSpPr>
        <p:spPr/>
        <p:txBody>
          <a:bodyPr/>
          <a:lstStyle/>
          <a:p>
            <a:r>
              <a:rPr lang="fr-FR" dirty="0" err="1"/>
              <a:t>Formal</a:t>
            </a:r>
            <a:r>
              <a:rPr lang="fr-FR" dirty="0"/>
              <a:t> </a:t>
            </a:r>
            <a:r>
              <a:rPr lang="fr-FR" dirty="0" err="1"/>
              <a:t>members</a:t>
            </a:r>
            <a:r>
              <a:rPr lang="fr-FR" dirty="0"/>
              <a:t> </a:t>
            </a:r>
            <a:r>
              <a:rPr lang="fr-FR" sz="1800" dirty="0"/>
              <a:t>(</a:t>
            </a:r>
            <a:r>
              <a:rPr lang="fr-FR" sz="1800" dirty="0" err="1"/>
              <a:t>current</a:t>
            </a:r>
            <a:r>
              <a:rPr lang="fr-FR" sz="1800" dirty="0"/>
              <a:t> SISO </a:t>
            </a:r>
            <a:r>
              <a:rPr lang="fr-FR" sz="1800" dirty="0" err="1"/>
              <a:t>membership</a:t>
            </a:r>
            <a:r>
              <a:rPr lang="fr-FR" sz="1800" dirty="0"/>
              <a:t>)</a:t>
            </a:r>
          </a:p>
          <a:p>
            <a:endParaRPr lang="fr-FR" sz="1800" dirty="0"/>
          </a:p>
          <a:p>
            <a:endParaRPr lang="fr-FR" sz="1800" dirty="0"/>
          </a:p>
          <a:p>
            <a:endParaRPr lang="fr-FR" sz="1800" dirty="0"/>
          </a:p>
          <a:p>
            <a:endParaRPr lang="fr-FR" sz="1800" dirty="0"/>
          </a:p>
          <a:p>
            <a:endParaRPr lang="fr-FR" dirty="0"/>
          </a:p>
          <a:p>
            <a:endParaRPr lang="fr-FR" dirty="0"/>
          </a:p>
          <a:p>
            <a:endParaRPr lang="fr-FR" dirty="0"/>
          </a:p>
          <a:p>
            <a:r>
              <a:rPr lang="fr-FR" dirty="0"/>
              <a:t>And </a:t>
            </a:r>
            <a:r>
              <a:rPr lang="fr-FR" dirty="0" err="1"/>
              <a:t>other</a:t>
            </a:r>
            <a:r>
              <a:rPr lang="fr-FR" dirty="0"/>
              <a:t> participants</a:t>
            </a:r>
          </a:p>
        </p:txBody>
      </p:sp>
      <p:sp>
        <p:nvSpPr>
          <p:cNvPr id="8" name="Espace réservé du numéro de diapositive 7"/>
          <p:cNvSpPr>
            <a:spLocks noGrp="1"/>
          </p:cNvSpPr>
          <p:nvPr>
            <p:ph type="sldNum" sz="quarter" idx="10"/>
          </p:nvPr>
        </p:nvSpPr>
        <p:spPr/>
        <p:txBody>
          <a:bodyPr/>
          <a:lstStyle/>
          <a:p>
            <a:pPr>
              <a:defRPr/>
            </a:pPr>
            <a:fld id="{3A8F65C7-A534-4FF7-B95C-4F87548FFE5B}" type="slidenum">
              <a:rPr lang="en-US" altLang="en-US" smtClean="0"/>
              <a:pPr>
                <a:defRPr/>
              </a:pPr>
              <a:t>66</a:t>
            </a:fld>
            <a:endParaRPr lang="en-US" altLang="en-US"/>
          </a:p>
        </p:txBody>
      </p:sp>
      <p:pic>
        <p:nvPicPr>
          <p:cNvPr id="246785" name="Picture 1" descr="C:\Users\jlgougeat\Pictures\Symboles\Groupe.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560491" y="5778319"/>
            <a:ext cx="1409700" cy="8763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graphicFrame>
        <p:nvGraphicFramePr>
          <p:cNvPr id="12" name="Tableau 11"/>
          <p:cNvGraphicFramePr>
            <a:graphicFrameLocks noGrp="1"/>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3650660312"/>
              </p:ext>
            </p:extLst>
          </p:nvPr>
        </p:nvGraphicFramePr>
        <p:xfrm>
          <a:off x="527050" y="1807913"/>
          <a:ext cx="8089900" cy="3573780"/>
        </p:xfrm>
        <a:graphic>
          <a:graphicData uri="http://schemas.openxmlformats.org/drawingml/2006/table">
            <a:tbl>
              <a:tblPr/>
              <a:tblGrid>
                <a:gridCol w="1319764">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1580281213"/>
                    </a:ext>
                  </a:extLst>
                </a:gridCol>
                <a:gridCol w="1437147">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922620829"/>
                    </a:ext>
                  </a:extLst>
                </a:gridCol>
                <a:gridCol w="3096370">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584872948"/>
                    </a:ext>
                  </a:extLst>
                </a:gridCol>
                <a:gridCol w="2236619">
                  <a:extLst>
                    <a:ext uri="{9D8B030D-6E8A-4147-A177-3AD203B41FA5}">
                      <a16:colId xmlns="" xmlns:a16="http://schemas.microsoft.com/office/drawing/2014/main" xmlns:p="http://schemas.openxmlformats.org/presentationml/2006/main" xmlns:r="http://schemas.openxmlformats.org/officeDocument/2006/relationships" xmlns:a="http://schemas.openxmlformats.org/drawingml/2006/main" val="11668982"/>
                    </a:ext>
                  </a:extLst>
                </a:gridCol>
              </a:tblGrid>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b"/>
                      <a:r>
                        <a:rPr lang="fr-FR" sz="1100" b="1" u="none" strike="noStrike" dirty="0">
                          <a:effectLst/>
                        </a:rPr>
                        <a:t>First Name</a:t>
                      </a:r>
                      <a:endParaRPr lang="fr-FR" sz="1100" b="1" i="0" u="none" strike="noStrike" dirty="0">
                        <a:solidFill>
                          <a:srgbClr val="FFFFFF"/>
                        </a:solidFill>
                        <a:effectLst/>
                        <a:latin typeface="Calibri" panose="020F0502020204030204" pitchFamily="34" charset="0"/>
                      </a:endParaRPr>
                    </a:p>
                  </a:txBody>
                  <a:tcPr marL="0" marR="0" marT="0" marB="0" anchor="b">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b"/>
                      <a:r>
                        <a:rPr lang="fr-FR" sz="1100" b="1" u="none" strike="noStrike" dirty="0">
                          <a:effectLst/>
                        </a:rPr>
                        <a:t>Last Name</a:t>
                      </a:r>
                      <a:endParaRPr lang="fr-FR" sz="1100" b="1" i="0" u="none" strike="noStrike" dirty="0">
                        <a:solidFill>
                          <a:srgbClr val="000000"/>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b"/>
                      <a:r>
                        <a:rPr lang="fr-FR" sz="1100" b="1" u="none" strike="noStrike" dirty="0">
                          <a:effectLst/>
                        </a:rPr>
                        <a:t>Affiliation(s)</a:t>
                      </a:r>
                      <a:endParaRPr lang="fr-FR" sz="1100" b="1" i="0" u="none" strike="noStrike" dirty="0">
                        <a:solidFill>
                          <a:srgbClr val="FFFFFF"/>
                        </a:solidFill>
                        <a:effectLst/>
                        <a:latin typeface="Calibri" panose="020F0502020204030204" pitchFamily="34" charset="0"/>
                      </a:endParaRPr>
                    </a:p>
                  </a:txBody>
                  <a:tcPr marL="0" marR="0" marT="0" marB="0" anchor="b">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b"/>
                      <a:r>
                        <a:rPr lang="fr-FR" sz="1100" b="1" u="none" strike="noStrike" dirty="0">
                          <a:effectLst/>
                        </a:rPr>
                        <a:t>Email </a:t>
                      </a:r>
                      <a:r>
                        <a:rPr lang="fr-FR" sz="1100" b="1" u="none" strike="noStrike" dirty="0" err="1">
                          <a:effectLst/>
                        </a:rPr>
                        <a:t>Address</a:t>
                      </a:r>
                      <a:endParaRPr lang="fr-FR" sz="1100" b="1" i="0" u="none" strike="noStrike" dirty="0">
                        <a:solidFill>
                          <a:srgbClr val="FFFFFF"/>
                        </a:solidFill>
                        <a:effectLst/>
                        <a:latin typeface="Calibri" panose="020F0502020204030204" pitchFamily="34" charset="0"/>
                      </a:endParaRPr>
                    </a:p>
                  </a:txBody>
                  <a:tcPr marL="0" marR="0" marT="0" marB="0" anchor="b">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134898176"/>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Gilbert</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err="1">
                          <a:effectLst/>
                        </a:rPr>
                        <a:t>Castaner</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err="1">
                          <a:effectLst/>
                        </a:rPr>
                        <a:t>Sogitec</a:t>
                      </a:r>
                      <a:r>
                        <a:rPr lang="fr-FR" sz="1100" u="none" strike="noStrike" dirty="0">
                          <a:effectLst/>
                        </a:rPr>
                        <a:t> Industries</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a:effectLst/>
                        </a:rPr>
                        <a:t>gcastaner@sogitec.fr</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3377677931"/>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Rob</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Cox</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PEO STRI</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a:effectLst/>
                        </a:rPr>
                        <a:t>robert.m.co14.civ@mail.mil</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3482814179"/>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Paul</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Foley</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Consultant</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pjfoley2@verizon.net</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3076401749"/>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Arno</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Gerretsen</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NLR</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arno.gerretsen@nlr.nl</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3926969634"/>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Jean-Louis</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a:effectLst/>
                        </a:rPr>
                        <a:t>Gougeat</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Sogitec Industries</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a:effectLst/>
                        </a:rPr>
                        <a:t>jlgougeat@sogitec.fr</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2200037944"/>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Patrice</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a:effectLst/>
                        </a:rPr>
                        <a:t>Le </a:t>
                      </a:r>
                      <a:r>
                        <a:rPr lang="fr-FR" sz="1100" u="none" strike="noStrike" dirty="0" err="1">
                          <a:effectLst/>
                        </a:rPr>
                        <a:t>L</a:t>
                      </a:r>
                      <a:r>
                        <a:rPr lang="fr-FR" sz="1100" u="none" strike="noStrike" dirty="0" err="1" smtClean="0">
                          <a:effectLst/>
                        </a:rPr>
                        <a:t>eydour</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THALES</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patrice.leleydour@thalesgroup.com</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3442376449"/>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Arjan</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Lemmers</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Netherlands Aerospace Centre NLR</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Arjan.Lemmers@nlr.nl</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667135973"/>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Warren</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Macchi</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Abamis IT Solutions</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wmacchi@abamis.com</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266378505"/>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Farid</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Mamaghani</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en-US" sz="1100" u="none" strike="noStrike">
                          <a:effectLst/>
                        </a:rPr>
                        <a:t>self; SEDRIS Organization; US Army</a:t>
                      </a:r>
                      <a:endParaRPr lang="en-US"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farid@halcyon.com</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3131475774"/>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Lance</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Marrou</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SE Core CVEM</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lance.r.marrou@leidos.com</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4023371443"/>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Ronald</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Moore</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SE Core/Leidos</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ronald.g.moore@leidos.com</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769999512"/>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William</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Oates</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USAF</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william.oates@afams.af.mil</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3702646076"/>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Andreas</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Reif</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German Armed Forces</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Andreas1reif@bundeswehr.org</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1105151734"/>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David</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Ronnfeldt</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en-US" sz="1100" u="none" strike="noStrike">
                          <a:effectLst/>
                        </a:rPr>
                        <a:t>Australian Defence Simulation and Training Centre</a:t>
                      </a:r>
                      <a:endParaRPr lang="en-US"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a:effectLst/>
                        </a:rPr>
                        <a:t>david.ronnfeldt2@defence.gov.au</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3807525923"/>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Roy</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Scrudder</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ARL:UT, US Army</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roy.scrudder@arlut.utexas.edu</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3864476245"/>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Robert</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Siegfried</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aditerna GmbH</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robert.siegfried@aditerna.de</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4273219008"/>
                  </a:ext>
                </a:extLst>
              </a:tr>
              <a:tr h="190500">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Simon</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a:effectLst/>
                        </a:rPr>
                        <a:t>Skinner</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a:effectLst/>
                        </a:rPr>
                        <a:t>XPI Simulation Ltd; Thales UK</a:t>
                      </a:r>
                      <a:endParaRPr lang="fr-FR" sz="1100" b="0" i="0" u="none" strike="noStrike">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l" fontAlgn="t"/>
                      <a:r>
                        <a:rPr lang="fr-FR" sz="1100" u="none" strike="noStrike" dirty="0">
                          <a:effectLst/>
                        </a:rPr>
                        <a:t>simon.skinner@xpisimulation.com</a:t>
                      </a:r>
                      <a:endParaRPr lang="fr-FR" sz="1100" b="0" i="0" u="none" strike="noStrike" dirty="0">
                        <a:solidFill>
                          <a:srgbClr val="2E3D47"/>
                        </a:solidFill>
                        <a:effectLst/>
                        <a:latin typeface="Calibri" panose="020F0502020204030204" pitchFamily="34" charset="0"/>
                      </a:endParaRPr>
                    </a:p>
                  </a:txBody>
                  <a:tcPr marL="0" marR="0" marT="0" marB="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61DC8">
                        <a:tint val="20000"/>
                      </a:srgbClr>
                    </a:solidFill>
                  </a:tcPr>
                </a:tc>
                <a:extLst>
                  <a:ext uri="{0D108BD9-81ED-4DB2-BD59-A6C34878D82A}">
                    <a16:rowId xmlns="" xmlns:a16="http://schemas.microsoft.com/office/drawing/2014/main" xmlns:p="http://schemas.openxmlformats.org/presentationml/2006/main" xmlns:r="http://schemas.openxmlformats.org/officeDocument/2006/relationships" xmlns:a="http://schemas.openxmlformats.org/drawingml/2006/main" val="2647080809"/>
                  </a:ext>
                </a:extLst>
              </a:tr>
            </a:tbl>
          </a:graphicData>
        </a:graphic>
      </p:graphicFrame>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7090224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lstStyle/>
          <a:p>
            <a:r>
              <a:rPr lang="en-US" noProof="0" dirty="0"/>
              <a:t>Conclusion</a:t>
            </a:r>
          </a:p>
        </p:txBody>
      </p:sp>
      <p:sp>
        <p:nvSpPr>
          <p:cNvPr id="237571" name="Rectangle 3"/>
          <p:cNvSpPr>
            <a:spLocks noGrp="1" noChangeArrowheads="1"/>
          </p:cNvSpPr>
          <p:nvPr>
            <p:ph idx="1"/>
          </p:nvPr>
        </p:nvSpPr>
        <p:spPr/>
        <p:txBody>
          <a:bodyPr/>
          <a:lstStyle/>
          <a:p>
            <a:pPr lvl="1"/>
            <a:r>
              <a:rPr lang="en-US" sz="2400" noProof="0" dirty="0"/>
              <a:t>Thank you for your attention !</a:t>
            </a:r>
          </a:p>
          <a:p>
            <a:pPr lvl="1"/>
            <a:endParaRPr lang="en-US" sz="2400" noProof="0" dirty="0"/>
          </a:p>
          <a:p>
            <a:pPr lvl="1"/>
            <a:r>
              <a:rPr lang="en-US" sz="2400" noProof="0" dirty="0"/>
              <a:t>Any questions ?</a:t>
            </a:r>
          </a:p>
          <a:p>
            <a:pPr lvl="1"/>
            <a:endParaRPr lang="fr-FR" sz="2400" noProof="0" dirty="0"/>
          </a:p>
          <a:p>
            <a:pPr lvl="1"/>
            <a:r>
              <a:rPr lang="fr-FR" sz="2400" noProof="0" dirty="0"/>
              <a:t>Full version of the Brief </a:t>
            </a:r>
            <a:r>
              <a:rPr lang="fr-FR" sz="2400" noProof="0" dirty="0" err="1"/>
              <a:t>available</a:t>
            </a:r>
            <a:r>
              <a:rPr lang="fr-FR" sz="2400" noProof="0" dirty="0"/>
              <a:t> on the SISO </a:t>
            </a:r>
            <a:r>
              <a:rPr lang="fr-FR" sz="2400" noProof="0" dirty="0" err="1"/>
              <a:t>WebSite</a:t>
            </a:r>
            <a:endParaRPr lang="en-US" sz="2400" noProof="0" dirty="0"/>
          </a:p>
        </p:txBody>
      </p:sp>
      <p:sp>
        <p:nvSpPr>
          <p:cNvPr id="3" name="Espace réservé du numéro de diapositive 2"/>
          <p:cNvSpPr>
            <a:spLocks noGrp="1"/>
          </p:cNvSpPr>
          <p:nvPr>
            <p:ph type="sldNum" sz="quarter" idx="10"/>
          </p:nvPr>
        </p:nvSpPr>
        <p:spPr/>
        <p:txBody>
          <a:bodyPr/>
          <a:lstStyle/>
          <a:p>
            <a:pPr>
              <a:defRPr/>
            </a:pPr>
            <a:fld id="{3A8F65C7-A534-4FF7-B95C-4F87548FFE5B}" type="slidenum">
              <a:rPr lang="en-US" altLang="en-US" smtClean="0"/>
              <a:pPr>
                <a:defRPr/>
              </a:pPr>
              <a:t>67</a:t>
            </a:fld>
            <a:endParaRPr lang="en-US" altLang="en-US"/>
          </a:p>
        </p:txBody>
      </p:sp>
      <p:sp>
        <p:nvSpPr>
          <p:cNvPr id="7" name="WordArt 105"/>
          <p:cNvSpPr>
            <a:spLocks noChangeArrowheads="1" noChangeShapeType="1" noTextEdit="1"/>
          </p:cNvSpPr>
          <p:nvPr/>
        </p:nvSpPr>
        <p:spPr bwMode="auto">
          <a:xfrm>
            <a:off x="5329646" y="5338355"/>
            <a:ext cx="3317148" cy="709476"/>
          </a:xfrm>
          <a:prstGeom prst="rect">
            <a:avLst/>
          </a:prstGeom>
        </p:spPr>
        <p:txBody>
          <a:bodyPr wrap="none" fromWordArt="1">
            <a:prstTxWarp prst="textSlantUp">
              <a:avLst>
                <a:gd name="adj" fmla="val 32056"/>
              </a:avLst>
            </a:prstTxWarp>
          </a:bodyPr>
          <a:lstStyle/>
          <a:p>
            <a:r>
              <a:rPr lang="en-US"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Please Join ! </a:t>
            </a:r>
          </a:p>
        </p:txBody>
      </p:sp>
      <p:pic>
        <p:nvPicPr>
          <p:cNvPr id="245762" name="Picture 2" descr="C:\Users\jlgougeat\Pictures\Symboles\Question.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629400" y="1539111"/>
            <a:ext cx="1259213" cy="186363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1871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re 5">
            <a:extLst>
              <a:ext uri="{FF2B5EF4-FFF2-40B4-BE49-F238E27FC236}">
                <a16:creationId xmlns="" xmlns:a16="http://schemas.microsoft.com/office/drawing/2014/main" xmlns:p="http://schemas.openxmlformats.org/presentationml/2006/main" xmlns:r="http://schemas.openxmlformats.org/officeDocument/2006/relationships" xmlns:a="http://schemas.openxmlformats.org/drawingml/2006/main" id="{DD03331A-4B8D-481B-ADA4-48215C2F88FA}"/>
              </a:ext>
            </a:extLst>
          </p:cNvPr>
          <p:cNvSpPr>
            <a:spLocks noGrp="1"/>
          </p:cNvSpPr>
          <p:nvPr>
            <p:ph type="ctrTitle" sz="quarter"/>
          </p:nvPr>
        </p:nvSpPr>
        <p:spPr/>
        <p:txBody>
          <a:bodyPr/>
          <a:lstStyle/>
          <a:p>
            <a:pPr algn="ctr"/>
            <a:r>
              <a:rPr lang="fr-FR" dirty="0"/>
              <a:t>Backup</a:t>
            </a:r>
          </a:p>
        </p:txBody>
      </p:sp>
      <p:sp>
        <p:nvSpPr>
          <p:cNvPr id="7" name="Sous-titre 6">
            <a:extLst>
              <a:ext uri="{FF2B5EF4-FFF2-40B4-BE49-F238E27FC236}">
                <a16:creationId xmlns="" xmlns:a16="http://schemas.microsoft.com/office/drawing/2014/main" xmlns:p="http://schemas.openxmlformats.org/presentationml/2006/main" xmlns:r="http://schemas.openxmlformats.org/officeDocument/2006/relationships" xmlns:a="http://schemas.openxmlformats.org/drawingml/2006/main" id="{3C043EF5-6920-4851-A4E5-835D2420449D}"/>
              </a:ext>
            </a:extLst>
          </p:cNvPr>
          <p:cNvSpPr>
            <a:spLocks noGrp="1"/>
          </p:cNvSpPr>
          <p:nvPr>
            <p:ph type="subTitle" sz="quarter" idx="1"/>
          </p:nvPr>
        </p:nvSpPr>
        <p:spPr/>
        <p:txBody>
          <a:bodyPr/>
          <a:lstStyle/>
          <a:p>
            <a:endParaRPr lang="fr-FR"/>
          </a:p>
        </p:txBody>
      </p:sp>
      <p:sp>
        <p:nvSpPr>
          <p:cNvPr id="4" name="Espace réservé du numéro de diapositive 3">
            <a:extLst>
              <a:ext uri="{FF2B5EF4-FFF2-40B4-BE49-F238E27FC236}">
                <a16:creationId xmlns="" xmlns:a16="http://schemas.microsoft.com/office/drawing/2014/main" xmlns:p="http://schemas.openxmlformats.org/presentationml/2006/main" xmlns:r="http://schemas.openxmlformats.org/officeDocument/2006/relationships" xmlns:a="http://schemas.openxmlformats.org/drawingml/2006/main" id="{37724855-E64F-42E4-B65B-E1B6E7E00CA2}"/>
              </a:ext>
            </a:extLst>
          </p:cNvPr>
          <p:cNvSpPr>
            <a:spLocks noGrp="1"/>
          </p:cNvSpPr>
          <p:nvPr>
            <p:ph type="sldNum" sz="quarter" idx="4294967295"/>
          </p:nvPr>
        </p:nvSpPr>
        <p:spPr>
          <a:xfrm>
            <a:off x="0" y="6464300"/>
            <a:ext cx="442913" cy="387350"/>
          </a:xfrm>
        </p:spPr>
        <p:txBody>
          <a:bodyPr/>
          <a:lstStyle/>
          <a:p>
            <a:pPr>
              <a:defRPr/>
            </a:pPr>
            <a:fld id="{9BF02599-D7B5-4902-9649-17D8AB17353F}" type="slidenum">
              <a:rPr lang="en-CA" smtClean="0"/>
              <a:pPr>
                <a:defRPr/>
              </a:pPr>
              <a:t>68</a:t>
            </a:fld>
            <a:endParaRPr lang="en-CA"/>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3944625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3DModel … model !</a:t>
            </a:r>
            <a:endParaRPr lang="en-US" dirty="0"/>
          </a:p>
        </p:txBody>
      </p:sp>
      <p:sp>
        <p:nvSpPr>
          <p:cNvPr id="4" name="Espace réservé du numéro de diapositive 3"/>
          <p:cNvSpPr>
            <a:spLocks noGrp="1"/>
          </p:cNvSpPr>
          <p:nvPr>
            <p:ph type="sldNum" sz="quarter" idx="10"/>
          </p:nvPr>
        </p:nvSpPr>
        <p:spPr/>
        <p:txBody>
          <a:bodyPr/>
          <a:lstStyle/>
          <a:p>
            <a:pPr>
              <a:defRPr/>
            </a:pPr>
            <a:fld id="{9BF02599-D7B5-4902-9649-17D8AB17353F}" type="slidenum">
              <a:rPr lang="en-CA" smtClean="0"/>
              <a:pPr>
                <a:defRPr/>
              </a:pPr>
              <a:t>69</a:t>
            </a:fld>
            <a:endParaRPr lang="en-CA"/>
          </a:p>
        </p:txBody>
      </p:sp>
      <p:pic>
        <p:nvPicPr>
          <p:cNvPr id="8" name="Picture 5"/>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b="4693"/>
          <a:stretch/>
        </p:blipFill>
        <p:spPr bwMode="auto">
          <a:xfrm>
            <a:off x="2531981" y="1352550"/>
            <a:ext cx="5670735" cy="5215880"/>
          </a:xfrm>
          <a:prstGeom prst="rect">
            <a:avLst/>
          </a:prstGeom>
          <a:noFill/>
          <a:ln>
            <a:noFill/>
          </a:ln>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14" name="Espace réservé du contenu 13"/>
          <p:cNvSpPr>
            <a:spLocks noGrp="1"/>
          </p:cNvSpPr>
          <p:nvPr>
            <p:ph idx="1"/>
          </p:nvPr>
        </p:nvSpPr>
        <p:spPr/>
        <p:txBody>
          <a:bodyPr/>
          <a:lstStyle/>
          <a:p>
            <a:r>
              <a:rPr lang="fr-FR" dirty="0" err="1"/>
              <a:t>Detailed</a:t>
            </a:r>
            <a:r>
              <a:rPr lang="fr-FR" dirty="0"/>
              <a:t> </a:t>
            </a:r>
            <a:r>
              <a:rPr lang="fr-FR" dirty="0" err="1"/>
              <a:t>view</a:t>
            </a:r>
            <a:r>
              <a:rPr lang="fr-FR" dirty="0"/>
              <a:t> for the 3D Model</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87013793"/>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1720" name="Rectangle 40"/>
          <p:cNvSpPr>
            <a:spLocks noGrp="1" noChangeArrowheads="1"/>
          </p:cNvSpPr>
          <p:nvPr>
            <p:ph type="title"/>
          </p:nvPr>
        </p:nvSpPr>
        <p:spPr/>
        <p:txBody>
          <a:bodyPr/>
          <a:lstStyle/>
          <a:p>
            <a:r>
              <a:rPr lang="fr-FR" dirty="0" err="1" smtClean="0"/>
              <a:t>Various</a:t>
            </a:r>
            <a:r>
              <a:rPr lang="fr-FR" dirty="0" smtClean="0"/>
              <a:t> </a:t>
            </a:r>
            <a:r>
              <a:rPr lang="fr-FR" dirty="0" err="1" smtClean="0"/>
              <a:t>Contributors</a:t>
            </a:r>
            <a:endParaRPr lang="fr-FR" dirty="0"/>
          </a:p>
        </p:txBody>
      </p:sp>
      <p:sp>
        <p:nvSpPr>
          <p:cNvPr id="39" name="Espace réservé du numéro de diapositive 2"/>
          <p:cNvSpPr>
            <a:spLocks noGrp="1"/>
          </p:cNvSpPr>
          <p:nvPr>
            <p:ph type="sldNum" sz="quarter" idx="10"/>
          </p:nvPr>
        </p:nvSpPr>
        <p:spPr/>
        <p:txBody>
          <a:bodyPr/>
          <a:lstStyle/>
          <a:p>
            <a:fld id="{1C1D4A9C-5D7A-4BA4-BFF8-1C890772F6A1}" type="slidenum">
              <a:rPr lang="en-CA" smtClean="0"/>
              <a:pPr/>
              <a:t>7</a:t>
            </a:fld>
            <a:endParaRPr lang="en-CA"/>
          </a:p>
        </p:txBody>
      </p:sp>
      <p:pic>
        <p:nvPicPr>
          <p:cNvPr id="711683" name="Picture 3" descr="couche8"/>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468438" y="1619250"/>
            <a:ext cx="6651625" cy="44196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711684" name="Line 4"/>
          <p:cNvSpPr>
            <a:spLocks noChangeShapeType="1"/>
          </p:cNvSpPr>
          <p:nvPr/>
        </p:nvSpPr>
        <p:spPr bwMode="auto">
          <a:xfrm flipV="1">
            <a:off x="4827588" y="1619250"/>
            <a:ext cx="423862" cy="269875"/>
          </a:xfrm>
          <a:prstGeom prst="line">
            <a:avLst/>
          </a:prstGeom>
          <a:noFill/>
          <a:ln w="12700">
            <a:solidFill>
              <a:srgbClr val="000000"/>
            </a:solidFill>
            <a:round/>
            <a:headEnd type="arrow" w="med" len="med"/>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1685" name="Line 5"/>
          <p:cNvSpPr>
            <a:spLocks noChangeShapeType="1"/>
          </p:cNvSpPr>
          <p:nvPr/>
        </p:nvSpPr>
        <p:spPr bwMode="auto">
          <a:xfrm flipH="1" flipV="1">
            <a:off x="7159625" y="2794000"/>
            <a:ext cx="244475" cy="330200"/>
          </a:xfrm>
          <a:prstGeom prst="line">
            <a:avLst/>
          </a:prstGeom>
          <a:noFill/>
          <a:ln w="12700">
            <a:solidFill>
              <a:srgbClr val="000000"/>
            </a:solidFill>
            <a:round/>
            <a:headEnd type="arrow" w="med" len="med"/>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1686" name="Line 6"/>
          <p:cNvSpPr>
            <a:spLocks noChangeShapeType="1"/>
          </p:cNvSpPr>
          <p:nvPr/>
        </p:nvSpPr>
        <p:spPr bwMode="auto">
          <a:xfrm flipV="1">
            <a:off x="3641725" y="4248150"/>
            <a:ext cx="476250" cy="254000"/>
          </a:xfrm>
          <a:prstGeom prst="line">
            <a:avLst/>
          </a:prstGeom>
          <a:noFill/>
          <a:ln w="12700">
            <a:solidFill>
              <a:srgbClr val="000000"/>
            </a:solidFill>
            <a:round/>
            <a:headEnd type="none" w="sm" len="sm"/>
            <a:tailEnd type="arrow"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1687" name="Text Box 7"/>
          <p:cNvSpPr txBox="1">
            <a:spLocks noChangeArrowheads="1"/>
          </p:cNvSpPr>
          <p:nvPr/>
        </p:nvSpPr>
        <p:spPr bwMode="auto">
          <a:xfrm>
            <a:off x="5640454" y="1570038"/>
            <a:ext cx="915857" cy="19751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lgn="ctr">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000" b="1" dirty="0">
                <a:solidFill>
                  <a:srgbClr val="0000CC"/>
                </a:solidFill>
                <a:latin typeface="Tahoma" pitchFamily="34" charset="0"/>
              </a:rPr>
              <a:t>Visual System</a:t>
            </a:r>
          </a:p>
        </p:txBody>
      </p:sp>
      <p:sp>
        <p:nvSpPr>
          <p:cNvPr id="711688" name="Text Box 8"/>
          <p:cNvSpPr txBox="1">
            <a:spLocks noChangeArrowheads="1"/>
          </p:cNvSpPr>
          <p:nvPr/>
        </p:nvSpPr>
        <p:spPr bwMode="auto">
          <a:xfrm>
            <a:off x="6401601" y="2130425"/>
            <a:ext cx="763573" cy="19751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lgn="ctr">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000" b="1" dirty="0">
                <a:solidFill>
                  <a:srgbClr val="0000CC"/>
                </a:solidFill>
                <a:latin typeface="Tahoma" pitchFamily="34" charset="0"/>
              </a:rPr>
              <a:t>Simulator 2</a:t>
            </a:r>
          </a:p>
        </p:txBody>
      </p:sp>
      <p:sp>
        <p:nvSpPr>
          <p:cNvPr id="711689" name="Text Box 9"/>
          <p:cNvSpPr txBox="1">
            <a:spLocks noChangeArrowheads="1"/>
          </p:cNvSpPr>
          <p:nvPr/>
        </p:nvSpPr>
        <p:spPr bwMode="auto">
          <a:xfrm>
            <a:off x="3151990" y="4149725"/>
            <a:ext cx="763573" cy="19751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lgn="ctr">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000" b="1" dirty="0">
                <a:solidFill>
                  <a:srgbClr val="0000CC"/>
                </a:solidFill>
                <a:latin typeface="Tahoma" pitchFamily="34" charset="0"/>
              </a:rPr>
              <a:t>Simulator 3</a:t>
            </a:r>
          </a:p>
        </p:txBody>
      </p:sp>
      <p:sp>
        <p:nvSpPr>
          <p:cNvPr id="711690" name="Line 10"/>
          <p:cNvSpPr>
            <a:spLocks noChangeShapeType="1"/>
          </p:cNvSpPr>
          <p:nvPr/>
        </p:nvSpPr>
        <p:spPr bwMode="auto">
          <a:xfrm>
            <a:off x="1292225" y="6172200"/>
            <a:ext cx="7131050" cy="0"/>
          </a:xfrm>
          <a:prstGeom prst="line">
            <a:avLst/>
          </a:prstGeom>
          <a:noFill/>
          <a:ln w="57150" cmpd="thinThick">
            <a:solidFill>
              <a:srgbClr val="000000"/>
            </a:solidFill>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1691" name="Line 11"/>
          <p:cNvSpPr>
            <a:spLocks noChangeShapeType="1"/>
          </p:cNvSpPr>
          <p:nvPr/>
        </p:nvSpPr>
        <p:spPr bwMode="auto">
          <a:xfrm>
            <a:off x="6956425" y="2887663"/>
            <a:ext cx="0" cy="328453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1692" name="Line 12"/>
          <p:cNvSpPr>
            <a:spLocks noChangeShapeType="1"/>
          </p:cNvSpPr>
          <p:nvPr/>
        </p:nvSpPr>
        <p:spPr bwMode="auto">
          <a:xfrm>
            <a:off x="3635375" y="4781550"/>
            <a:ext cx="0" cy="139065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1693" name="Text Box 13"/>
          <p:cNvSpPr txBox="1">
            <a:spLocks noChangeArrowheads="1"/>
          </p:cNvSpPr>
          <p:nvPr/>
        </p:nvSpPr>
        <p:spPr bwMode="auto">
          <a:xfrm>
            <a:off x="4134205" y="6246813"/>
            <a:ext cx="1020053" cy="228288"/>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0000"/>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200" b="1" dirty="0">
                <a:solidFill>
                  <a:srgbClr val="0000CC"/>
                </a:solidFill>
                <a:latin typeface="Tahoma" pitchFamily="34" charset="0"/>
              </a:rPr>
              <a:t>HLA or </a:t>
            </a:r>
            <a:r>
              <a:rPr lang="fr-FR" sz="1200" b="1" dirty="0" err="1">
                <a:solidFill>
                  <a:srgbClr val="0000CC"/>
                </a:solidFill>
                <a:latin typeface="Tahoma" pitchFamily="34" charset="0"/>
              </a:rPr>
              <a:t>Other</a:t>
            </a:r>
            <a:endParaRPr lang="fr-FR" sz="1200" b="1" dirty="0">
              <a:solidFill>
                <a:srgbClr val="0000CC"/>
              </a:solidFill>
              <a:latin typeface="Tahoma" pitchFamily="34" charset="0"/>
            </a:endParaRPr>
          </a:p>
        </p:txBody>
      </p:sp>
      <p:sp>
        <p:nvSpPr>
          <p:cNvPr id="711694" name="Text Box 14"/>
          <p:cNvSpPr txBox="1">
            <a:spLocks noChangeArrowheads="1"/>
          </p:cNvSpPr>
          <p:nvPr/>
        </p:nvSpPr>
        <p:spPr bwMode="auto">
          <a:xfrm>
            <a:off x="5173670" y="1220788"/>
            <a:ext cx="763573" cy="19751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000" b="1" dirty="0">
                <a:solidFill>
                  <a:srgbClr val="0000CC"/>
                </a:solidFill>
                <a:latin typeface="Tahoma" pitchFamily="34" charset="0"/>
              </a:rPr>
              <a:t>Simulator 1</a:t>
            </a:r>
          </a:p>
        </p:txBody>
      </p:sp>
      <p:sp>
        <p:nvSpPr>
          <p:cNvPr id="711695" name="Line 15"/>
          <p:cNvSpPr>
            <a:spLocks noChangeShapeType="1"/>
          </p:cNvSpPr>
          <p:nvPr/>
        </p:nvSpPr>
        <p:spPr bwMode="auto">
          <a:xfrm>
            <a:off x="5495925" y="1765300"/>
            <a:ext cx="0" cy="439737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pic>
        <p:nvPicPr>
          <p:cNvPr id="711697" name="Picture 17" descr="j0337876"/>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flipH="1">
            <a:off x="2609850" y="2887663"/>
            <a:ext cx="447675" cy="21748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1698" name="Picture 18" descr="j0337876"/>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flipH="1">
            <a:off x="2295525" y="3009900"/>
            <a:ext cx="447675" cy="21748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1699" name="Picture 19" descr="j0240597"/>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105150" y="2781300"/>
            <a:ext cx="138113" cy="2286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1700" name="Picture 20" descr="j0240597"/>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43263" y="2659063"/>
            <a:ext cx="138112" cy="2286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711701" name="Line 21"/>
          <p:cNvSpPr>
            <a:spLocks noChangeShapeType="1"/>
          </p:cNvSpPr>
          <p:nvPr/>
        </p:nvSpPr>
        <p:spPr bwMode="auto">
          <a:xfrm flipH="1" flipV="1">
            <a:off x="2295525" y="2620963"/>
            <a:ext cx="314325" cy="266700"/>
          </a:xfrm>
          <a:prstGeom prst="line">
            <a:avLst/>
          </a:prstGeom>
          <a:noFill/>
          <a:ln w="12700">
            <a:solidFill>
              <a:srgbClr val="000000"/>
            </a:solidFill>
            <a:round/>
            <a:headEnd type="arrow" w="med" len="med"/>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1702" name="Text Box 22"/>
          <p:cNvSpPr txBox="1">
            <a:spLocks noChangeArrowheads="1"/>
          </p:cNvSpPr>
          <p:nvPr/>
        </p:nvSpPr>
        <p:spPr bwMode="auto">
          <a:xfrm>
            <a:off x="1831975" y="1993900"/>
            <a:ext cx="269875" cy="195263"/>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000" b="1">
                <a:solidFill>
                  <a:srgbClr val="0000CC"/>
                </a:solidFill>
                <a:latin typeface="Tahoma" pitchFamily="34" charset="0"/>
              </a:rPr>
              <a:t>CGF</a:t>
            </a:r>
          </a:p>
        </p:txBody>
      </p:sp>
      <p:sp>
        <p:nvSpPr>
          <p:cNvPr id="711703" name="Line 23"/>
          <p:cNvSpPr>
            <a:spLocks noChangeShapeType="1"/>
          </p:cNvSpPr>
          <p:nvPr/>
        </p:nvSpPr>
        <p:spPr bwMode="auto">
          <a:xfrm>
            <a:off x="2014538" y="2659063"/>
            <a:ext cx="0" cy="351313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pic>
        <p:nvPicPr>
          <p:cNvPr id="711704" name="Picture 24" descr="j0424790"/>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711950" y="2365375"/>
            <a:ext cx="488950" cy="50958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1705" name="Picture 25" descr="j0424790"/>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810250" y="1765300"/>
            <a:ext cx="488950" cy="50958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1706" name="Picture 26" descr="j0424790"/>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251450" y="1379538"/>
            <a:ext cx="488950" cy="50958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1707" name="Picture 27" descr="j0424790"/>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406775" y="4502150"/>
            <a:ext cx="488950" cy="50958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1708" name="Picture 28" descr="j0424790"/>
          <p:cNvPicPr>
            <a:picLocks noChangeAspect="1" noChangeArrowheads="1"/>
          </p:cNvPicPr>
          <p:nvPr/>
        </p:nvPicPr>
        <p:blipFill>
          <a:blip r:embed="rId5"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806575" y="2170113"/>
            <a:ext cx="488950" cy="50958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711709" name="Line 29"/>
          <p:cNvSpPr>
            <a:spLocks noChangeShapeType="1"/>
          </p:cNvSpPr>
          <p:nvPr/>
        </p:nvSpPr>
        <p:spPr bwMode="auto">
          <a:xfrm>
            <a:off x="7943850" y="5172074"/>
            <a:ext cx="0" cy="100012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pic>
        <p:nvPicPr>
          <p:cNvPr id="711710" name="Picture 30"/>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7653338" y="4470823"/>
            <a:ext cx="931862" cy="71035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711711" name="Text Box 31"/>
          <p:cNvSpPr txBox="1">
            <a:spLocks noChangeArrowheads="1"/>
          </p:cNvSpPr>
          <p:nvPr/>
        </p:nvSpPr>
        <p:spPr bwMode="auto">
          <a:xfrm>
            <a:off x="7606904" y="4248150"/>
            <a:ext cx="683423" cy="19751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lgn="ctr">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000" b="1" dirty="0">
                <a:solidFill>
                  <a:srgbClr val="0000CC"/>
                </a:solidFill>
                <a:latin typeface="Tahoma" pitchFamily="34" charset="0"/>
              </a:rPr>
              <a:t>Real </a:t>
            </a:r>
            <a:r>
              <a:rPr lang="fr-FR" sz="1000" b="1" dirty="0" err="1">
                <a:solidFill>
                  <a:srgbClr val="0000CC"/>
                </a:solidFill>
                <a:latin typeface="Tahoma" pitchFamily="34" charset="0"/>
              </a:rPr>
              <a:t>Actor</a:t>
            </a:r>
            <a:endParaRPr lang="fr-FR" sz="1000" b="1" dirty="0">
              <a:solidFill>
                <a:srgbClr val="0000CC"/>
              </a:solidFill>
              <a:latin typeface="Tahoma" pitchFamily="34" charset="0"/>
            </a:endParaRPr>
          </a:p>
        </p:txBody>
      </p:sp>
      <p:sp>
        <p:nvSpPr>
          <p:cNvPr id="711712" name="Text Box 32"/>
          <p:cNvSpPr txBox="1">
            <a:spLocks noChangeArrowheads="1"/>
          </p:cNvSpPr>
          <p:nvPr/>
        </p:nvSpPr>
        <p:spPr bwMode="auto">
          <a:xfrm>
            <a:off x="319015" y="4586288"/>
            <a:ext cx="1273328" cy="19751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lgn="ctr">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000" b="1" dirty="0" err="1">
                <a:solidFill>
                  <a:srgbClr val="0000CC"/>
                </a:solidFill>
                <a:latin typeface="Tahoma" pitchFamily="34" charset="0"/>
              </a:rPr>
              <a:t>Exercise</a:t>
            </a:r>
            <a:r>
              <a:rPr lang="fr-FR" sz="1000" b="1" dirty="0">
                <a:solidFill>
                  <a:srgbClr val="0000CC"/>
                </a:solidFill>
                <a:latin typeface="Tahoma" pitchFamily="34" charset="0"/>
              </a:rPr>
              <a:t> </a:t>
            </a:r>
            <a:r>
              <a:rPr lang="fr-FR" sz="1000" b="1" dirty="0" err="1">
                <a:solidFill>
                  <a:srgbClr val="0000CC"/>
                </a:solidFill>
                <a:latin typeface="Tahoma" pitchFamily="34" charset="0"/>
              </a:rPr>
              <a:t>Controlller</a:t>
            </a:r>
            <a:endParaRPr lang="fr-FR" sz="1000" b="1" dirty="0">
              <a:solidFill>
                <a:srgbClr val="0000CC"/>
              </a:solidFill>
              <a:latin typeface="Tahoma" pitchFamily="34" charset="0"/>
            </a:endParaRPr>
          </a:p>
        </p:txBody>
      </p:sp>
      <p:sp>
        <p:nvSpPr>
          <p:cNvPr id="711713" name="Line 33"/>
          <p:cNvSpPr>
            <a:spLocks noChangeShapeType="1"/>
          </p:cNvSpPr>
          <p:nvPr/>
        </p:nvSpPr>
        <p:spPr bwMode="auto">
          <a:xfrm>
            <a:off x="1468438" y="5340350"/>
            <a:ext cx="0" cy="84613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pic>
        <p:nvPicPr>
          <p:cNvPr id="711714" name="Picture 34" descr="j0411476"/>
          <p:cNvPicPr>
            <a:picLocks noChangeAspect="1" noChangeArrowheads="1"/>
          </p:cNvPicPr>
          <p:nvPr/>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4988" y="4786313"/>
            <a:ext cx="1036637" cy="77152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711718" name="WordArt 38"/>
          <p:cNvSpPr>
            <a:spLocks noChangeArrowheads="1" noChangeShapeType="1" noTextEdit="1"/>
          </p:cNvSpPr>
          <p:nvPr/>
        </p:nvSpPr>
        <p:spPr bwMode="auto">
          <a:xfrm>
            <a:off x="435934" y="1203656"/>
            <a:ext cx="2600325" cy="747712"/>
          </a:xfrm>
          <a:prstGeom prst="rect">
            <a:avLst/>
          </a:prstGeom>
        </p:spPr>
        <p:txBody>
          <a:bodyPr wrap="none" fromWordArt="1">
            <a:prstTxWarp prst="textSlantUp">
              <a:avLst>
                <a:gd name="adj" fmla="val 32056"/>
              </a:avLst>
            </a:prstTxWarp>
          </a:bodyPr>
          <a:lstStyle/>
          <a:p>
            <a:r>
              <a:rPr lang="en-US"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LVC Exercise</a:t>
            </a:r>
          </a:p>
        </p:txBody>
      </p:sp>
      <p:sp>
        <p:nvSpPr>
          <p:cNvPr id="711719" name="Rectangle 39"/>
          <p:cNvSpPr>
            <a:spLocks noChangeArrowheads="1"/>
          </p:cNvSpPr>
          <p:nvPr/>
        </p:nvSpPr>
        <p:spPr bwMode="auto">
          <a:xfrm>
            <a:off x="7704138" y="5557838"/>
            <a:ext cx="466725" cy="263525"/>
          </a:xfrm>
          <a:prstGeom prst="rect">
            <a:avLst/>
          </a:prstGeom>
          <a:solidFill>
            <a:schemeClr val="accent2"/>
          </a:solidFill>
          <a:ln w="9525" algn="ctr">
            <a:solidFill>
              <a:schemeClr val="tx1"/>
            </a:solidFill>
            <a:miter lim="800000"/>
            <a:headEnd/>
            <a:tailEnd/>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wrap="none" lIns="0" tIns="0" rIns="0" bIns="0" anchor="ctr">
            <a:spAutoFit/>
          </a:bodyPr>
          <a:lstStyle/>
          <a:p>
            <a:pPr algn="ctr" eaLnBrk="1" hangingPunct="1"/>
            <a:endParaRPr lang="en-US" sz="1200">
              <a:solidFill>
                <a:srgbClr val="5378B3"/>
              </a:solidFill>
              <a:latin typeface="Arial"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19040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711683"/>
                                        </p:tgtEl>
                                        <p:attrNameLst>
                                          <p:attrName>style.visibility</p:attrName>
                                        </p:attrNameLst>
                                      </p:cBhvr>
                                      <p:to>
                                        <p:strVal val="visible"/>
                                      </p:to>
                                    </p:set>
                                    <p:animEffect transition="in" filter="checkerboard(across)">
                                      <p:cBhvr>
                                        <p:cTn id="7" dur="500"/>
                                        <p:tgtEl>
                                          <p:spTgt spid="711683"/>
                                        </p:tgtEl>
                                      </p:cBhvr>
                                    </p:animEffect>
                                  </p:childTnLst>
                                </p:cTn>
                              </p:par>
                              <p:par>
                                <p:cTn id="8" presetID="5" presetClass="entr" presetSubtype="10" fill="hold" nodeType="withEffect">
                                  <p:stCondLst>
                                    <p:cond delay="0"/>
                                  </p:stCondLst>
                                  <p:childTnLst>
                                    <p:set>
                                      <p:cBhvr>
                                        <p:cTn id="9" dur="1" fill="hold">
                                          <p:stCondLst>
                                            <p:cond delay="0"/>
                                          </p:stCondLst>
                                        </p:cTn>
                                        <p:tgtEl>
                                          <p:spTgt spid="711698"/>
                                        </p:tgtEl>
                                        <p:attrNameLst>
                                          <p:attrName>style.visibility</p:attrName>
                                        </p:attrNameLst>
                                      </p:cBhvr>
                                      <p:to>
                                        <p:strVal val="visible"/>
                                      </p:to>
                                    </p:set>
                                    <p:animEffect transition="in" filter="checkerboard(across)">
                                      <p:cBhvr>
                                        <p:cTn id="10" dur="500"/>
                                        <p:tgtEl>
                                          <p:spTgt spid="711698"/>
                                        </p:tgtEl>
                                      </p:cBhvr>
                                    </p:animEffect>
                                  </p:childTnLst>
                                </p:cTn>
                              </p:par>
                              <p:par>
                                <p:cTn id="11" presetID="5" presetClass="entr" presetSubtype="10" fill="hold" nodeType="withEffect">
                                  <p:stCondLst>
                                    <p:cond delay="0"/>
                                  </p:stCondLst>
                                  <p:childTnLst>
                                    <p:set>
                                      <p:cBhvr>
                                        <p:cTn id="12" dur="1" fill="hold">
                                          <p:stCondLst>
                                            <p:cond delay="0"/>
                                          </p:stCondLst>
                                        </p:cTn>
                                        <p:tgtEl>
                                          <p:spTgt spid="711697"/>
                                        </p:tgtEl>
                                        <p:attrNameLst>
                                          <p:attrName>style.visibility</p:attrName>
                                        </p:attrNameLst>
                                      </p:cBhvr>
                                      <p:to>
                                        <p:strVal val="visible"/>
                                      </p:to>
                                    </p:set>
                                    <p:animEffect transition="in" filter="checkerboard(across)">
                                      <p:cBhvr>
                                        <p:cTn id="13" dur="500"/>
                                        <p:tgtEl>
                                          <p:spTgt spid="711697"/>
                                        </p:tgtEl>
                                      </p:cBhvr>
                                    </p:animEffect>
                                  </p:childTnLst>
                                </p:cTn>
                              </p:par>
                              <p:par>
                                <p:cTn id="14" presetID="5" presetClass="entr" presetSubtype="10" fill="hold" nodeType="withEffect">
                                  <p:stCondLst>
                                    <p:cond delay="0"/>
                                  </p:stCondLst>
                                  <p:childTnLst>
                                    <p:set>
                                      <p:cBhvr>
                                        <p:cTn id="15" dur="1" fill="hold">
                                          <p:stCondLst>
                                            <p:cond delay="0"/>
                                          </p:stCondLst>
                                        </p:cTn>
                                        <p:tgtEl>
                                          <p:spTgt spid="711699"/>
                                        </p:tgtEl>
                                        <p:attrNameLst>
                                          <p:attrName>style.visibility</p:attrName>
                                        </p:attrNameLst>
                                      </p:cBhvr>
                                      <p:to>
                                        <p:strVal val="visible"/>
                                      </p:to>
                                    </p:set>
                                    <p:animEffect transition="in" filter="checkerboard(across)">
                                      <p:cBhvr>
                                        <p:cTn id="16" dur="500"/>
                                        <p:tgtEl>
                                          <p:spTgt spid="711699"/>
                                        </p:tgtEl>
                                      </p:cBhvr>
                                    </p:animEffect>
                                  </p:childTnLst>
                                </p:cTn>
                              </p:par>
                              <p:par>
                                <p:cTn id="17" presetID="5" presetClass="entr" presetSubtype="10" fill="hold" nodeType="withEffect">
                                  <p:stCondLst>
                                    <p:cond delay="0"/>
                                  </p:stCondLst>
                                  <p:childTnLst>
                                    <p:set>
                                      <p:cBhvr>
                                        <p:cTn id="18" dur="1" fill="hold">
                                          <p:stCondLst>
                                            <p:cond delay="0"/>
                                          </p:stCondLst>
                                        </p:cTn>
                                        <p:tgtEl>
                                          <p:spTgt spid="711700"/>
                                        </p:tgtEl>
                                        <p:attrNameLst>
                                          <p:attrName>style.visibility</p:attrName>
                                        </p:attrNameLst>
                                      </p:cBhvr>
                                      <p:to>
                                        <p:strVal val="visible"/>
                                      </p:to>
                                    </p:set>
                                    <p:animEffect transition="in" filter="checkerboard(across)">
                                      <p:cBhvr>
                                        <p:cTn id="19" dur="500"/>
                                        <p:tgtEl>
                                          <p:spTgt spid="71170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711694"/>
                                        </p:tgtEl>
                                        <p:attrNameLst>
                                          <p:attrName>style.visibility</p:attrName>
                                        </p:attrNameLst>
                                      </p:cBhvr>
                                      <p:to>
                                        <p:strVal val="visible"/>
                                      </p:to>
                                    </p:set>
                                    <p:animEffect transition="in" filter="checkerboard(across)">
                                      <p:cBhvr>
                                        <p:cTn id="24" dur="500"/>
                                        <p:tgtEl>
                                          <p:spTgt spid="711694"/>
                                        </p:tgtEl>
                                      </p:cBhvr>
                                    </p:animEffect>
                                  </p:childTnLst>
                                </p:cTn>
                              </p:par>
                              <p:par>
                                <p:cTn id="25" presetID="5" presetClass="entr" presetSubtype="10" fill="hold" nodeType="withEffect">
                                  <p:stCondLst>
                                    <p:cond delay="0"/>
                                  </p:stCondLst>
                                  <p:childTnLst>
                                    <p:set>
                                      <p:cBhvr>
                                        <p:cTn id="26" dur="1" fill="hold">
                                          <p:stCondLst>
                                            <p:cond delay="0"/>
                                          </p:stCondLst>
                                        </p:cTn>
                                        <p:tgtEl>
                                          <p:spTgt spid="711706"/>
                                        </p:tgtEl>
                                        <p:attrNameLst>
                                          <p:attrName>style.visibility</p:attrName>
                                        </p:attrNameLst>
                                      </p:cBhvr>
                                      <p:to>
                                        <p:strVal val="visible"/>
                                      </p:to>
                                    </p:set>
                                    <p:animEffect transition="in" filter="checkerboard(across)">
                                      <p:cBhvr>
                                        <p:cTn id="27" dur="500"/>
                                        <p:tgtEl>
                                          <p:spTgt spid="711706"/>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711684"/>
                                        </p:tgtEl>
                                        <p:attrNameLst>
                                          <p:attrName>style.visibility</p:attrName>
                                        </p:attrNameLst>
                                      </p:cBhvr>
                                      <p:to>
                                        <p:strVal val="visible"/>
                                      </p:to>
                                    </p:set>
                                    <p:animEffect transition="in" filter="checkerboard(across)">
                                      <p:cBhvr>
                                        <p:cTn id="30" dur="500"/>
                                        <p:tgtEl>
                                          <p:spTgt spid="711684"/>
                                        </p:tgtEl>
                                      </p:cBhvr>
                                    </p:animEffect>
                                  </p:childTnLst>
                                </p:cTn>
                              </p:par>
                            </p:childTnLst>
                          </p:cTn>
                        </p:par>
                        <p:par>
                          <p:cTn id="31" fill="hold" nodeType="afterGroup">
                            <p:stCondLst>
                              <p:cond delay="500"/>
                            </p:stCondLst>
                            <p:childTnLst>
                              <p:par>
                                <p:cTn id="32" presetID="5" presetClass="entr" presetSubtype="10" fill="hold" nodeType="afterEffect">
                                  <p:stCondLst>
                                    <p:cond delay="0"/>
                                  </p:stCondLst>
                                  <p:childTnLst>
                                    <p:set>
                                      <p:cBhvr>
                                        <p:cTn id="33" dur="1" fill="hold">
                                          <p:stCondLst>
                                            <p:cond delay="0"/>
                                          </p:stCondLst>
                                        </p:cTn>
                                        <p:tgtEl>
                                          <p:spTgt spid="711705"/>
                                        </p:tgtEl>
                                        <p:attrNameLst>
                                          <p:attrName>style.visibility</p:attrName>
                                        </p:attrNameLst>
                                      </p:cBhvr>
                                      <p:to>
                                        <p:strVal val="visible"/>
                                      </p:to>
                                    </p:set>
                                    <p:animEffect transition="in" filter="checkerboard(across)">
                                      <p:cBhvr>
                                        <p:cTn id="34" dur="500"/>
                                        <p:tgtEl>
                                          <p:spTgt spid="711705"/>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711687"/>
                                        </p:tgtEl>
                                        <p:attrNameLst>
                                          <p:attrName>style.visibility</p:attrName>
                                        </p:attrNameLst>
                                      </p:cBhvr>
                                      <p:to>
                                        <p:strVal val="visible"/>
                                      </p:to>
                                    </p:set>
                                    <p:animEffect transition="in" filter="checkerboard(across)">
                                      <p:cBhvr>
                                        <p:cTn id="37" dur="500"/>
                                        <p:tgtEl>
                                          <p:spTgt spid="711687"/>
                                        </p:tgtEl>
                                      </p:cBhvr>
                                    </p:animEffect>
                                  </p:childTnLst>
                                </p:cTn>
                              </p:par>
                            </p:childTnLst>
                          </p:cTn>
                        </p:par>
                        <p:par>
                          <p:cTn id="38" fill="hold" nodeType="afterGroup">
                            <p:stCondLst>
                              <p:cond delay="1000"/>
                            </p:stCondLst>
                            <p:childTnLst>
                              <p:par>
                                <p:cTn id="39" presetID="5" presetClass="entr" presetSubtype="10" fill="hold" grpId="0" nodeType="afterEffect">
                                  <p:stCondLst>
                                    <p:cond delay="0"/>
                                  </p:stCondLst>
                                  <p:childTnLst>
                                    <p:set>
                                      <p:cBhvr>
                                        <p:cTn id="40" dur="1" fill="hold">
                                          <p:stCondLst>
                                            <p:cond delay="0"/>
                                          </p:stCondLst>
                                        </p:cTn>
                                        <p:tgtEl>
                                          <p:spTgt spid="711685"/>
                                        </p:tgtEl>
                                        <p:attrNameLst>
                                          <p:attrName>style.visibility</p:attrName>
                                        </p:attrNameLst>
                                      </p:cBhvr>
                                      <p:to>
                                        <p:strVal val="visible"/>
                                      </p:to>
                                    </p:set>
                                    <p:animEffect transition="in" filter="checkerboard(across)">
                                      <p:cBhvr>
                                        <p:cTn id="41" dur="500"/>
                                        <p:tgtEl>
                                          <p:spTgt spid="711685"/>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711688"/>
                                        </p:tgtEl>
                                        <p:attrNameLst>
                                          <p:attrName>style.visibility</p:attrName>
                                        </p:attrNameLst>
                                      </p:cBhvr>
                                      <p:to>
                                        <p:strVal val="visible"/>
                                      </p:to>
                                    </p:set>
                                    <p:animEffect transition="in" filter="checkerboard(across)">
                                      <p:cBhvr>
                                        <p:cTn id="44" dur="500"/>
                                        <p:tgtEl>
                                          <p:spTgt spid="711688"/>
                                        </p:tgtEl>
                                      </p:cBhvr>
                                    </p:animEffect>
                                  </p:childTnLst>
                                </p:cTn>
                              </p:par>
                              <p:par>
                                <p:cTn id="45" presetID="5" presetClass="entr" presetSubtype="10" fill="hold" nodeType="withEffect">
                                  <p:stCondLst>
                                    <p:cond delay="0"/>
                                  </p:stCondLst>
                                  <p:childTnLst>
                                    <p:set>
                                      <p:cBhvr>
                                        <p:cTn id="46" dur="1" fill="hold">
                                          <p:stCondLst>
                                            <p:cond delay="0"/>
                                          </p:stCondLst>
                                        </p:cTn>
                                        <p:tgtEl>
                                          <p:spTgt spid="711704"/>
                                        </p:tgtEl>
                                        <p:attrNameLst>
                                          <p:attrName>style.visibility</p:attrName>
                                        </p:attrNameLst>
                                      </p:cBhvr>
                                      <p:to>
                                        <p:strVal val="visible"/>
                                      </p:to>
                                    </p:set>
                                    <p:animEffect transition="in" filter="checkerboard(across)">
                                      <p:cBhvr>
                                        <p:cTn id="47" dur="500"/>
                                        <p:tgtEl>
                                          <p:spTgt spid="711704"/>
                                        </p:tgtEl>
                                      </p:cBhvr>
                                    </p:animEffect>
                                  </p:childTnLst>
                                </p:cTn>
                              </p:par>
                            </p:childTnLst>
                          </p:cTn>
                        </p:par>
                        <p:par>
                          <p:cTn id="48" fill="hold" nodeType="afterGroup">
                            <p:stCondLst>
                              <p:cond delay="1500"/>
                            </p:stCondLst>
                            <p:childTnLst>
                              <p:par>
                                <p:cTn id="49" presetID="5" presetClass="entr" presetSubtype="10" fill="hold" nodeType="afterEffect">
                                  <p:stCondLst>
                                    <p:cond delay="0"/>
                                  </p:stCondLst>
                                  <p:childTnLst>
                                    <p:set>
                                      <p:cBhvr>
                                        <p:cTn id="50" dur="1" fill="hold">
                                          <p:stCondLst>
                                            <p:cond delay="0"/>
                                          </p:stCondLst>
                                        </p:cTn>
                                        <p:tgtEl>
                                          <p:spTgt spid="711707"/>
                                        </p:tgtEl>
                                        <p:attrNameLst>
                                          <p:attrName>style.visibility</p:attrName>
                                        </p:attrNameLst>
                                      </p:cBhvr>
                                      <p:to>
                                        <p:strVal val="visible"/>
                                      </p:to>
                                    </p:set>
                                    <p:animEffect transition="in" filter="checkerboard(across)">
                                      <p:cBhvr>
                                        <p:cTn id="51" dur="500"/>
                                        <p:tgtEl>
                                          <p:spTgt spid="711707"/>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711689"/>
                                        </p:tgtEl>
                                        <p:attrNameLst>
                                          <p:attrName>style.visibility</p:attrName>
                                        </p:attrNameLst>
                                      </p:cBhvr>
                                      <p:to>
                                        <p:strVal val="visible"/>
                                      </p:to>
                                    </p:set>
                                    <p:animEffect transition="in" filter="checkerboard(across)">
                                      <p:cBhvr>
                                        <p:cTn id="54" dur="500"/>
                                        <p:tgtEl>
                                          <p:spTgt spid="711689"/>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711686"/>
                                        </p:tgtEl>
                                        <p:attrNameLst>
                                          <p:attrName>style.visibility</p:attrName>
                                        </p:attrNameLst>
                                      </p:cBhvr>
                                      <p:to>
                                        <p:strVal val="visible"/>
                                      </p:to>
                                    </p:set>
                                    <p:animEffect transition="in" filter="checkerboard(across)">
                                      <p:cBhvr>
                                        <p:cTn id="57" dur="500"/>
                                        <p:tgtEl>
                                          <p:spTgt spid="711686"/>
                                        </p:tgtEl>
                                      </p:cBhvr>
                                    </p:animEffect>
                                  </p:childTnLst>
                                </p:cTn>
                              </p:par>
                            </p:childTnLst>
                          </p:cTn>
                        </p:par>
                        <p:par>
                          <p:cTn id="58" fill="hold" nodeType="afterGroup">
                            <p:stCondLst>
                              <p:cond delay="2000"/>
                            </p:stCondLst>
                            <p:childTnLst>
                              <p:par>
                                <p:cTn id="59" presetID="5" presetClass="entr" presetSubtype="10" fill="hold" grpId="0" nodeType="afterEffect">
                                  <p:stCondLst>
                                    <p:cond delay="0"/>
                                  </p:stCondLst>
                                  <p:childTnLst>
                                    <p:set>
                                      <p:cBhvr>
                                        <p:cTn id="60" dur="1" fill="hold">
                                          <p:stCondLst>
                                            <p:cond delay="0"/>
                                          </p:stCondLst>
                                        </p:cTn>
                                        <p:tgtEl>
                                          <p:spTgt spid="711701"/>
                                        </p:tgtEl>
                                        <p:attrNameLst>
                                          <p:attrName>style.visibility</p:attrName>
                                        </p:attrNameLst>
                                      </p:cBhvr>
                                      <p:to>
                                        <p:strVal val="visible"/>
                                      </p:to>
                                    </p:set>
                                    <p:animEffect transition="in" filter="checkerboard(across)">
                                      <p:cBhvr>
                                        <p:cTn id="61" dur="500"/>
                                        <p:tgtEl>
                                          <p:spTgt spid="711701"/>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711702"/>
                                        </p:tgtEl>
                                        <p:attrNameLst>
                                          <p:attrName>style.visibility</p:attrName>
                                        </p:attrNameLst>
                                      </p:cBhvr>
                                      <p:to>
                                        <p:strVal val="visible"/>
                                      </p:to>
                                    </p:set>
                                    <p:animEffect transition="in" filter="checkerboard(across)">
                                      <p:cBhvr>
                                        <p:cTn id="64" dur="500"/>
                                        <p:tgtEl>
                                          <p:spTgt spid="711702"/>
                                        </p:tgtEl>
                                      </p:cBhvr>
                                    </p:animEffect>
                                  </p:childTnLst>
                                </p:cTn>
                              </p:par>
                              <p:par>
                                <p:cTn id="65" presetID="5" presetClass="entr" presetSubtype="10" fill="hold" nodeType="withEffect">
                                  <p:stCondLst>
                                    <p:cond delay="0"/>
                                  </p:stCondLst>
                                  <p:childTnLst>
                                    <p:set>
                                      <p:cBhvr>
                                        <p:cTn id="66" dur="1" fill="hold">
                                          <p:stCondLst>
                                            <p:cond delay="0"/>
                                          </p:stCondLst>
                                        </p:cTn>
                                        <p:tgtEl>
                                          <p:spTgt spid="711708"/>
                                        </p:tgtEl>
                                        <p:attrNameLst>
                                          <p:attrName>style.visibility</p:attrName>
                                        </p:attrNameLst>
                                      </p:cBhvr>
                                      <p:to>
                                        <p:strVal val="visible"/>
                                      </p:to>
                                    </p:set>
                                    <p:animEffect transition="in" filter="checkerboard(across)">
                                      <p:cBhvr>
                                        <p:cTn id="67" dur="500"/>
                                        <p:tgtEl>
                                          <p:spTgt spid="711708"/>
                                        </p:tgtEl>
                                      </p:cBhvr>
                                    </p:animEffect>
                                  </p:childTnLst>
                                </p:cTn>
                              </p:par>
                            </p:childTnLst>
                          </p:cTn>
                        </p:par>
                        <p:par>
                          <p:cTn id="68" fill="hold" nodeType="afterGroup">
                            <p:stCondLst>
                              <p:cond delay="2500"/>
                            </p:stCondLst>
                            <p:childTnLst>
                              <p:par>
                                <p:cTn id="69" presetID="22" presetClass="entr" presetSubtype="1" fill="hold" grpId="0" nodeType="afterEffect">
                                  <p:stCondLst>
                                    <p:cond delay="0"/>
                                  </p:stCondLst>
                                  <p:childTnLst>
                                    <p:set>
                                      <p:cBhvr>
                                        <p:cTn id="70" dur="1" fill="hold">
                                          <p:stCondLst>
                                            <p:cond delay="0"/>
                                          </p:stCondLst>
                                        </p:cTn>
                                        <p:tgtEl>
                                          <p:spTgt spid="711703"/>
                                        </p:tgtEl>
                                        <p:attrNameLst>
                                          <p:attrName>style.visibility</p:attrName>
                                        </p:attrNameLst>
                                      </p:cBhvr>
                                      <p:to>
                                        <p:strVal val="visible"/>
                                      </p:to>
                                    </p:set>
                                    <p:animEffect transition="in" filter="wipe(up)">
                                      <p:cBhvr>
                                        <p:cTn id="71" dur="500"/>
                                        <p:tgtEl>
                                          <p:spTgt spid="711703"/>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711692"/>
                                        </p:tgtEl>
                                        <p:attrNameLst>
                                          <p:attrName>style.visibility</p:attrName>
                                        </p:attrNameLst>
                                      </p:cBhvr>
                                      <p:to>
                                        <p:strVal val="visible"/>
                                      </p:to>
                                    </p:set>
                                    <p:animEffect transition="in" filter="wipe(up)">
                                      <p:cBhvr>
                                        <p:cTn id="74" dur="500"/>
                                        <p:tgtEl>
                                          <p:spTgt spid="711692"/>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711695"/>
                                        </p:tgtEl>
                                        <p:attrNameLst>
                                          <p:attrName>style.visibility</p:attrName>
                                        </p:attrNameLst>
                                      </p:cBhvr>
                                      <p:to>
                                        <p:strVal val="visible"/>
                                      </p:to>
                                    </p:set>
                                    <p:animEffect transition="in" filter="wipe(up)">
                                      <p:cBhvr>
                                        <p:cTn id="77" dur="500"/>
                                        <p:tgtEl>
                                          <p:spTgt spid="711695"/>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711691"/>
                                        </p:tgtEl>
                                        <p:attrNameLst>
                                          <p:attrName>style.visibility</p:attrName>
                                        </p:attrNameLst>
                                      </p:cBhvr>
                                      <p:to>
                                        <p:strVal val="visible"/>
                                      </p:to>
                                    </p:set>
                                    <p:animEffect transition="in" filter="wipe(up)">
                                      <p:cBhvr>
                                        <p:cTn id="80" dur="500"/>
                                        <p:tgtEl>
                                          <p:spTgt spid="711691"/>
                                        </p:tgtEl>
                                      </p:cBhvr>
                                    </p:animEffect>
                                  </p:childTnLst>
                                </p:cTn>
                              </p:par>
                            </p:childTnLst>
                          </p:cTn>
                        </p:par>
                        <p:par>
                          <p:cTn id="81" fill="hold" nodeType="afterGroup">
                            <p:stCondLst>
                              <p:cond delay="3000"/>
                            </p:stCondLst>
                            <p:childTnLst>
                              <p:par>
                                <p:cTn id="82" presetID="5" presetClass="entr" presetSubtype="10" fill="hold" grpId="0" nodeType="afterEffect">
                                  <p:stCondLst>
                                    <p:cond delay="0"/>
                                  </p:stCondLst>
                                  <p:childTnLst>
                                    <p:set>
                                      <p:cBhvr>
                                        <p:cTn id="83" dur="1" fill="hold">
                                          <p:stCondLst>
                                            <p:cond delay="0"/>
                                          </p:stCondLst>
                                        </p:cTn>
                                        <p:tgtEl>
                                          <p:spTgt spid="711690"/>
                                        </p:tgtEl>
                                        <p:attrNameLst>
                                          <p:attrName>style.visibility</p:attrName>
                                        </p:attrNameLst>
                                      </p:cBhvr>
                                      <p:to>
                                        <p:strVal val="visible"/>
                                      </p:to>
                                    </p:set>
                                    <p:animEffect transition="in" filter="checkerboard(across)">
                                      <p:cBhvr>
                                        <p:cTn id="84" dur="500"/>
                                        <p:tgtEl>
                                          <p:spTgt spid="711690"/>
                                        </p:tgtEl>
                                      </p:cBhvr>
                                    </p:animEffect>
                                  </p:childTnLst>
                                </p:cTn>
                              </p:par>
                              <p:par>
                                <p:cTn id="85" presetID="5" presetClass="entr" presetSubtype="10" fill="hold" grpId="0" nodeType="withEffect">
                                  <p:stCondLst>
                                    <p:cond delay="0"/>
                                  </p:stCondLst>
                                  <p:childTnLst>
                                    <p:set>
                                      <p:cBhvr>
                                        <p:cTn id="86" dur="1" fill="hold">
                                          <p:stCondLst>
                                            <p:cond delay="0"/>
                                          </p:stCondLst>
                                        </p:cTn>
                                        <p:tgtEl>
                                          <p:spTgt spid="711693"/>
                                        </p:tgtEl>
                                        <p:attrNameLst>
                                          <p:attrName>style.visibility</p:attrName>
                                        </p:attrNameLst>
                                      </p:cBhvr>
                                      <p:to>
                                        <p:strVal val="visible"/>
                                      </p:to>
                                    </p:set>
                                    <p:animEffect transition="in" filter="checkerboard(across)">
                                      <p:cBhvr>
                                        <p:cTn id="87" dur="500"/>
                                        <p:tgtEl>
                                          <p:spTgt spid="711693"/>
                                        </p:tgtEl>
                                      </p:cBhvr>
                                    </p:animEffect>
                                  </p:childTnLst>
                                </p:cTn>
                              </p:par>
                            </p:childTnLst>
                          </p:cTn>
                        </p:par>
                        <p:par>
                          <p:cTn id="88" fill="hold" nodeType="afterGroup">
                            <p:stCondLst>
                              <p:cond delay="3500"/>
                            </p:stCondLst>
                            <p:childTnLst>
                              <p:par>
                                <p:cTn id="89" presetID="5" presetClass="entr" presetSubtype="10" fill="hold" nodeType="afterEffect">
                                  <p:stCondLst>
                                    <p:cond delay="0"/>
                                  </p:stCondLst>
                                  <p:childTnLst>
                                    <p:set>
                                      <p:cBhvr>
                                        <p:cTn id="90" dur="1" fill="hold">
                                          <p:stCondLst>
                                            <p:cond delay="0"/>
                                          </p:stCondLst>
                                        </p:cTn>
                                        <p:tgtEl>
                                          <p:spTgt spid="711714"/>
                                        </p:tgtEl>
                                        <p:attrNameLst>
                                          <p:attrName>style.visibility</p:attrName>
                                        </p:attrNameLst>
                                      </p:cBhvr>
                                      <p:to>
                                        <p:strVal val="visible"/>
                                      </p:to>
                                    </p:set>
                                    <p:animEffect transition="in" filter="checkerboard(across)">
                                      <p:cBhvr>
                                        <p:cTn id="91" dur="500"/>
                                        <p:tgtEl>
                                          <p:spTgt spid="711714"/>
                                        </p:tgtEl>
                                      </p:cBhvr>
                                    </p:animEffect>
                                  </p:childTnLst>
                                </p:cTn>
                              </p:par>
                              <p:par>
                                <p:cTn id="92" presetID="5" presetClass="entr" presetSubtype="10" fill="hold" nodeType="withEffect">
                                  <p:stCondLst>
                                    <p:cond delay="0"/>
                                  </p:stCondLst>
                                  <p:childTnLst>
                                    <p:set>
                                      <p:cBhvr>
                                        <p:cTn id="93" dur="1" fill="hold">
                                          <p:stCondLst>
                                            <p:cond delay="0"/>
                                          </p:stCondLst>
                                        </p:cTn>
                                        <p:tgtEl>
                                          <p:spTgt spid="711710"/>
                                        </p:tgtEl>
                                        <p:attrNameLst>
                                          <p:attrName>style.visibility</p:attrName>
                                        </p:attrNameLst>
                                      </p:cBhvr>
                                      <p:to>
                                        <p:strVal val="visible"/>
                                      </p:to>
                                    </p:set>
                                    <p:animEffect transition="in" filter="checkerboard(across)">
                                      <p:cBhvr>
                                        <p:cTn id="94" dur="500"/>
                                        <p:tgtEl>
                                          <p:spTgt spid="711710"/>
                                        </p:tgtEl>
                                      </p:cBhvr>
                                    </p:animEffect>
                                  </p:childTnLst>
                                </p:cTn>
                              </p:par>
                              <p:par>
                                <p:cTn id="95" presetID="5" presetClass="entr" presetSubtype="10" fill="hold" grpId="0" nodeType="withEffect">
                                  <p:stCondLst>
                                    <p:cond delay="0"/>
                                  </p:stCondLst>
                                  <p:childTnLst>
                                    <p:set>
                                      <p:cBhvr>
                                        <p:cTn id="96" dur="1" fill="hold">
                                          <p:stCondLst>
                                            <p:cond delay="0"/>
                                          </p:stCondLst>
                                        </p:cTn>
                                        <p:tgtEl>
                                          <p:spTgt spid="711711"/>
                                        </p:tgtEl>
                                        <p:attrNameLst>
                                          <p:attrName>style.visibility</p:attrName>
                                        </p:attrNameLst>
                                      </p:cBhvr>
                                      <p:to>
                                        <p:strVal val="visible"/>
                                      </p:to>
                                    </p:set>
                                    <p:animEffect transition="in" filter="checkerboard(across)">
                                      <p:cBhvr>
                                        <p:cTn id="97" dur="500"/>
                                        <p:tgtEl>
                                          <p:spTgt spid="711711"/>
                                        </p:tgtEl>
                                      </p:cBhvr>
                                    </p:animEffect>
                                  </p:childTnLst>
                                </p:cTn>
                              </p:par>
                              <p:par>
                                <p:cTn id="98" presetID="5" presetClass="entr" presetSubtype="10" fill="hold" grpId="0" nodeType="withEffect">
                                  <p:stCondLst>
                                    <p:cond delay="0"/>
                                  </p:stCondLst>
                                  <p:childTnLst>
                                    <p:set>
                                      <p:cBhvr>
                                        <p:cTn id="99" dur="1" fill="hold">
                                          <p:stCondLst>
                                            <p:cond delay="0"/>
                                          </p:stCondLst>
                                        </p:cTn>
                                        <p:tgtEl>
                                          <p:spTgt spid="711719"/>
                                        </p:tgtEl>
                                        <p:attrNameLst>
                                          <p:attrName>style.visibility</p:attrName>
                                        </p:attrNameLst>
                                      </p:cBhvr>
                                      <p:to>
                                        <p:strVal val="visible"/>
                                      </p:to>
                                    </p:set>
                                    <p:animEffect transition="in" filter="checkerboard(across)">
                                      <p:cBhvr>
                                        <p:cTn id="100" dur="500"/>
                                        <p:tgtEl>
                                          <p:spTgt spid="711719"/>
                                        </p:tgtEl>
                                      </p:cBhvr>
                                    </p:animEffect>
                                  </p:childTnLst>
                                </p:cTn>
                              </p:par>
                              <p:par>
                                <p:cTn id="101" presetID="5" presetClass="entr" presetSubtype="10" fill="hold" grpId="0" nodeType="withEffect">
                                  <p:stCondLst>
                                    <p:cond delay="0"/>
                                  </p:stCondLst>
                                  <p:childTnLst>
                                    <p:set>
                                      <p:cBhvr>
                                        <p:cTn id="102" dur="1" fill="hold">
                                          <p:stCondLst>
                                            <p:cond delay="0"/>
                                          </p:stCondLst>
                                        </p:cTn>
                                        <p:tgtEl>
                                          <p:spTgt spid="711712"/>
                                        </p:tgtEl>
                                        <p:attrNameLst>
                                          <p:attrName>style.visibility</p:attrName>
                                        </p:attrNameLst>
                                      </p:cBhvr>
                                      <p:to>
                                        <p:strVal val="visible"/>
                                      </p:to>
                                    </p:set>
                                    <p:animEffect transition="in" filter="checkerboard(across)">
                                      <p:cBhvr>
                                        <p:cTn id="103" dur="500"/>
                                        <p:tgtEl>
                                          <p:spTgt spid="711712"/>
                                        </p:tgtEl>
                                      </p:cBhvr>
                                    </p:animEffect>
                                  </p:childTnLst>
                                </p:cTn>
                              </p:par>
                            </p:childTnLst>
                          </p:cTn>
                        </p:par>
                        <p:par>
                          <p:cTn id="104" fill="hold" nodeType="afterGroup">
                            <p:stCondLst>
                              <p:cond delay="4000"/>
                            </p:stCondLst>
                            <p:childTnLst>
                              <p:par>
                                <p:cTn id="105" presetID="22" presetClass="entr" presetSubtype="1" fill="hold" grpId="0" nodeType="afterEffect">
                                  <p:stCondLst>
                                    <p:cond delay="0"/>
                                  </p:stCondLst>
                                  <p:childTnLst>
                                    <p:set>
                                      <p:cBhvr>
                                        <p:cTn id="106" dur="1" fill="hold">
                                          <p:stCondLst>
                                            <p:cond delay="0"/>
                                          </p:stCondLst>
                                        </p:cTn>
                                        <p:tgtEl>
                                          <p:spTgt spid="711713"/>
                                        </p:tgtEl>
                                        <p:attrNameLst>
                                          <p:attrName>style.visibility</p:attrName>
                                        </p:attrNameLst>
                                      </p:cBhvr>
                                      <p:to>
                                        <p:strVal val="visible"/>
                                      </p:to>
                                    </p:set>
                                    <p:animEffect transition="in" filter="wipe(up)">
                                      <p:cBhvr>
                                        <p:cTn id="107" dur="500"/>
                                        <p:tgtEl>
                                          <p:spTgt spid="711713"/>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711709"/>
                                        </p:tgtEl>
                                        <p:attrNameLst>
                                          <p:attrName>style.visibility</p:attrName>
                                        </p:attrNameLst>
                                      </p:cBhvr>
                                      <p:to>
                                        <p:strVal val="visible"/>
                                      </p:to>
                                    </p:set>
                                    <p:animEffect transition="in" filter="wipe(up)">
                                      <p:cBhvr>
                                        <p:cTn id="110" dur="500"/>
                                        <p:tgtEl>
                                          <p:spTgt spid="711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1684" grpId="0" animBg="1"/>
      <p:bldP spid="711685" grpId="0" animBg="1"/>
      <p:bldP spid="711686" grpId="0" animBg="1"/>
      <p:bldP spid="711687" grpId="0"/>
      <p:bldP spid="711688" grpId="0"/>
      <p:bldP spid="711689" grpId="0"/>
      <p:bldP spid="711690" grpId="0" animBg="1"/>
      <p:bldP spid="711691" grpId="0" animBg="1"/>
      <p:bldP spid="711692" grpId="0" animBg="1"/>
      <p:bldP spid="711693" grpId="0"/>
      <p:bldP spid="711694" grpId="0"/>
      <p:bldP spid="711695" grpId="0" animBg="1"/>
      <p:bldP spid="711701" grpId="0" animBg="1"/>
      <p:bldP spid="711702" grpId="0"/>
      <p:bldP spid="711703" grpId="0" animBg="1"/>
      <p:bldP spid="711709" grpId="0" animBg="1"/>
      <p:bldP spid="711711" grpId="0"/>
      <p:bldP spid="711712" grpId="0"/>
      <p:bldP spid="711713" grpId="0" animBg="1"/>
      <p:bldP spid="711719" grpId="0" animBg="1"/>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 name="Espace réservé du numéro de diapositive 2"/>
          <p:cNvSpPr>
            <a:spLocks noGrp="1"/>
          </p:cNvSpPr>
          <p:nvPr>
            <p:ph type="sldNum" sz="quarter" idx="10"/>
          </p:nvPr>
        </p:nvSpPr>
        <p:spPr/>
        <p:txBody>
          <a:bodyPr/>
          <a:lstStyle/>
          <a:p>
            <a:fld id="{8B77E8A4-2801-4B98-B8E6-B9E61F57134B}" type="slidenum">
              <a:rPr lang="en-CA">
                <a:solidFill>
                  <a:srgbClr val="FFFFFF"/>
                </a:solidFill>
              </a:rPr>
              <a:pPr/>
              <a:t>8</a:t>
            </a:fld>
            <a:endParaRPr lang="en-CA">
              <a:solidFill>
                <a:srgbClr val="FFFFFF"/>
              </a:solidFill>
            </a:endParaRPr>
          </a:p>
        </p:txBody>
      </p:sp>
      <p:pic>
        <p:nvPicPr>
          <p:cNvPr id="712707" name="Picture 3" descr="couche8"/>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09550" y="1331913"/>
            <a:ext cx="8248650" cy="5059362"/>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grpSp>
        <p:nvGrpSpPr>
          <p:cNvPr id="712708" name="Group 4"/>
          <p:cNvGrpSpPr>
            <a:grpSpLocks/>
          </p:cNvGrpSpPr>
          <p:nvPr/>
        </p:nvGrpSpPr>
        <p:grpSpPr bwMode="auto">
          <a:xfrm>
            <a:off x="2846388" y="1579563"/>
            <a:ext cx="5707062" cy="2335212"/>
            <a:chOff x="2096" y="899"/>
            <a:chExt cx="3595" cy="1471"/>
          </a:xfrm>
        </p:grpSpPr>
        <p:grpSp>
          <p:nvGrpSpPr>
            <p:cNvPr id="712709" name="Group 5"/>
            <p:cNvGrpSpPr>
              <a:grpSpLocks/>
            </p:cNvGrpSpPr>
            <p:nvPr/>
          </p:nvGrpSpPr>
          <p:grpSpPr bwMode="auto">
            <a:xfrm>
              <a:off x="2096" y="899"/>
              <a:ext cx="928" cy="259"/>
              <a:chOff x="2096" y="899"/>
              <a:chExt cx="928" cy="259"/>
            </a:xfrm>
          </p:grpSpPr>
          <p:sp>
            <p:nvSpPr>
              <p:cNvPr id="712710" name="Text Box 6"/>
              <p:cNvSpPr txBox="1">
                <a:spLocks noChangeArrowheads="1"/>
              </p:cNvSpPr>
              <p:nvPr/>
            </p:nvSpPr>
            <p:spPr bwMode="auto">
              <a:xfrm>
                <a:off x="2096" y="899"/>
                <a:ext cx="397" cy="14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200" b="1" dirty="0">
                    <a:solidFill>
                      <a:srgbClr val="0000CC"/>
                    </a:solidFill>
                    <a:latin typeface="Tahoma" pitchFamily="34" charset="0"/>
                  </a:rPr>
                  <a:t>Altitude</a:t>
                </a:r>
              </a:p>
            </p:txBody>
          </p:sp>
          <p:sp>
            <p:nvSpPr>
              <p:cNvPr id="712711" name="Oval 7"/>
              <p:cNvSpPr>
                <a:spLocks noChangeArrowheads="1"/>
              </p:cNvSpPr>
              <p:nvPr/>
            </p:nvSpPr>
            <p:spPr bwMode="auto">
              <a:xfrm>
                <a:off x="2874" y="1074"/>
                <a:ext cx="150" cy="84"/>
              </a:xfrm>
              <a:prstGeom prst="ellipse">
                <a:avLst/>
              </a:prstGeom>
              <a:solidFill>
                <a:schemeClr val="accent1"/>
              </a:solidFill>
              <a:ln w="12700">
                <a:solidFill>
                  <a:schemeClr val="tx1"/>
                </a:solidFill>
                <a:round/>
                <a:headEnd type="none" w="sm" len="sm"/>
                <a:tailEnd type="none" w="sm" len="sm"/>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nchor="ctr"/>
              <a:lstStyle/>
              <a:p>
                <a:pPr algn="ctr" eaLnBrk="1" hangingPunct="1"/>
                <a:endParaRPr lang="en-US" sz="1200">
                  <a:solidFill>
                    <a:srgbClr val="5378B3"/>
                  </a:solidFill>
                  <a:latin typeface="Arial" charset="0"/>
                </a:endParaRPr>
              </a:p>
            </p:txBody>
          </p:sp>
          <p:sp>
            <p:nvSpPr>
              <p:cNvPr id="712712" name="Line 8"/>
              <p:cNvSpPr>
                <a:spLocks noChangeShapeType="1"/>
              </p:cNvSpPr>
              <p:nvPr/>
            </p:nvSpPr>
            <p:spPr bwMode="auto">
              <a:xfrm flipH="1">
                <a:off x="2946" y="960"/>
                <a:ext cx="0" cy="168"/>
              </a:xfrm>
              <a:prstGeom prst="line">
                <a:avLst/>
              </a:prstGeom>
              <a:noFill/>
              <a:ln w="12700">
                <a:solidFill>
                  <a:srgbClr val="000000"/>
                </a:solidFill>
                <a:round/>
                <a:headEnd type="none" w="sm" len="sm"/>
                <a:tailEnd type="triangl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grpSp>
        <p:grpSp>
          <p:nvGrpSpPr>
            <p:cNvPr id="712713" name="Group 9"/>
            <p:cNvGrpSpPr>
              <a:grpSpLocks/>
            </p:cNvGrpSpPr>
            <p:nvPr/>
          </p:nvGrpSpPr>
          <p:grpSpPr bwMode="auto">
            <a:xfrm>
              <a:off x="5016" y="1547"/>
              <a:ext cx="675" cy="823"/>
              <a:chOff x="5016" y="1547"/>
              <a:chExt cx="675" cy="823"/>
            </a:xfrm>
          </p:grpSpPr>
          <p:sp>
            <p:nvSpPr>
              <p:cNvPr id="712714" name="Oval 10"/>
              <p:cNvSpPr>
                <a:spLocks noChangeArrowheads="1"/>
              </p:cNvSpPr>
              <p:nvPr/>
            </p:nvSpPr>
            <p:spPr bwMode="auto">
              <a:xfrm>
                <a:off x="5016" y="2286"/>
                <a:ext cx="150" cy="84"/>
              </a:xfrm>
              <a:prstGeom prst="ellipse">
                <a:avLst/>
              </a:prstGeom>
              <a:solidFill>
                <a:schemeClr val="accent1"/>
              </a:solidFill>
              <a:ln w="12700">
                <a:solidFill>
                  <a:schemeClr val="tx1"/>
                </a:solidFill>
                <a:round/>
                <a:headEnd type="none" w="sm" len="sm"/>
                <a:tailEnd type="none" w="sm" len="sm"/>
              </a:ln>
              <a:effectLst/>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nchor="ctr"/>
              <a:lstStyle/>
              <a:p>
                <a:pPr algn="ctr" eaLnBrk="1" hangingPunct="1"/>
                <a:endParaRPr lang="en-US" sz="1200">
                  <a:solidFill>
                    <a:srgbClr val="5378B3"/>
                  </a:solidFill>
                  <a:latin typeface="Arial" charset="0"/>
                </a:endParaRPr>
              </a:p>
            </p:txBody>
          </p:sp>
          <p:sp>
            <p:nvSpPr>
              <p:cNvPr id="712715" name="Line 11"/>
              <p:cNvSpPr>
                <a:spLocks noChangeShapeType="1"/>
              </p:cNvSpPr>
              <p:nvPr/>
            </p:nvSpPr>
            <p:spPr bwMode="auto">
              <a:xfrm>
                <a:off x="5094" y="1884"/>
                <a:ext cx="0" cy="456"/>
              </a:xfrm>
              <a:prstGeom prst="line">
                <a:avLst/>
              </a:prstGeom>
              <a:noFill/>
              <a:ln w="12700">
                <a:solidFill>
                  <a:srgbClr val="000000"/>
                </a:solidFill>
                <a:round/>
                <a:headEnd type="none" w="sm" len="sm"/>
                <a:tailEnd type="triangl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2716" name="Text Box 12"/>
              <p:cNvSpPr txBox="1">
                <a:spLocks noChangeArrowheads="1"/>
              </p:cNvSpPr>
              <p:nvPr/>
            </p:nvSpPr>
            <p:spPr bwMode="auto">
              <a:xfrm>
                <a:off x="5294" y="1547"/>
                <a:ext cx="397" cy="14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200" b="1" dirty="0">
                    <a:solidFill>
                      <a:srgbClr val="0000CC"/>
                    </a:solidFill>
                    <a:latin typeface="Tahoma" pitchFamily="34" charset="0"/>
                  </a:rPr>
                  <a:t>Altitude</a:t>
                </a:r>
              </a:p>
            </p:txBody>
          </p:sp>
        </p:grpSp>
      </p:grpSp>
      <p:grpSp>
        <p:nvGrpSpPr>
          <p:cNvPr id="712717" name="Group 13"/>
          <p:cNvGrpSpPr>
            <a:grpSpLocks/>
          </p:cNvGrpSpPr>
          <p:nvPr/>
        </p:nvGrpSpPr>
        <p:grpSpPr bwMode="auto">
          <a:xfrm>
            <a:off x="4348163" y="1695450"/>
            <a:ext cx="2838450" cy="3057525"/>
            <a:chOff x="3042" y="972"/>
            <a:chExt cx="1788" cy="1926"/>
          </a:xfrm>
        </p:grpSpPr>
        <p:sp>
          <p:nvSpPr>
            <p:cNvPr id="712718" name="Freeform 14"/>
            <p:cNvSpPr>
              <a:spLocks/>
            </p:cNvSpPr>
            <p:nvPr/>
          </p:nvSpPr>
          <p:spPr bwMode="auto">
            <a:xfrm>
              <a:off x="3042" y="972"/>
              <a:ext cx="1788" cy="1920"/>
            </a:xfrm>
            <a:custGeom>
              <a:avLst/>
              <a:gdLst>
                <a:gd name="T0" fmla="*/ 0 w 1788"/>
                <a:gd name="T1" fmla="*/ 0 h 1920"/>
                <a:gd name="T2" fmla="*/ 768 w 1788"/>
                <a:gd name="T3" fmla="*/ 1920 h 1920"/>
                <a:gd name="T4" fmla="*/ 1788 w 1788"/>
                <a:gd name="T5" fmla="*/ 1134 h 1920"/>
                <a:gd name="T6" fmla="*/ 0 w 1788"/>
                <a:gd name="T7" fmla="*/ 0 h 1920"/>
              </a:gdLst>
              <a:ahLst/>
              <a:cxnLst>
                <a:cxn ang="0">
                  <a:pos x="T0" y="T1"/>
                </a:cxn>
                <a:cxn ang="0">
                  <a:pos x="T2" y="T3"/>
                </a:cxn>
                <a:cxn ang="0">
                  <a:pos x="T4" y="T5"/>
                </a:cxn>
                <a:cxn ang="0">
                  <a:pos x="T6" y="T7"/>
                </a:cxn>
              </a:cxnLst>
              <a:rect l="0" t="0" r="r" b="b"/>
              <a:pathLst>
                <a:path w="1788" h="1920">
                  <a:moveTo>
                    <a:pt x="0" y="0"/>
                  </a:moveTo>
                  <a:lnTo>
                    <a:pt x="768" y="1920"/>
                  </a:lnTo>
                  <a:lnTo>
                    <a:pt x="1788" y="1134"/>
                  </a:lnTo>
                  <a:lnTo>
                    <a:pt x="0" y="0"/>
                  </a:lnTo>
                  <a:close/>
                </a:path>
              </a:pathLst>
            </a:custGeom>
            <a:noFill/>
            <a:ln w="12700" cap="flat" cmpd="sng">
              <a:solidFill>
                <a:srgbClr val="000000"/>
              </a:solidFill>
              <a:prstDash val="solid"/>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2719" name="Freeform 15"/>
            <p:cNvSpPr>
              <a:spLocks/>
            </p:cNvSpPr>
            <p:nvPr/>
          </p:nvSpPr>
          <p:spPr bwMode="auto">
            <a:xfrm>
              <a:off x="3054" y="978"/>
              <a:ext cx="1776" cy="882"/>
            </a:xfrm>
            <a:custGeom>
              <a:avLst/>
              <a:gdLst>
                <a:gd name="T0" fmla="*/ 0 w 1776"/>
                <a:gd name="T1" fmla="*/ 0 h 882"/>
                <a:gd name="T2" fmla="*/ 774 w 1776"/>
                <a:gd name="T3" fmla="*/ 882 h 882"/>
                <a:gd name="T4" fmla="*/ 1776 w 1776"/>
                <a:gd name="T5" fmla="*/ 348 h 882"/>
                <a:gd name="T6" fmla="*/ 0 w 1776"/>
                <a:gd name="T7" fmla="*/ 0 h 882"/>
              </a:gdLst>
              <a:ahLst/>
              <a:cxnLst>
                <a:cxn ang="0">
                  <a:pos x="T0" y="T1"/>
                </a:cxn>
                <a:cxn ang="0">
                  <a:pos x="T2" y="T3"/>
                </a:cxn>
                <a:cxn ang="0">
                  <a:pos x="T4" y="T5"/>
                </a:cxn>
                <a:cxn ang="0">
                  <a:pos x="T6" y="T7"/>
                </a:cxn>
              </a:cxnLst>
              <a:rect l="0" t="0" r="r" b="b"/>
              <a:pathLst>
                <a:path w="1776" h="882">
                  <a:moveTo>
                    <a:pt x="0" y="0"/>
                  </a:moveTo>
                  <a:lnTo>
                    <a:pt x="774" y="882"/>
                  </a:lnTo>
                  <a:lnTo>
                    <a:pt x="1776" y="348"/>
                  </a:lnTo>
                  <a:lnTo>
                    <a:pt x="0" y="0"/>
                  </a:lnTo>
                  <a:close/>
                </a:path>
              </a:pathLst>
            </a:custGeom>
            <a:noFill/>
            <a:ln w="12700" cap="flat" cmpd="sng">
              <a:solidFill>
                <a:srgbClr val="000000"/>
              </a:solidFill>
              <a:prstDash val="solid"/>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2720" name="Freeform 16"/>
            <p:cNvSpPr>
              <a:spLocks/>
            </p:cNvSpPr>
            <p:nvPr/>
          </p:nvSpPr>
          <p:spPr bwMode="auto">
            <a:xfrm>
              <a:off x="3810" y="1326"/>
              <a:ext cx="1020" cy="1572"/>
            </a:xfrm>
            <a:custGeom>
              <a:avLst/>
              <a:gdLst>
                <a:gd name="T0" fmla="*/ 12 w 1020"/>
                <a:gd name="T1" fmla="*/ 534 h 1572"/>
                <a:gd name="T2" fmla="*/ 0 w 1020"/>
                <a:gd name="T3" fmla="*/ 1572 h 1572"/>
                <a:gd name="T4" fmla="*/ 1020 w 1020"/>
                <a:gd name="T5" fmla="*/ 774 h 1572"/>
                <a:gd name="T6" fmla="*/ 1020 w 1020"/>
                <a:gd name="T7" fmla="*/ 0 h 1572"/>
                <a:gd name="T8" fmla="*/ 12 w 1020"/>
                <a:gd name="T9" fmla="*/ 534 h 1572"/>
              </a:gdLst>
              <a:ahLst/>
              <a:cxnLst>
                <a:cxn ang="0">
                  <a:pos x="T0" y="T1"/>
                </a:cxn>
                <a:cxn ang="0">
                  <a:pos x="T2" y="T3"/>
                </a:cxn>
                <a:cxn ang="0">
                  <a:pos x="T4" y="T5"/>
                </a:cxn>
                <a:cxn ang="0">
                  <a:pos x="T6" y="T7"/>
                </a:cxn>
                <a:cxn ang="0">
                  <a:pos x="T8" y="T9"/>
                </a:cxn>
              </a:cxnLst>
              <a:rect l="0" t="0" r="r" b="b"/>
              <a:pathLst>
                <a:path w="1020" h="1572">
                  <a:moveTo>
                    <a:pt x="12" y="534"/>
                  </a:moveTo>
                  <a:lnTo>
                    <a:pt x="0" y="1572"/>
                  </a:lnTo>
                  <a:lnTo>
                    <a:pt x="1020" y="774"/>
                  </a:lnTo>
                  <a:lnTo>
                    <a:pt x="1020" y="0"/>
                  </a:lnTo>
                  <a:lnTo>
                    <a:pt x="12" y="534"/>
                  </a:lnTo>
                  <a:close/>
                </a:path>
              </a:pathLst>
            </a:custGeom>
            <a:noFill/>
            <a:ln w="12700" cap="flat" cmpd="sng">
              <a:solidFill>
                <a:srgbClr val="000000"/>
              </a:solidFill>
              <a:prstDash val="solid"/>
              <a:round/>
              <a:headEnd type="none" w="sm" len="sm"/>
              <a:tailEnd type="non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2721" name="Text Box 17"/>
            <p:cNvSpPr txBox="1">
              <a:spLocks noChangeArrowheads="1"/>
            </p:cNvSpPr>
            <p:nvPr/>
          </p:nvSpPr>
          <p:spPr bwMode="auto">
            <a:xfrm>
              <a:off x="3884" y="1409"/>
              <a:ext cx="304" cy="14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200" b="1" dirty="0">
                  <a:solidFill>
                    <a:srgbClr val="0000CC"/>
                  </a:solidFill>
                  <a:latin typeface="Tahoma" pitchFamily="34" charset="0"/>
                </a:rPr>
                <a:t>Visual</a:t>
              </a:r>
            </a:p>
          </p:txBody>
        </p:sp>
      </p:grpSp>
      <p:grpSp>
        <p:nvGrpSpPr>
          <p:cNvPr id="712722" name="Group 18"/>
          <p:cNvGrpSpPr>
            <a:grpSpLocks/>
          </p:cNvGrpSpPr>
          <p:nvPr/>
        </p:nvGrpSpPr>
        <p:grpSpPr bwMode="auto">
          <a:xfrm>
            <a:off x="1362075" y="2659063"/>
            <a:ext cx="1085850" cy="568325"/>
            <a:chOff x="858" y="1675"/>
            <a:chExt cx="684" cy="358"/>
          </a:xfrm>
        </p:grpSpPr>
        <p:pic>
          <p:nvPicPr>
            <p:cNvPr id="712723" name="Picture 19" descr="j0337876"/>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flipH="1">
              <a:off x="1056" y="1819"/>
              <a:ext cx="282" cy="13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2724" name="Picture 20" descr="j0337876"/>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flipH="1">
              <a:off x="858" y="1896"/>
              <a:ext cx="282" cy="13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2725" name="Picture 21" descr="j0240597"/>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368" y="1752"/>
              <a:ext cx="87" cy="144"/>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2726" name="Picture 22" descr="j0240597"/>
            <p:cNvPicPr>
              <a:picLocks noChangeAspect="1" noChangeArrowheads="1"/>
            </p:cNvPicPr>
            <p:nvPr/>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455" y="1675"/>
              <a:ext cx="87" cy="144"/>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grpSp>
      <p:grpSp>
        <p:nvGrpSpPr>
          <p:cNvPr id="712727" name="Group 23"/>
          <p:cNvGrpSpPr>
            <a:grpSpLocks/>
          </p:cNvGrpSpPr>
          <p:nvPr/>
        </p:nvGrpSpPr>
        <p:grpSpPr bwMode="auto">
          <a:xfrm>
            <a:off x="2447925" y="1666875"/>
            <a:ext cx="1747838" cy="2466975"/>
            <a:chOff x="1542" y="1050"/>
            <a:chExt cx="1101" cy="1554"/>
          </a:xfrm>
        </p:grpSpPr>
        <p:sp>
          <p:nvSpPr>
            <p:cNvPr id="712728" name="Line 24"/>
            <p:cNvSpPr>
              <a:spLocks noChangeShapeType="1"/>
            </p:cNvSpPr>
            <p:nvPr/>
          </p:nvSpPr>
          <p:spPr bwMode="auto">
            <a:xfrm flipV="1">
              <a:off x="2175" y="1050"/>
              <a:ext cx="468" cy="1554"/>
            </a:xfrm>
            <a:prstGeom prst="line">
              <a:avLst/>
            </a:prstGeom>
            <a:noFill/>
            <a:ln w="12700">
              <a:solidFill>
                <a:srgbClr val="000000"/>
              </a:solidFill>
              <a:round/>
              <a:headEnd type="triangle" w="sm" len="sm"/>
              <a:tailEnd type="triangle" w="sm" len="sm"/>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2729" name="Text Box 25"/>
            <p:cNvSpPr txBox="1">
              <a:spLocks noChangeArrowheads="1"/>
            </p:cNvSpPr>
            <p:nvPr/>
          </p:nvSpPr>
          <p:spPr bwMode="auto">
            <a:xfrm>
              <a:off x="1901" y="2237"/>
              <a:ext cx="667" cy="14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200" b="1" dirty="0" err="1">
                  <a:solidFill>
                    <a:srgbClr val="0000CC"/>
                  </a:solidFill>
                  <a:latin typeface="Tahoma" pitchFamily="34" charset="0"/>
                </a:rPr>
                <a:t>Sensor</a:t>
              </a:r>
              <a:r>
                <a:rPr lang="fr-FR" sz="1200" b="1" dirty="0">
                  <a:solidFill>
                    <a:srgbClr val="0000CC"/>
                  </a:solidFill>
                  <a:latin typeface="Tahoma" pitchFamily="34" charset="0"/>
                </a:rPr>
                <a:t> Vision</a:t>
              </a:r>
            </a:p>
          </p:txBody>
        </p:sp>
        <p:sp>
          <p:nvSpPr>
            <p:cNvPr id="712730" name="Line 26"/>
            <p:cNvSpPr>
              <a:spLocks noChangeShapeType="1"/>
            </p:cNvSpPr>
            <p:nvPr/>
          </p:nvSpPr>
          <p:spPr bwMode="auto">
            <a:xfrm flipH="1">
              <a:off x="1542" y="1074"/>
              <a:ext cx="1029" cy="745"/>
            </a:xfrm>
            <a:prstGeom prst="line">
              <a:avLst/>
            </a:prstGeom>
            <a:noFill/>
            <a:ln w="12700">
              <a:solidFill>
                <a:srgbClr val="000000"/>
              </a:solidFill>
              <a:round/>
              <a:headEnd type="triangle" w="med" len="med"/>
              <a:tailEnd type="triangle" w="med" len="me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no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lIns="18000" tIns="0" rIns="0" bIns="43200" anchor="ctr"/>
            <a:lstStyle/>
            <a:p>
              <a:pPr algn="ctr" eaLnBrk="1" hangingPunct="1"/>
              <a:endParaRPr lang="en-US" sz="1200">
                <a:solidFill>
                  <a:srgbClr val="5378B3"/>
                </a:solidFill>
                <a:latin typeface="Arial" charset="0"/>
              </a:endParaRPr>
            </a:p>
          </p:txBody>
        </p:sp>
        <p:sp>
          <p:nvSpPr>
            <p:cNvPr id="712731" name="Text Box 27"/>
            <p:cNvSpPr txBox="1">
              <a:spLocks noChangeArrowheads="1"/>
            </p:cNvSpPr>
            <p:nvPr/>
          </p:nvSpPr>
          <p:spPr bwMode="auto">
            <a:xfrm>
              <a:off x="1822" y="1505"/>
              <a:ext cx="667" cy="14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r>
                <a:rPr lang="fr-FR" b="1" dirty="0" err="1">
                  <a:solidFill>
                    <a:srgbClr val="0000CC"/>
                  </a:solidFill>
                  <a:latin typeface="Tahoma" pitchFamily="34" charset="0"/>
                </a:rPr>
                <a:t>Sensor</a:t>
              </a:r>
              <a:r>
                <a:rPr lang="fr-FR" b="1" dirty="0">
                  <a:solidFill>
                    <a:srgbClr val="0000CC"/>
                  </a:solidFill>
                  <a:latin typeface="Tahoma" pitchFamily="34" charset="0"/>
                </a:rPr>
                <a:t> Vision</a:t>
              </a:r>
            </a:p>
          </p:txBody>
        </p:sp>
      </p:grpSp>
      <p:sp>
        <p:nvSpPr>
          <p:cNvPr id="712732" name="Text Box 28"/>
          <p:cNvSpPr txBox="1">
            <a:spLocks noChangeArrowheads="1"/>
          </p:cNvSpPr>
          <p:nvPr/>
        </p:nvSpPr>
        <p:spPr bwMode="auto">
          <a:xfrm>
            <a:off x="714324" y="2370138"/>
            <a:ext cx="939903" cy="412954"/>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200" b="1" dirty="0" err="1">
                <a:solidFill>
                  <a:srgbClr val="0000CC"/>
                </a:solidFill>
                <a:latin typeface="Tahoma" pitchFamily="34" charset="0"/>
              </a:rPr>
              <a:t>Behavior</a:t>
            </a:r>
            <a:r>
              <a:rPr lang="fr-FR" sz="1200" b="1" dirty="0">
                <a:solidFill>
                  <a:srgbClr val="0000CC"/>
                </a:solidFill>
                <a:latin typeface="Tahoma" pitchFamily="34" charset="0"/>
              </a:rPr>
              <a:t/>
            </a:r>
            <a:br>
              <a:rPr lang="fr-FR" sz="1200" b="1" dirty="0">
                <a:solidFill>
                  <a:srgbClr val="0000CC"/>
                </a:solidFill>
                <a:latin typeface="Tahoma" pitchFamily="34" charset="0"/>
              </a:rPr>
            </a:br>
            <a:r>
              <a:rPr lang="fr-FR" sz="1200" b="1" dirty="0" err="1">
                <a:solidFill>
                  <a:srgbClr val="0000CC"/>
                </a:solidFill>
                <a:latin typeface="Tahoma" pitchFamily="34" charset="0"/>
              </a:rPr>
              <a:t>Traficability</a:t>
            </a:r>
            <a:endParaRPr lang="fr-FR" sz="1200" b="1" dirty="0">
              <a:solidFill>
                <a:srgbClr val="0000CC"/>
              </a:solidFill>
              <a:latin typeface="Tahoma" pitchFamily="34" charset="0"/>
            </a:endParaRPr>
          </a:p>
        </p:txBody>
      </p:sp>
      <p:sp>
        <p:nvSpPr>
          <p:cNvPr id="712733" name="Freeform 29"/>
          <p:cNvSpPr>
            <a:spLocks/>
          </p:cNvSpPr>
          <p:nvPr/>
        </p:nvSpPr>
        <p:spPr bwMode="auto">
          <a:xfrm>
            <a:off x="1012825" y="2492375"/>
            <a:ext cx="2446338" cy="1439863"/>
          </a:xfrm>
          <a:custGeom>
            <a:avLst/>
            <a:gdLst>
              <a:gd name="T0" fmla="*/ 0 w 1541"/>
              <a:gd name="T1" fmla="*/ 907 h 907"/>
              <a:gd name="T2" fmla="*/ 269 w 1541"/>
              <a:gd name="T3" fmla="*/ 748 h 907"/>
              <a:gd name="T4" fmla="*/ 610 w 1541"/>
              <a:gd name="T5" fmla="*/ 657 h 907"/>
              <a:gd name="T6" fmla="*/ 744 w 1541"/>
              <a:gd name="T7" fmla="*/ 619 h 907"/>
              <a:gd name="T8" fmla="*/ 452 w 1541"/>
              <a:gd name="T9" fmla="*/ 432 h 907"/>
              <a:gd name="T10" fmla="*/ 317 w 1541"/>
              <a:gd name="T11" fmla="*/ 513 h 907"/>
              <a:gd name="T12" fmla="*/ 221 w 1541"/>
              <a:gd name="T13" fmla="*/ 480 h 907"/>
              <a:gd name="T14" fmla="*/ 82 w 1541"/>
              <a:gd name="T15" fmla="*/ 561 h 907"/>
              <a:gd name="T16" fmla="*/ 44 w 1541"/>
              <a:gd name="T17" fmla="*/ 552 h 907"/>
              <a:gd name="T18" fmla="*/ 144 w 1541"/>
              <a:gd name="T19" fmla="*/ 480 h 907"/>
              <a:gd name="T20" fmla="*/ 77 w 1541"/>
              <a:gd name="T21" fmla="*/ 436 h 907"/>
              <a:gd name="T22" fmla="*/ 524 w 1541"/>
              <a:gd name="T23" fmla="*/ 206 h 907"/>
              <a:gd name="T24" fmla="*/ 725 w 1541"/>
              <a:gd name="T25" fmla="*/ 288 h 907"/>
              <a:gd name="T26" fmla="*/ 826 w 1541"/>
              <a:gd name="T27" fmla="*/ 144 h 907"/>
              <a:gd name="T28" fmla="*/ 1052 w 1541"/>
              <a:gd name="T29" fmla="*/ 0 h 907"/>
              <a:gd name="T30" fmla="*/ 836 w 1541"/>
              <a:gd name="T31" fmla="*/ 139 h 907"/>
              <a:gd name="T32" fmla="*/ 730 w 1541"/>
              <a:gd name="T33" fmla="*/ 283 h 907"/>
              <a:gd name="T34" fmla="*/ 447 w 1541"/>
              <a:gd name="T35" fmla="*/ 427 h 907"/>
              <a:gd name="T36" fmla="*/ 749 w 1541"/>
              <a:gd name="T37" fmla="*/ 619 h 907"/>
              <a:gd name="T38" fmla="*/ 946 w 1541"/>
              <a:gd name="T39" fmla="*/ 576 h 907"/>
              <a:gd name="T40" fmla="*/ 1253 w 1541"/>
              <a:gd name="T41" fmla="*/ 451 h 907"/>
              <a:gd name="T42" fmla="*/ 1445 w 1541"/>
              <a:gd name="T43" fmla="*/ 321 h 907"/>
              <a:gd name="T44" fmla="*/ 1541 w 1541"/>
              <a:gd name="T45" fmla="*/ 177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907">
                <a:moveTo>
                  <a:pt x="0" y="907"/>
                </a:moveTo>
                <a:lnTo>
                  <a:pt x="269" y="748"/>
                </a:lnTo>
                <a:lnTo>
                  <a:pt x="610" y="657"/>
                </a:lnTo>
                <a:lnTo>
                  <a:pt x="744" y="619"/>
                </a:lnTo>
                <a:lnTo>
                  <a:pt x="452" y="432"/>
                </a:lnTo>
                <a:lnTo>
                  <a:pt x="317" y="513"/>
                </a:lnTo>
                <a:lnTo>
                  <a:pt x="221" y="480"/>
                </a:lnTo>
                <a:lnTo>
                  <a:pt x="82" y="561"/>
                </a:lnTo>
                <a:lnTo>
                  <a:pt x="44" y="552"/>
                </a:lnTo>
                <a:lnTo>
                  <a:pt x="144" y="480"/>
                </a:lnTo>
                <a:lnTo>
                  <a:pt x="77" y="436"/>
                </a:lnTo>
                <a:lnTo>
                  <a:pt x="524" y="206"/>
                </a:lnTo>
                <a:lnTo>
                  <a:pt x="725" y="288"/>
                </a:lnTo>
                <a:lnTo>
                  <a:pt x="826" y="144"/>
                </a:lnTo>
                <a:lnTo>
                  <a:pt x="1052" y="0"/>
                </a:lnTo>
                <a:lnTo>
                  <a:pt x="836" y="139"/>
                </a:lnTo>
                <a:lnTo>
                  <a:pt x="730" y="283"/>
                </a:lnTo>
                <a:lnTo>
                  <a:pt x="447" y="427"/>
                </a:lnTo>
                <a:lnTo>
                  <a:pt x="749" y="619"/>
                </a:lnTo>
                <a:lnTo>
                  <a:pt x="946" y="576"/>
                </a:lnTo>
                <a:lnTo>
                  <a:pt x="1253" y="451"/>
                </a:lnTo>
                <a:lnTo>
                  <a:pt x="1445" y="321"/>
                </a:lnTo>
                <a:lnTo>
                  <a:pt x="1541" y="177"/>
                </a:lnTo>
              </a:path>
            </a:pathLst>
          </a:custGeom>
          <a:noFill/>
          <a:ln w="9525" cap="flat" cmpd="sng">
            <a:solidFill>
              <a:schemeClr val="tx1"/>
            </a:solidFill>
            <a:prstDash val="solid"/>
            <a:round/>
            <a:headEnd/>
            <a:tailEnd/>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99"/>
                </a:solidFill>
              </a14:hiddenFill>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txBody>
          <a:bodyPr lIns="0" tIns="0" rIns="0" bIns="0">
            <a:spAutoFit/>
          </a:bodyPr>
          <a:lstStyle/>
          <a:p>
            <a:pPr algn="ctr" eaLnBrk="1" hangingPunct="1"/>
            <a:endParaRPr lang="en-US" sz="1200">
              <a:solidFill>
                <a:srgbClr val="5378B3"/>
              </a:solidFill>
              <a:latin typeface="Arial" charset="0"/>
            </a:endParaRPr>
          </a:p>
        </p:txBody>
      </p:sp>
      <p:pic>
        <p:nvPicPr>
          <p:cNvPr id="712734" name="Picture 30"/>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7653338" y="4470823"/>
            <a:ext cx="931862" cy="71035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2735" name="Picture 31" descr="j0411476"/>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4988" y="4786313"/>
            <a:ext cx="1036637" cy="77152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712736" name="Text Box 32"/>
          <p:cNvSpPr txBox="1">
            <a:spLocks noChangeArrowheads="1"/>
          </p:cNvSpPr>
          <p:nvPr/>
        </p:nvSpPr>
        <p:spPr bwMode="auto">
          <a:xfrm>
            <a:off x="705378" y="5557838"/>
            <a:ext cx="656172" cy="228288"/>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200" b="1" dirty="0">
                <a:solidFill>
                  <a:srgbClr val="0000CC"/>
                </a:solidFill>
                <a:latin typeface="Tahoma" pitchFamily="34" charset="0"/>
              </a:rPr>
              <a:t>2D </a:t>
            </a:r>
            <a:r>
              <a:rPr lang="fr-FR" sz="1200" b="1" dirty="0" err="1">
                <a:solidFill>
                  <a:srgbClr val="0000CC"/>
                </a:solidFill>
                <a:latin typeface="Tahoma" pitchFamily="34" charset="0"/>
              </a:rPr>
              <a:t>View</a:t>
            </a:r>
            <a:endParaRPr lang="fr-FR" sz="1200" b="1" dirty="0">
              <a:solidFill>
                <a:srgbClr val="0000CC"/>
              </a:solidFill>
              <a:latin typeface="Tahoma" pitchFamily="34" charset="0"/>
            </a:endParaRPr>
          </a:p>
        </p:txBody>
      </p:sp>
      <p:sp>
        <p:nvSpPr>
          <p:cNvPr id="712737" name="Text Box 33"/>
          <p:cNvSpPr txBox="1">
            <a:spLocks noChangeArrowheads="1"/>
          </p:cNvSpPr>
          <p:nvPr/>
        </p:nvSpPr>
        <p:spPr bwMode="auto">
          <a:xfrm>
            <a:off x="7795489" y="5557838"/>
            <a:ext cx="422134" cy="228288"/>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12700">
                <a:solidFill>
                  <a:srgbClr val="00279F"/>
                </a:solidFill>
                <a:miter lim="800000"/>
                <a:headEnd type="none" w="sm" len="sm"/>
                <a:tailEnd type="none" w="sm" len="sm"/>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17961" dir="13500000" algn="ctr" rotWithShape="0">
                    <a:schemeClr val="bg2"/>
                  </a:outerShdw>
                </a:effectLst>
              </a14:hiddenEffects>
            </a:ext>
          </a:extLst>
        </p:spPr>
        <p:txBody>
          <a:bodyPr wrap="none" lIns="18000" tIns="0" rIns="0" bIns="43200">
            <a:spAutoFit/>
          </a:bodyPr>
          <a:lstStyle/>
          <a:p>
            <a:pPr algn="ctr"/>
            <a:r>
              <a:rPr lang="fr-FR" sz="1200" b="1" dirty="0" err="1">
                <a:solidFill>
                  <a:srgbClr val="0000CC"/>
                </a:solidFill>
                <a:latin typeface="Tahoma" pitchFamily="34" charset="0"/>
              </a:rPr>
              <a:t>Maps</a:t>
            </a:r>
            <a:endParaRPr lang="fr-FR" sz="1200" b="1" dirty="0">
              <a:solidFill>
                <a:srgbClr val="0000CC"/>
              </a:solidFill>
              <a:latin typeface="Tahoma" pitchFamily="34" charset="0"/>
            </a:endParaRPr>
          </a:p>
        </p:txBody>
      </p:sp>
      <p:sp>
        <p:nvSpPr>
          <p:cNvPr id="712738" name="Rectangle 34"/>
          <p:cNvSpPr>
            <a:spLocks noGrp="1" noChangeArrowheads="1"/>
          </p:cNvSpPr>
          <p:nvPr>
            <p:ph type="title"/>
          </p:nvPr>
        </p:nvSpPr>
        <p:spPr/>
        <p:txBody>
          <a:bodyPr/>
          <a:lstStyle/>
          <a:p>
            <a:r>
              <a:rPr lang="fr-FR" sz="1800" dirty="0" err="1" smtClean="0"/>
              <a:t>Various</a:t>
            </a:r>
            <a:r>
              <a:rPr lang="fr-FR" sz="1800" dirty="0" smtClean="0"/>
              <a:t> Target Applications</a:t>
            </a:r>
            <a:endParaRPr lang="fr-FR" sz="2200"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353322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712717"/>
                                        </p:tgtEl>
                                        <p:attrNameLst>
                                          <p:attrName>style.visibility</p:attrName>
                                        </p:attrNameLst>
                                      </p:cBhvr>
                                      <p:to>
                                        <p:strVal val="visible"/>
                                      </p:to>
                                    </p:set>
                                    <p:animEffect transition="in" filter="checkerboard(across)">
                                      <p:cBhvr>
                                        <p:cTn id="7" dur="500"/>
                                        <p:tgtEl>
                                          <p:spTgt spid="712717"/>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712727"/>
                                        </p:tgtEl>
                                        <p:attrNameLst>
                                          <p:attrName>style.visibility</p:attrName>
                                        </p:attrNameLst>
                                      </p:cBhvr>
                                      <p:to>
                                        <p:strVal val="visible"/>
                                      </p:to>
                                    </p:set>
                                    <p:animEffect transition="in" filter="checkerboard(across)">
                                      <p:cBhvr>
                                        <p:cTn id="11" dur="500"/>
                                        <p:tgtEl>
                                          <p:spTgt spid="712727"/>
                                        </p:tgtEl>
                                      </p:cBhvr>
                                    </p:animEffect>
                                  </p:childTnLst>
                                </p:cTn>
                              </p:par>
                            </p:childTnLst>
                          </p:cTn>
                        </p:par>
                        <p:par>
                          <p:cTn id="12" fill="hold" nodeType="afterGroup">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712733"/>
                                        </p:tgtEl>
                                        <p:attrNameLst>
                                          <p:attrName>style.visibility</p:attrName>
                                        </p:attrNameLst>
                                      </p:cBhvr>
                                      <p:to>
                                        <p:strVal val="visible"/>
                                      </p:to>
                                    </p:set>
                                    <p:animEffect transition="in" filter="checkerboard(across)">
                                      <p:cBhvr>
                                        <p:cTn id="15" dur="500"/>
                                        <p:tgtEl>
                                          <p:spTgt spid="712733"/>
                                        </p:tgtEl>
                                      </p:cBhvr>
                                    </p:animEffect>
                                  </p:childTnLst>
                                </p:cTn>
                              </p:par>
                            </p:childTnLst>
                          </p:cTn>
                        </p:par>
                        <p:par>
                          <p:cTn id="16" fill="hold" nodeType="afterGroup">
                            <p:stCondLst>
                              <p:cond delay="1500"/>
                            </p:stCondLst>
                            <p:childTnLst>
                              <p:par>
                                <p:cTn id="17" presetID="5" presetClass="entr" presetSubtype="10" fill="hold" nodeType="afterEffect">
                                  <p:stCondLst>
                                    <p:cond delay="0"/>
                                  </p:stCondLst>
                                  <p:childTnLst>
                                    <p:set>
                                      <p:cBhvr>
                                        <p:cTn id="18" dur="1" fill="hold">
                                          <p:stCondLst>
                                            <p:cond delay="0"/>
                                          </p:stCondLst>
                                        </p:cTn>
                                        <p:tgtEl>
                                          <p:spTgt spid="712708"/>
                                        </p:tgtEl>
                                        <p:attrNameLst>
                                          <p:attrName>style.visibility</p:attrName>
                                        </p:attrNameLst>
                                      </p:cBhvr>
                                      <p:to>
                                        <p:strVal val="visible"/>
                                      </p:to>
                                    </p:set>
                                    <p:animEffect transition="in" filter="checkerboard(across)">
                                      <p:cBhvr>
                                        <p:cTn id="19" dur="500"/>
                                        <p:tgtEl>
                                          <p:spTgt spid="712708"/>
                                        </p:tgtEl>
                                      </p:cBhvr>
                                    </p:animEffect>
                                  </p:childTnLst>
                                </p:cTn>
                              </p:par>
                            </p:childTnLst>
                          </p:cTn>
                        </p:par>
                        <p:par>
                          <p:cTn id="20" fill="hold" nodeType="afterGroup">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712732"/>
                                        </p:tgtEl>
                                        <p:attrNameLst>
                                          <p:attrName>style.visibility</p:attrName>
                                        </p:attrNameLst>
                                      </p:cBhvr>
                                      <p:to>
                                        <p:strVal val="visible"/>
                                      </p:to>
                                    </p:set>
                                    <p:animEffect transition="in" filter="checkerboard(across)">
                                      <p:cBhvr>
                                        <p:cTn id="23" dur="500"/>
                                        <p:tgtEl>
                                          <p:spTgt spid="712732"/>
                                        </p:tgtEl>
                                      </p:cBhvr>
                                    </p:animEffect>
                                  </p:childTnLst>
                                </p:cTn>
                              </p:par>
                            </p:childTnLst>
                          </p:cTn>
                        </p:par>
                        <p:par>
                          <p:cTn id="24" fill="hold" nodeType="afterGroup">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712736"/>
                                        </p:tgtEl>
                                        <p:attrNameLst>
                                          <p:attrName>style.visibility</p:attrName>
                                        </p:attrNameLst>
                                      </p:cBhvr>
                                      <p:to>
                                        <p:strVal val="visible"/>
                                      </p:to>
                                    </p:set>
                                    <p:animEffect transition="in" filter="checkerboard(across)">
                                      <p:cBhvr>
                                        <p:cTn id="27" dur="500"/>
                                        <p:tgtEl>
                                          <p:spTgt spid="712736"/>
                                        </p:tgtEl>
                                      </p:cBhvr>
                                    </p:animEffect>
                                  </p:childTnLst>
                                </p:cTn>
                              </p:par>
                            </p:childTnLst>
                          </p:cTn>
                        </p:par>
                        <p:par>
                          <p:cTn id="28" fill="hold" nodeType="afterGroup">
                            <p:stCondLst>
                              <p:cond delay="3000"/>
                            </p:stCondLst>
                            <p:childTnLst>
                              <p:par>
                                <p:cTn id="29" presetID="5" presetClass="entr" presetSubtype="10" fill="hold" grpId="0" nodeType="afterEffect">
                                  <p:stCondLst>
                                    <p:cond delay="0"/>
                                  </p:stCondLst>
                                  <p:childTnLst>
                                    <p:set>
                                      <p:cBhvr>
                                        <p:cTn id="30" dur="1" fill="hold">
                                          <p:stCondLst>
                                            <p:cond delay="0"/>
                                          </p:stCondLst>
                                        </p:cTn>
                                        <p:tgtEl>
                                          <p:spTgt spid="712737"/>
                                        </p:tgtEl>
                                        <p:attrNameLst>
                                          <p:attrName>style.visibility</p:attrName>
                                        </p:attrNameLst>
                                      </p:cBhvr>
                                      <p:to>
                                        <p:strVal val="visible"/>
                                      </p:to>
                                    </p:set>
                                    <p:animEffect transition="in" filter="checkerboard(across)">
                                      <p:cBhvr>
                                        <p:cTn id="31" dur="500"/>
                                        <p:tgtEl>
                                          <p:spTgt spid="712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2732" grpId="0"/>
      <p:bldP spid="712733" grpId="0" animBg="1"/>
      <p:bldP spid="712736" grpId="0"/>
      <p:bldP spid="712737"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 name="Image 12"/>
          <p:cNvPicPr>
            <a:picLocks noChangeAspect="1"/>
          </p:cNvPicPr>
          <p:nvPr/>
        </p:nvPicPr>
        <p:blipFill>
          <a:blip r:embed="rId2"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487817" y="1461886"/>
            <a:ext cx="8397428" cy="4723553"/>
          </a:xfrm>
          <a:prstGeom prst="rect">
            <a:avLst/>
          </a:prstGeom>
          <a:ln>
            <a:noFill/>
          </a:ln>
          <a:effectLst>
            <a:softEdge rad="112500"/>
          </a:effectLst>
        </p:spPr>
      </p:pic>
      <p:pic>
        <p:nvPicPr>
          <p:cNvPr id="14" name="Picture 17" descr="D:\Utilisateurs\jlgougeat\Pictures\APOGEE\MIDI-entreToulon-et-Marseille5-26mars16h00-80km.jpg"/>
          <p:cNvPicPr>
            <a:picLocks noChangeAspect="1" noChangeArrowheads="1"/>
          </p:cNvPicPr>
          <p:nvPr/>
        </p:nvPicPr>
        <p:blipFill>
          <a:blip r:embed="rId3"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26531" y="1483662"/>
            <a:ext cx="8320000" cy="4680000"/>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2" name="Titre 1"/>
          <p:cNvSpPr>
            <a:spLocks noGrp="1"/>
          </p:cNvSpPr>
          <p:nvPr>
            <p:ph type="title"/>
          </p:nvPr>
        </p:nvSpPr>
        <p:spPr/>
        <p:txBody>
          <a:bodyPr/>
          <a:lstStyle/>
          <a:p>
            <a:r>
              <a:rPr lang="en-US" smtClean="0"/>
              <a:t>Environment Requirements for an Aircraft Simulator</a:t>
            </a:r>
            <a:endParaRPr lang="fr-FR" noProof="0" dirty="0"/>
          </a:p>
        </p:txBody>
      </p:sp>
      <p:sp>
        <p:nvSpPr>
          <p:cNvPr id="8" name="Espace réservé du contenu 7"/>
          <p:cNvSpPr>
            <a:spLocks noGrp="1"/>
          </p:cNvSpPr>
          <p:nvPr>
            <p:ph idx="1"/>
          </p:nvPr>
        </p:nvSpPr>
        <p:spPr/>
        <p:txBody>
          <a:bodyPr/>
          <a:lstStyle/>
          <a:p>
            <a:endParaRPr lang="en-US"/>
          </a:p>
        </p:txBody>
      </p:sp>
      <p:sp>
        <p:nvSpPr>
          <p:cNvPr id="3" name="Espace réservé du numéro de diapositive 2"/>
          <p:cNvSpPr>
            <a:spLocks noGrp="1"/>
          </p:cNvSpPr>
          <p:nvPr>
            <p:ph type="sldNum" sz="quarter" idx="10"/>
          </p:nvPr>
        </p:nvSpPr>
        <p:spPr/>
        <p:txBody>
          <a:bodyPr/>
          <a:lstStyle/>
          <a:p>
            <a:fld id="{3A8F65C7-A534-4FF7-B95C-4F87548FFE5B}" type="slidenum">
              <a:rPr lang="en-US" altLang="en-US" smtClean="0"/>
              <a:pPr/>
              <a:t>9</a:t>
            </a:fld>
            <a:endParaRPr lang="en-US" altLang="en-US"/>
          </a:p>
        </p:txBody>
      </p:sp>
      <p:pic>
        <p:nvPicPr>
          <p:cNvPr id="12" name="Picture 5"/>
          <p:cNvPicPr>
            <a:picLocks noChangeAspect="1" noChangeArrowheads="1"/>
          </p:cNvPicPr>
          <p:nvPr/>
        </p:nvPicPr>
        <p:blipFill>
          <a:blip r:embed="rId4" cstate="screen">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bwMode="auto">
          <a:xfrm>
            <a:off x="602377" y="1334505"/>
            <a:ext cx="8168309" cy="4978315"/>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 name="Picture 50"/>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11560" y="1310413"/>
            <a:ext cx="3300687" cy="2194787"/>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0" name="Picture 6"/>
          <p:cNvPicPr>
            <a:picLocks noChangeAspect="1" noChangeArrowheads="1"/>
          </p:cNvPicPr>
          <p:nvPr/>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915816" y="2719104"/>
            <a:ext cx="3578422" cy="2209119"/>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7">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486400" y="1329806"/>
            <a:ext cx="3233125" cy="2099194"/>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Lst>
        </p:spPr>
      </p:pic>
      <p:sp>
        <p:nvSpPr>
          <p:cNvPr id="15" name="WordArt 8"/>
          <p:cNvSpPr>
            <a:spLocks noChangeArrowheads="1" noChangeShapeType="1" noTextEdit="1"/>
          </p:cNvSpPr>
          <p:nvPr/>
        </p:nvSpPr>
        <p:spPr bwMode="auto">
          <a:xfrm>
            <a:off x="4881966" y="1461886"/>
            <a:ext cx="3888720" cy="972394"/>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fr-FR" sz="3600" kern="10" dirty="0" err="1">
                <a:ln w="9525">
                  <a:round/>
                  <a:headEnd/>
                  <a:tailEnd/>
                </a:ln>
                <a:gradFill rotWithShape="0">
                  <a:gsLst>
                    <a:gs pos="0">
                      <a:srgbClr val="FFE701"/>
                    </a:gs>
                    <a:gs pos="100000">
                      <a:srgbClr val="FE3E02"/>
                    </a:gs>
                  </a:gsLst>
                  <a:lin ang="5400000" scaled="1"/>
                </a:gradFill>
                <a:latin typeface="Impact"/>
              </a:rPr>
              <a:t>Diverstity</a:t>
            </a:r>
            <a:r>
              <a:rPr lang="fr-FR" sz="3600" kern="10" dirty="0">
                <a:ln w="9525">
                  <a:round/>
                  <a:headEnd/>
                  <a:tailEnd/>
                </a:ln>
                <a:gradFill rotWithShape="0">
                  <a:gsLst>
                    <a:gs pos="0">
                      <a:srgbClr val="FFE701"/>
                    </a:gs>
                    <a:gs pos="100000">
                      <a:srgbClr val="FE3E02"/>
                    </a:gs>
                  </a:gsLst>
                  <a:lin ang="5400000" scaled="1"/>
                </a:gradFill>
                <a:latin typeface="Impact"/>
              </a:rPr>
              <a:t> of Terrain Natures</a:t>
            </a:r>
          </a:p>
        </p:txBody>
      </p:sp>
      <p:pic>
        <p:nvPicPr>
          <p:cNvPr id="17" name="Picture 4" descr="Picture0003"/>
          <p:cNvPicPr>
            <a:picLocks noChangeAspect="1" noChangeArrowheads="1"/>
          </p:cNvPicPr>
          <p:nvPr/>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85800" y="4093584"/>
            <a:ext cx="3124200" cy="2091855"/>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8" name="Picture 4" descr="2d"/>
          <p:cNvPicPr>
            <a:picLocks noChangeAspect="1" noChangeArrowheads="1"/>
          </p:cNvPicPr>
          <p:nvPr/>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3479" r="13043" b="3767"/>
          <a:stretch>
            <a:fillRect/>
          </a:stretch>
        </p:blipFill>
        <p:spPr bwMode="auto">
          <a:xfrm>
            <a:off x="5638800" y="4121959"/>
            <a:ext cx="3034553" cy="2050241"/>
          </a:xfrm>
          <a:prstGeom prst="rect">
            <a:avLst/>
          </a:prstGeom>
          <a:ln>
            <a:noFill/>
          </a:ln>
          <a:effectLst>
            <a:softEdge rad="112500"/>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6" name="WordArt 8"/>
          <p:cNvSpPr>
            <a:spLocks noChangeArrowheads="1" noChangeShapeType="1" noTextEdit="1"/>
          </p:cNvSpPr>
          <p:nvPr/>
        </p:nvSpPr>
        <p:spPr bwMode="auto">
          <a:xfrm>
            <a:off x="3505200" y="3276600"/>
            <a:ext cx="5341331" cy="1751950"/>
          </a:xfrm>
          <a:prstGeom prst="rect">
            <a:avLst/>
          </a:prstGeom>
          <a:extLs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14:hiddenEffects>
            </a:ext>
          </a:extLst>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endParaRPr lang="fr-FR" sz="3600" kern="10" dirty="0">
              <a:ln w="9525">
                <a:round/>
                <a:headEnd/>
                <a:tailEnd/>
              </a:ln>
              <a:gradFill rotWithShape="0">
                <a:gsLst>
                  <a:gs pos="0">
                    <a:srgbClr val="FFE701"/>
                  </a:gs>
                  <a:gs pos="100000">
                    <a:srgbClr val="FE3E02"/>
                  </a:gs>
                </a:gsLst>
                <a:lin ang="5400000" scaled="1"/>
              </a:gradFill>
              <a:latin typeface="Impact"/>
            </a:endParaRPr>
          </a:p>
          <a:p>
            <a:pPr algn="ctr"/>
            <a:r>
              <a:rPr lang="fr-FR" sz="3600" kern="10" dirty="0" err="1">
                <a:ln w="9525">
                  <a:round/>
                  <a:headEnd/>
                  <a:tailEnd/>
                </a:ln>
                <a:gradFill rotWithShape="0">
                  <a:gsLst>
                    <a:gs pos="0">
                      <a:srgbClr val="FFE701"/>
                    </a:gs>
                    <a:gs pos="100000">
                      <a:srgbClr val="FE3E02"/>
                    </a:gs>
                  </a:gsLst>
                  <a:lin ang="5400000" scaled="1"/>
                </a:gradFill>
                <a:latin typeface="Impact"/>
              </a:rPr>
              <a:t>Diversity</a:t>
            </a:r>
            <a:r>
              <a:rPr lang="fr-FR" sz="3600" kern="10" dirty="0">
                <a:ln w="9525">
                  <a:round/>
                  <a:headEnd/>
                  <a:tailEnd/>
                </a:ln>
                <a:gradFill rotWithShape="0">
                  <a:gsLst>
                    <a:gs pos="0">
                      <a:srgbClr val="FFE701"/>
                    </a:gs>
                    <a:gs pos="100000">
                      <a:srgbClr val="FE3E02"/>
                    </a:gs>
                  </a:gsLst>
                  <a:lin ang="5400000" scaled="1"/>
                </a:gradFill>
                <a:latin typeface="Impact"/>
              </a:rPr>
              <a:t> of Target applications</a:t>
            </a:r>
          </a:p>
          <a:p>
            <a:pPr algn="ctr"/>
            <a:endParaRPr lang="fr-FR" sz="3600" kern="10" dirty="0">
              <a:ln w="9525">
                <a:round/>
                <a:headEnd/>
                <a:tailEnd/>
              </a:ln>
              <a:gradFill rotWithShape="0">
                <a:gsLst>
                  <a:gs pos="0">
                    <a:srgbClr val="FFE701"/>
                  </a:gs>
                  <a:gs pos="100000">
                    <a:srgbClr val="FE3E02"/>
                  </a:gs>
                </a:gsLst>
                <a:lin ang="5400000" scaled="1"/>
              </a:gradFill>
              <a:latin typeface="Impact"/>
            </a:endParaRPr>
          </a:p>
          <a:p>
            <a:pPr algn="ctr"/>
            <a:r>
              <a:rPr lang="fr-FR" sz="3600" kern="10" dirty="0">
                <a:ln w="9525">
                  <a:round/>
                  <a:headEnd/>
                  <a:tailEnd/>
                </a:ln>
                <a:gradFill rotWithShape="0">
                  <a:gsLst>
                    <a:gs pos="0">
                      <a:srgbClr val="FFE701"/>
                    </a:gs>
                    <a:gs pos="100000">
                      <a:srgbClr val="FE3E02"/>
                    </a:gs>
                  </a:gsLst>
                  <a:lin ang="5400000" scaled="1"/>
                </a:gradFill>
                <a:latin typeface="Impact"/>
              </a:rPr>
              <a:t>(Visuel, Senseurs, IOS, CGF, C2…)</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4453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heckerboard(across)">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15"/>
                                        </p:tgtEl>
                                        <p:attrNameLst>
                                          <p:attrName>style.visibility</p:attrName>
                                        </p:attrNameLst>
                                      </p:cBhvr>
                                      <p:to>
                                        <p:strVal val="hidden"/>
                                      </p:to>
                                    </p:set>
                                  </p:childTnLst>
                                </p:cTn>
                              </p:par>
                            </p:childTnLst>
                          </p:cTn>
                        </p:par>
                        <p:par>
                          <p:cTn id="24" fill="hold">
                            <p:stCondLst>
                              <p:cond delay="0"/>
                            </p:stCondLst>
                            <p:childTnLst>
                              <p:par>
                                <p:cTn id="25" presetID="5"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heckerboard(across)">
                                      <p:cBhvr>
                                        <p:cTn id="27" dur="500"/>
                                        <p:tgtEl>
                                          <p:spTgt spid="16"/>
                                        </p:tgtEl>
                                      </p:cBhvr>
                                    </p:animEffect>
                                  </p:childTnLst>
                                </p:cTn>
                              </p:par>
                              <p:par>
                                <p:cTn id="28" presetID="21" presetClass="entr" presetSubtype="4"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heel(4)">
                                      <p:cBhvr>
                                        <p:cTn id="30" dur="500"/>
                                        <p:tgtEl>
                                          <p:spTgt spid="9"/>
                                        </p:tgtEl>
                                      </p:cBhvr>
                                    </p:animEffect>
                                  </p:childTnLst>
                                </p:cTn>
                              </p:par>
                              <p:par>
                                <p:cTn id="31" presetID="21" presetClass="entr" presetSubtype="4"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heel(4)">
                                      <p:cBhvr>
                                        <p:cTn id="33" dur="500"/>
                                        <p:tgtEl>
                                          <p:spTgt spid="10"/>
                                        </p:tgtEl>
                                      </p:cBhvr>
                                    </p:animEffect>
                                  </p:childTnLst>
                                </p:cTn>
                              </p:par>
                              <p:par>
                                <p:cTn id="34" presetID="21"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heel(4)">
                                      <p:cBhvr>
                                        <p:cTn id="36" dur="500"/>
                                        <p:tgtEl>
                                          <p:spTgt spid="11"/>
                                        </p:tgtEl>
                                      </p:cBhvr>
                                    </p:animEffect>
                                  </p:childTnLst>
                                </p:cTn>
                              </p:par>
                            </p:childTnLst>
                          </p:cTn>
                        </p:par>
                        <p:par>
                          <p:cTn id="37" fill="hold">
                            <p:stCondLst>
                              <p:cond delay="500"/>
                            </p:stCondLst>
                            <p:childTnLst>
                              <p:par>
                                <p:cTn id="38" presetID="21" presetClass="entr" presetSubtype="4"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heel(4)">
                                      <p:cBhvr>
                                        <p:cTn id="40" dur="500"/>
                                        <p:tgtEl>
                                          <p:spTgt spid="17"/>
                                        </p:tgtEl>
                                      </p:cBhvr>
                                    </p:animEffect>
                                  </p:childTnLst>
                                </p:cTn>
                              </p:par>
                              <p:par>
                                <p:cTn id="41" presetID="21" presetClass="entr" presetSubtype="4"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heel(4)">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p:bldP spid="16" grpId="0" animBg="1"/>
    </p:bldLst>
  </p:timing>
</p:sld>
</file>

<file path=ppt/theme/theme1.xml><?xml version="1.0" encoding="utf-8"?>
<a:theme xmlns:a="http://schemas.openxmlformats.org/drawingml/2006/main" name="BCS Proposal Template-Blue-Landscape">
  <a:themeElements>
    <a:clrScheme name="BCS Proposal Template-Blue-Landscape 9">
      <a:dk1>
        <a:srgbClr val="000000"/>
      </a:dk1>
      <a:lt1>
        <a:srgbClr val="FFFFFF"/>
      </a:lt1>
      <a:dk2>
        <a:srgbClr val="5378B3"/>
      </a:dk2>
      <a:lt2>
        <a:srgbClr val="999999"/>
      </a:lt2>
      <a:accent1>
        <a:srgbClr val="061DC8"/>
      </a:accent1>
      <a:accent2>
        <a:srgbClr val="C7CDFD"/>
      </a:accent2>
      <a:accent3>
        <a:srgbClr val="FFFFFF"/>
      </a:accent3>
      <a:accent4>
        <a:srgbClr val="000000"/>
      </a:accent4>
      <a:accent5>
        <a:srgbClr val="AAABE0"/>
      </a:accent5>
      <a:accent6>
        <a:srgbClr val="B4BAE5"/>
      </a:accent6>
      <a:hlink>
        <a:srgbClr val="669900"/>
      </a:hlink>
      <a:folHlink>
        <a:srgbClr val="8CC800"/>
      </a:folHlink>
    </a:clrScheme>
    <a:fontScheme name="BCS Proposal Template-Blue-Landscap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CA" sz="12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CA" sz="1200" b="0" i="0" u="none" strike="noStrike" cap="none" normalizeH="0" baseline="0" smtClean="0">
            <a:ln>
              <a:noFill/>
            </a:ln>
            <a:solidFill>
              <a:schemeClr val="tx2"/>
            </a:solidFill>
            <a:effectLst/>
            <a:latin typeface="Arial" charset="0"/>
          </a:defRPr>
        </a:defPPr>
      </a:lstStyle>
    </a:lnDef>
  </a:objectDefaults>
  <a:extraClrSchemeLst>
    <a:extraClrScheme>
      <a:clrScheme name="BCS Proposal Template-Blue-Landscap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CS Proposal Template-Blue-Landscap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CS Proposal Template-Blue-Landscap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CS Proposal Template-Blue-Landscap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CS Proposal Template-Blue-Landscap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CS Proposal Template-Blue-Landscap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CS Proposal Template-Blue-Landscap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CS Proposal Template-Blue-Landscape 8">
        <a:dk1>
          <a:srgbClr val="000000"/>
        </a:dk1>
        <a:lt1>
          <a:srgbClr val="FFFFFF"/>
        </a:lt1>
        <a:dk2>
          <a:srgbClr val="5378B3"/>
        </a:dk2>
        <a:lt2>
          <a:srgbClr val="999999"/>
        </a:lt2>
        <a:accent1>
          <a:srgbClr val="061DC8"/>
        </a:accent1>
        <a:accent2>
          <a:srgbClr val="C7CDFD"/>
        </a:accent2>
        <a:accent3>
          <a:srgbClr val="FFFFFF"/>
        </a:accent3>
        <a:accent4>
          <a:srgbClr val="000000"/>
        </a:accent4>
        <a:accent5>
          <a:srgbClr val="AAABE0"/>
        </a:accent5>
        <a:accent6>
          <a:srgbClr val="B4BAE5"/>
        </a:accent6>
        <a:hlink>
          <a:srgbClr val="669900"/>
        </a:hlink>
        <a:folHlink>
          <a:srgbClr val="669999"/>
        </a:folHlink>
      </a:clrScheme>
      <a:clrMap bg1="lt1" tx1="dk1" bg2="lt2" tx2="dk2" accent1="accent1" accent2="accent2" accent3="accent3" accent4="accent4" accent5="accent5" accent6="accent6" hlink="hlink" folHlink="folHlink"/>
    </a:extraClrScheme>
    <a:extraClrScheme>
      <a:clrScheme name="BCS Proposal Template-Blue-Landscape 9">
        <a:dk1>
          <a:srgbClr val="000000"/>
        </a:dk1>
        <a:lt1>
          <a:srgbClr val="FFFFFF"/>
        </a:lt1>
        <a:dk2>
          <a:srgbClr val="5378B3"/>
        </a:dk2>
        <a:lt2>
          <a:srgbClr val="999999"/>
        </a:lt2>
        <a:accent1>
          <a:srgbClr val="061DC8"/>
        </a:accent1>
        <a:accent2>
          <a:srgbClr val="C7CDFD"/>
        </a:accent2>
        <a:accent3>
          <a:srgbClr val="FFFFFF"/>
        </a:accent3>
        <a:accent4>
          <a:srgbClr val="000000"/>
        </a:accent4>
        <a:accent5>
          <a:srgbClr val="AAABE0"/>
        </a:accent5>
        <a:accent6>
          <a:srgbClr val="B4BAE5"/>
        </a:accent6>
        <a:hlink>
          <a:srgbClr val="669900"/>
        </a:hlink>
        <a:folHlink>
          <a:srgbClr val="8CC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BCS Proposal Template-Blue-Landscape</Template>
  <TotalTime>9182</TotalTime>
  <Words>4992</Words>
  <Application>Microsoft Macintosh PowerPoint</Application>
  <PresentationFormat>On-screen Show (4:3)</PresentationFormat>
  <Paragraphs>978</Paragraphs>
  <Slides>69</Slides>
  <Notes>13</Notes>
  <HiddenSlides>9</HiddenSlides>
  <MMClips>0</MMClips>
  <ScaleCrop>false</ScaleCrop>
  <HeadingPairs>
    <vt:vector size="6" baseType="variant">
      <vt:variant>
        <vt:lpstr>Design Template</vt:lpstr>
      </vt:variant>
      <vt:variant>
        <vt:i4>1</vt:i4>
      </vt:variant>
      <vt:variant>
        <vt:lpstr>Embedded OLE Servers</vt:lpstr>
      </vt:variant>
      <vt:variant>
        <vt:i4>2</vt:i4>
      </vt:variant>
      <vt:variant>
        <vt:lpstr>Slide Titles</vt:lpstr>
      </vt:variant>
      <vt:variant>
        <vt:i4>69</vt:i4>
      </vt:variant>
    </vt:vector>
  </HeadingPairs>
  <TitlesOfParts>
    <vt:vector size="72" baseType="lpstr">
      <vt:lpstr>BCS Proposal Template-Blue-Landscape</vt:lpstr>
      <vt:lpstr>Clip</vt:lpstr>
      <vt:lpstr>Visio</vt:lpstr>
      <vt:lpstr>Reuse and Interoperation of Environmental Data and Processes (RIEDP) Jean-Louis Gougeat jlgougeat@sogitec.fr  Gilbert Castaner gcastaner@sogitec.fr   Farid Mamaghani farid@sedris.org </vt:lpstr>
      <vt:lpstr>Topics</vt:lpstr>
      <vt:lpstr> “The Elephant observed by the Blinds”</vt:lpstr>
      <vt:lpstr>Different views on the same topic</vt:lpstr>
      <vt:lpstr>Environmental Data Requirements</vt:lpstr>
      <vt:lpstr>Synthetic Environment Requirements</vt:lpstr>
      <vt:lpstr>Various Contributors</vt:lpstr>
      <vt:lpstr>Various Target Applications</vt:lpstr>
      <vt:lpstr>Environment Requirements for an Aircraft Simulator</vt:lpstr>
      <vt:lpstr>Requirements / Large Areas</vt:lpstr>
      <vt:lpstr>Requirements / Fidelity</vt:lpstr>
      <vt:lpstr>Requirements / Consistency</vt:lpstr>
      <vt:lpstr>Building the Simulator Database</vt:lpstr>
      <vt:lpstr>Additional issues for Distributed Simulation  Reuse – Correlation – Interoperability ….</vt:lpstr>
      <vt:lpstr>M&amp;S Interoperability</vt:lpstr>
      <vt:lpstr>Appropriate Standards</vt:lpstr>
      <vt:lpstr>Database Creation Process and associated Issues</vt:lpstr>
      <vt:lpstr>Scope</vt:lpstr>
      <vt:lpstr>Generation Processes vs Correlation and Reuse</vt:lpstr>
      <vt:lpstr>Data Transformation Process – Two main phases</vt:lpstr>
      <vt:lpstr>Data Base Generation – A universal Process</vt:lpstr>
      <vt:lpstr>Source Data - Geographic Formats</vt:lpstr>
      <vt:lpstr>Source Data  Imagery Formats </vt:lpstr>
      <vt:lpstr>Source Data - 3D Models</vt:lpstr>
      <vt:lpstr>Phase1 :  Generation of the Intermediate Data</vt:lpstr>
      <vt:lpstr>Phase 2 : Generation of Target DBs</vt:lpstr>
      <vt:lpstr>Data Transformation Process – Possible Improvement</vt:lpstr>
      <vt:lpstr>Key Topics for Database sharing</vt:lpstr>
      <vt:lpstr>Objectives of RIEDP and the Development Effort</vt:lpstr>
      <vt:lpstr>RIEDP Objectives</vt:lpstr>
      <vt:lpstr>RIEDP – A SISO Effort</vt:lpstr>
      <vt:lpstr>Scope of the SISO RIEDP Product Development Group</vt:lpstr>
      <vt:lpstr>RIEDP PDG Key Elements</vt:lpstr>
      <vt:lpstr>RIEDP Reference Process Model (RPM_ Process Flow</vt:lpstr>
      <vt:lpstr>RIEDP Reference Process Model (RPM) Data Flow</vt:lpstr>
      <vt:lpstr>RIEDP Reference Abstract Data Model (RADM) Main Components</vt:lpstr>
      <vt:lpstr>RIEDP Reference Abstract Data Model (RADM)</vt:lpstr>
      <vt:lpstr>RIEDP Reference Abstract Data Model</vt:lpstr>
      <vt:lpstr>RIEDP Reference Abstract Data Model</vt:lpstr>
      <vt:lpstr>RIEDP-Required formats</vt:lpstr>
      <vt:lpstr>RIEDP Geospatial Conventions</vt:lpstr>
      <vt:lpstr>RIEDP Geospatial Conventions</vt:lpstr>
      <vt:lpstr>RIEDP Attribution Model</vt:lpstr>
      <vt:lpstr>RIEDP Attribution Model</vt:lpstr>
      <vt:lpstr>RIEDP Data Organization</vt:lpstr>
      <vt:lpstr>RIEDP Data Organization Details of Tiles Folders</vt:lpstr>
      <vt:lpstr>RIEDP Data Organization Details of the Library</vt:lpstr>
      <vt:lpstr>RIEDP Metadata - Organization</vt:lpstr>
      <vt:lpstr>RIEDP Metadata - Examples</vt:lpstr>
      <vt:lpstr>RIEDP Profiles</vt:lpstr>
      <vt:lpstr>Summary</vt:lpstr>
      <vt:lpstr>Status of RIEDP Products at mid 2017</vt:lpstr>
      <vt:lpstr>How is RIEDP different from other initiatives</vt:lpstr>
      <vt:lpstr>Database Generation Commonalities, with some divergences</vt:lpstr>
      <vt:lpstr>Key Topics for Database sharing</vt:lpstr>
      <vt:lpstr>RIEDP leverages/reuses existing Standards</vt:lpstr>
      <vt:lpstr>RIEDP vs other international M&amp;S standardization efforts - Overview</vt:lpstr>
      <vt:lpstr>RIEDP vs other standardization efforts - Process view</vt:lpstr>
      <vt:lpstr>RIEDP and SEDRIS</vt:lpstr>
      <vt:lpstr>RIEDP and AFCD / NPSI</vt:lpstr>
      <vt:lpstr>RIEDP and SE Core</vt:lpstr>
      <vt:lpstr>RIEDP and CDB</vt:lpstr>
      <vt:lpstr>RIEDP vs other standardization efforts - Summary</vt:lpstr>
      <vt:lpstr>Take away</vt:lpstr>
      <vt:lpstr>RIEDP PDG – Get Involved</vt:lpstr>
      <vt:lpstr>Participants in the Product Development Effort</vt:lpstr>
      <vt:lpstr>Conclusion</vt:lpstr>
      <vt:lpstr>Backup</vt:lpstr>
      <vt:lpstr>3DModel … model !</vt:lpstr>
    </vt:vector>
  </TitlesOfParts>
  <Company>SOGITEC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Update on   Reuse and Interoperation of Environmental Data &amp; Processes  for Aircrew Training &amp; Mission Rehearsal  Study Group (RIEDP-SG)</dc:title>
  <dc:creator>GOUGEAT, Jean-Louis</dc:creator>
  <dc:description>Planches pour la présentation de 10 minutes du premier jour</dc:description>
  <cp:lastModifiedBy>Jack Cogman</cp:lastModifiedBy>
  <cp:revision>922</cp:revision>
  <cp:lastPrinted>2016-08-22T08:15:36Z</cp:lastPrinted>
  <dcterms:created xsi:type="dcterms:W3CDTF">2017-09-22T10:36:42Z</dcterms:created>
  <dcterms:modified xsi:type="dcterms:W3CDTF">2017-09-22T10:48:08Z</dcterms:modified>
</cp:coreProperties>
</file>