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3891" r:id="rId4"/>
  </p:sldMasterIdLst>
  <p:notesMasterIdLst>
    <p:notesMasterId r:id="rId46"/>
  </p:notesMasterIdLst>
  <p:handoutMasterIdLst>
    <p:handoutMasterId r:id="rId47"/>
  </p:handoutMasterIdLst>
  <p:sldIdLst>
    <p:sldId id="261" r:id="rId5"/>
    <p:sldId id="263" r:id="rId6"/>
    <p:sldId id="267" r:id="rId7"/>
    <p:sldId id="312" r:id="rId8"/>
    <p:sldId id="271" r:id="rId9"/>
    <p:sldId id="272" r:id="rId10"/>
    <p:sldId id="273" r:id="rId11"/>
    <p:sldId id="274" r:id="rId12"/>
    <p:sldId id="294" r:id="rId13"/>
    <p:sldId id="269" r:id="rId14"/>
    <p:sldId id="296" r:id="rId15"/>
    <p:sldId id="297" r:id="rId16"/>
    <p:sldId id="310" r:id="rId17"/>
    <p:sldId id="298" r:id="rId18"/>
    <p:sldId id="270" r:id="rId19"/>
    <p:sldId id="302" r:id="rId20"/>
    <p:sldId id="303" r:id="rId21"/>
    <p:sldId id="301" r:id="rId22"/>
    <p:sldId id="305" r:id="rId23"/>
    <p:sldId id="344" r:id="rId24"/>
    <p:sldId id="308" r:id="rId25"/>
    <p:sldId id="307" r:id="rId26"/>
    <p:sldId id="321" r:id="rId27"/>
    <p:sldId id="322" r:id="rId28"/>
    <p:sldId id="324" r:id="rId29"/>
    <p:sldId id="325" r:id="rId30"/>
    <p:sldId id="326" r:id="rId31"/>
    <p:sldId id="327" r:id="rId32"/>
    <p:sldId id="328" r:id="rId33"/>
    <p:sldId id="332" r:id="rId34"/>
    <p:sldId id="329" r:id="rId35"/>
    <p:sldId id="323" r:id="rId36"/>
    <p:sldId id="311" r:id="rId37"/>
    <p:sldId id="292" r:id="rId38"/>
    <p:sldId id="339" r:id="rId39"/>
    <p:sldId id="342" r:id="rId40"/>
    <p:sldId id="341" r:id="rId41"/>
    <p:sldId id="345" r:id="rId42"/>
    <p:sldId id="347" r:id="rId43"/>
    <p:sldId id="348" r:id="rId44"/>
    <p:sldId id="349" r:id="rId45"/>
  </p:sldIdLst>
  <p:sldSz cx="12192000" cy="6858000"/>
  <p:notesSz cx="7023100" cy="93091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B15F"/>
    <a:srgbClr val="BE8121"/>
    <a:srgbClr val="75DBFF"/>
    <a:srgbClr val="E8BD78"/>
    <a:srgbClr val="ECBE3E"/>
    <a:srgbClr val="FFFFCC"/>
    <a:srgbClr val="6B4723"/>
    <a:srgbClr val="DCDDDE"/>
    <a:srgbClr val="990099"/>
    <a:srgbClr val="006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68" autoAdjust="0"/>
    <p:restoredTop sz="81065" autoAdjust="0"/>
  </p:normalViewPr>
  <p:slideViewPr>
    <p:cSldViewPr snapToObjects="1">
      <p:cViewPr varScale="1">
        <p:scale>
          <a:sx n="71" d="100"/>
          <a:sy n="71" d="100"/>
        </p:scale>
        <p:origin x="355"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9" d="100"/>
          <a:sy n="99" d="100"/>
        </p:scale>
        <p:origin x="-3282" y="-10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1" y="0"/>
            <a:ext cx="3042714" cy="464827"/>
          </a:xfrm>
          <a:prstGeom prst="rect">
            <a:avLst/>
          </a:prstGeom>
          <a:noFill/>
          <a:ln w="9525">
            <a:noFill/>
            <a:miter lim="800000"/>
            <a:headEnd/>
            <a:tailEnd/>
          </a:ln>
          <a:effectLst/>
        </p:spPr>
        <p:txBody>
          <a:bodyPr vert="horz" wrap="square" lIns="93313" tIns="46657" rIns="93313" bIns="46657" numCol="1" anchor="t" anchorCtr="0" compatLnSpc="1">
            <a:prstTxWarp prst="textNoShape">
              <a:avLst/>
            </a:prstTxWarp>
          </a:bodyPr>
          <a:lstStyle>
            <a:lvl1pPr defTabSz="933451">
              <a:defRPr sz="1200">
                <a:latin typeface="Arial" charset="0"/>
                <a:ea typeface="ＭＳ Ｐゴシック" charset="0"/>
                <a:cs typeface="ＭＳ Ｐゴシック" charset="0"/>
              </a:defRPr>
            </a:lvl1pPr>
          </a:lstStyle>
          <a:p>
            <a:pPr>
              <a:defRPr/>
            </a:pPr>
            <a:endParaRPr lang="en-US"/>
          </a:p>
        </p:txBody>
      </p:sp>
      <p:sp>
        <p:nvSpPr>
          <p:cNvPr id="105475" name="Rectangle 3"/>
          <p:cNvSpPr>
            <a:spLocks noGrp="1" noChangeArrowheads="1"/>
          </p:cNvSpPr>
          <p:nvPr>
            <p:ph type="dt" sz="quarter" idx="1"/>
          </p:nvPr>
        </p:nvSpPr>
        <p:spPr bwMode="auto">
          <a:xfrm>
            <a:off x="3980386" y="0"/>
            <a:ext cx="3042714" cy="464827"/>
          </a:xfrm>
          <a:prstGeom prst="rect">
            <a:avLst/>
          </a:prstGeom>
          <a:noFill/>
          <a:ln w="9525">
            <a:noFill/>
            <a:miter lim="800000"/>
            <a:headEnd/>
            <a:tailEnd/>
          </a:ln>
          <a:effectLst/>
        </p:spPr>
        <p:txBody>
          <a:bodyPr vert="horz" wrap="square" lIns="93313" tIns="46657" rIns="93313" bIns="46657" numCol="1" anchor="t" anchorCtr="0" compatLnSpc="1">
            <a:prstTxWarp prst="textNoShape">
              <a:avLst/>
            </a:prstTxWarp>
          </a:bodyPr>
          <a:lstStyle>
            <a:lvl1pPr algn="r" defTabSz="933451">
              <a:defRPr sz="1200">
                <a:latin typeface="Arial" charset="0"/>
                <a:ea typeface="ＭＳ Ｐゴシック" charset="0"/>
                <a:cs typeface="ＭＳ Ｐゴシック" charset="0"/>
              </a:defRPr>
            </a:lvl1pPr>
          </a:lstStyle>
          <a:p>
            <a:pPr>
              <a:defRPr/>
            </a:pPr>
            <a:endParaRPr lang="en-US"/>
          </a:p>
        </p:txBody>
      </p:sp>
      <p:sp>
        <p:nvSpPr>
          <p:cNvPr id="105476" name="Rectangle 4"/>
          <p:cNvSpPr>
            <a:spLocks noGrp="1" noChangeArrowheads="1"/>
          </p:cNvSpPr>
          <p:nvPr>
            <p:ph type="ftr" sz="quarter" idx="2"/>
          </p:nvPr>
        </p:nvSpPr>
        <p:spPr bwMode="auto">
          <a:xfrm>
            <a:off x="1" y="8844273"/>
            <a:ext cx="3042714" cy="464827"/>
          </a:xfrm>
          <a:prstGeom prst="rect">
            <a:avLst/>
          </a:prstGeom>
          <a:noFill/>
          <a:ln w="9525">
            <a:noFill/>
            <a:miter lim="800000"/>
            <a:headEnd/>
            <a:tailEnd/>
          </a:ln>
          <a:effectLst/>
        </p:spPr>
        <p:txBody>
          <a:bodyPr vert="horz" wrap="square" lIns="93313" tIns="46657" rIns="93313" bIns="46657" numCol="1" anchor="b" anchorCtr="0" compatLnSpc="1">
            <a:prstTxWarp prst="textNoShape">
              <a:avLst/>
            </a:prstTxWarp>
          </a:bodyPr>
          <a:lstStyle>
            <a:lvl1pPr defTabSz="933451">
              <a:defRPr sz="1200">
                <a:latin typeface="Arial" charset="0"/>
                <a:ea typeface="ＭＳ Ｐゴシック" charset="0"/>
                <a:cs typeface="ＭＳ Ｐゴシック" charset="0"/>
              </a:defRPr>
            </a:lvl1pPr>
          </a:lstStyle>
          <a:p>
            <a:pPr>
              <a:defRPr/>
            </a:pPr>
            <a:endParaRPr lang="en-US"/>
          </a:p>
        </p:txBody>
      </p:sp>
      <p:sp>
        <p:nvSpPr>
          <p:cNvPr id="105477" name="Rectangle 5"/>
          <p:cNvSpPr>
            <a:spLocks noGrp="1" noChangeArrowheads="1"/>
          </p:cNvSpPr>
          <p:nvPr>
            <p:ph type="sldNum" sz="quarter" idx="3"/>
          </p:nvPr>
        </p:nvSpPr>
        <p:spPr bwMode="auto">
          <a:xfrm>
            <a:off x="3980386" y="8844273"/>
            <a:ext cx="3042714" cy="464827"/>
          </a:xfrm>
          <a:prstGeom prst="rect">
            <a:avLst/>
          </a:prstGeom>
          <a:noFill/>
          <a:ln w="9525">
            <a:noFill/>
            <a:miter lim="800000"/>
            <a:headEnd/>
            <a:tailEnd/>
          </a:ln>
          <a:effectLst/>
        </p:spPr>
        <p:txBody>
          <a:bodyPr vert="horz" wrap="square" lIns="93313" tIns="46657" rIns="93313" bIns="46657" numCol="1" anchor="b" anchorCtr="0" compatLnSpc="1">
            <a:prstTxWarp prst="textNoShape">
              <a:avLst/>
            </a:prstTxWarp>
          </a:bodyPr>
          <a:lstStyle>
            <a:lvl1pPr algn="r" defTabSz="933451">
              <a:defRPr sz="1200"/>
            </a:lvl1pPr>
          </a:lstStyle>
          <a:p>
            <a:pPr>
              <a:defRPr/>
            </a:pPr>
            <a:fld id="{614163B0-B52C-477F-9ACD-17B903F68572}" type="slidenum">
              <a:rPr lang="en-US"/>
              <a:pPr>
                <a:defRPr/>
              </a:pPr>
              <a:t>‹#›</a:t>
            </a:fld>
            <a:endParaRPr lang="en-US"/>
          </a:p>
        </p:txBody>
      </p:sp>
    </p:spTree>
    <p:extLst>
      <p:ext uri="{BB962C8B-B14F-4D97-AF65-F5344CB8AC3E}">
        <p14:creationId xmlns:p14="http://schemas.microsoft.com/office/powerpoint/2010/main" val="32837228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1" y="0"/>
            <a:ext cx="3042714" cy="464827"/>
          </a:xfrm>
          <a:prstGeom prst="rect">
            <a:avLst/>
          </a:prstGeom>
          <a:noFill/>
          <a:ln w="9525">
            <a:noFill/>
            <a:miter lim="800000"/>
            <a:headEnd/>
            <a:tailEnd/>
          </a:ln>
        </p:spPr>
        <p:txBody>
          <a:bodyPr vert="horz" wrap="square" lIns="93313" tIns="46657" rIns="93313" bIns="46657" numCol="1" anchor="t" anchorCtr="0" compatLnSpc="1">
            <a:prstTxWarp prst="textNoShape">
              <a:avLst/>
            </a:prstTxWarp>
          </a:bodyPr>
          <a:lstStyle>
            <a:lvl1pPr defTabSz="933451">
              <a:defRPr sz="1200">
                <a:latin typeface="Arial" charset="0"/>
                <a:ea typeface="ＭＳ Ｐゴシック" charset="0"/>
                <a:cs typeface="ＭＳ Ｐゴシック" charset="0"/>
              </a:defRPr>
            </a:lvl1pPr>
          </a:lstStyle>
          <a:p>
            <a:pPr>
              <a:defRPr/>
            </a:pPr>
            <a:endParaRPr lang="en-US"/>
          </a:p>
        </p:txBody>
      </p:sp>
      <p:sp>
        <p:nvSpPr>
          <p:cNvPr id="5123" name="Rectangle 3"/>
          <p:cNvSpPr>
            <a:spLocks noGrp="1" noChangeArrowheads="1"/>
          </p:cNvSpPr>
          <p:nvPr>
            <p:ph type="dt" idx="1"/>
          </p:nvPr>
        </p:nvSpPr>
        <p:spPr bwMode="auto">
          <a:xfrm>
            <a:off x="3980386" y="0"/>
            <a:ext cx="3042714" cy="464827"/>
          </a:xfrm>
          <a:prstGeom prst="rect">
            <a:avLst/>
          </a:prstGeom>
          <a:noFill/>
          <a:ln w="9525">
            <a:noFill/>
            <a:miter lim="800000"/>
            <a:headEnd/>
            <a:tailEnd/>
          </a:ln>
        </p:spPr>
        <p:txBody>
          <a:bodyPr vert="horz" wrap="square" lIns="93313" tIns="46657" rIns="93313" bIns="46657" numCol="1" anchor="t" anchorCtr="0" compatLnSpc="1">
            <a:prstTxWarp prst="textNoShape">
              <a:avLst/>
            </a:prstTxWarp>
          </a:bodyPr>
          <a:lstStyle>
            <a:lvl1pPr algn="r" defTabSz="933451">
              <a:defRPr sz="1200">
                <a:latin typeface="Arial" charset="0"/>
                <a:ea typeface="ＭＳ Ｐゴシック" charset="0"/>
                <a:cs typeface="ＭＳ Ｐゴシック" charset="0"/>
              </a:defRPr>
            </a:lvl1pPr>
          </a:lstStyle>
          <a:p>
            <a:pPr>
              <a:defRPr/>
            </a:pPr>
            <a:endParaRPr lang="en-US"/>
          </a:p>
        </p:txBody>
      </p:sp>
      <p:sp>
        <p:nvSpPr>
          <p:cNvPr id="6148" name="Rectangle 4"/>
          <p:cNvSpPr>
            <a:spLocks noGrp="1" noRot="1" noChangeAspect="1" noChangeArrowheads="1" noTextEdit="1"/>
          </p:cNvSpPr>
          <p:nvPr>
            <p:ph type="sldImg" idx="2"/>
          </p:nvPr>
        </p:nvSpPr>
        <p:spPr bwMode="auto">
          <a:xfrm>
            <a:off x="409575" y="698500"/>
            <a:ext cx="6203950" cy="3490913"/>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1170517" y="4422137"/>
            <a:ext cx="4682067" cy="4188153"/>
          </a:xfrm>
          <a:prstGeom prst="rect">
            <a:avLst/>
          </a:prstGeom>
          <a:noFill/>
          <a:ln w="9525">
            <a:noFill/>
            <a:miter lim="800000"/>
            <a:headEnd/>
            <a:tailEnd/>
          </a:ln>
        </p:spPr>
        <p:txBody>
          <a:bodyPr vert="horz" wrap="square" lIns="93313" tIns="46657" rIns="93313" bIns="46657" numCol="1" anchor="t" anchorCtr="0" compatLnSpc="1">
            <a:prstTxWarp prst="textNoShape">
              <a:avLst/>
            </a:prstTxWarp>
          </a:bodyPr>
          <a:lstStyle/>
          <a:p>
            <a:pPr lvl="0"/>
            <a:r>
              <a:rPr lang="en-US" noProof="0"/>
              <a:t>Arial 12pt black with blue bullet</a:t>
            </a:r>
          </a:p>
          <a:p>
            <a:pPr lvl="0"/>
            <a:r>
              <a:rPr lang="en-US" noProof="0"/>
              <a:t>Another bullet point</a:t>
            </a:r>
          </a:p>
          <a:p>
            <a:pPr lvl="1"/>
            <a:r>
              <a:rPr lang="en-US" noProof="0"/>
              <a:t>Second bullet Arial 10pt Black</a:t>
            </a:r>
          </a:p>
          <a:p>
            <a:pPr lvl="2"/>
            <a:r>
              <a:rPr lang="en-US" noProof="0"/>
              <a:t>Third bullet Arial 8pt Black</a:t>
            </a:r>
          </a:p>
          <a:p>
            <a:pPr lvl="3"/>
            <a:r>
              <a:rPr lang="en-US" noProof="0"/>
              <a:t>Fourth bullet Arial 6pt Black</a:t>
            </a:r>
          </a:p>
          <a:p>
            <a:pPr lvl="0"/>
            <a:r>
              <a:rPr lang="en-US" noProof="0"/>
              <a:t>Third main bullet</a:t>
            </a:r>
          </a:p>
          <a:p>
            <a:pPr lvl="0"/>
            <a:r>
              <a:rPr lang="en-US" noProof="0"/>
              <a:t>And another to get the bigger picture about this particular idea</a:t>
            </a:r>
          </a:p>
          <a:p>
            <a:pPr lvl="0"/>
            <a:r>
              <a:rPr lang="en-US" noProof="0"/>
              <a:t>Making points that really matter </a:t>
            </a:r>
          </a:p>
          <a:p>
            <a:pPr lvl="0"/>
            <a:r>
              <a:rPr lang="en-US" noProof="0"/>
              <a:t>Presenting information in a way that enables the viewer to really understand what is being put before them and entices them to ask for more</a:t>
            </a:r>
          </a:p>
        </p:txBody>
      </p:sp>
      <p:sp>
        <p:nvSpPr>
          <p:cNvPr id="5126" name="Rectangle 6"/>
          <p:cNvSpPr>
            <a:spLocks noGrp="1" noChangeArrowheads="1"/>
          </p:cNvSpPr>
          <p:nvPr>
            <p:ph type="ftr" sz="quarter" idx="4"/>
          </p:nvPr>
        </p:nvSpPr>
        <p:spPr bwMode="auto">
          <a:xfrm>
            <a:off x="1" y="8844273"/>
            <a:ext cx="3042714" cy="464827"/>
          </a:xfrm>
          <a:prstGeom prst="rect">
            <a:avLst/>
          </a:prstGeom>
          <a:noFill/>
          <a:ln w="9525">
            <a:noFill/>
            <a:miter lim="800000"/>
            <a:headEnd/>
            <a:tailEnd/>
          </a:ln>
        </p:spPr>
        <p:txBody>
          <a:bodyPr vert="horz" wrap="square" lIns="93313" tIns="46657" rIns="93313" bIns="46657" numCol="1" anchor="b" anchorCtr="0" compatLnSpc="1">
            <a:prstTxWarp prst="textNoShape">
              <a:avLst/>
            </a:prstTxWarp>
          </a:bodyPr>
          <a:lstStyle>
            <a:lvl1pPr defTabSz="933451">
              <a:defRPr sz="1200">
                <a:latin typeface="Arial" charset="0"/>
                <a:ea typeface="ＭＳ Ｐゴシック" charset="0"/>
                <a:cs typeface="ＭＳ Ｐゴシック" charset="0"/>
              </a:defRPr>
            </a:lvl1pPr>
          </a:lstStyle>
          <a:p>
            <a:pPr>
              <a:defRPr/>
            </a:pPr>
            <a:endParaRPr lang="en-US"/>
          </a:p>
        </p:txBody>
      </p:sp>
      <p:sp>
        <p:nvSpPr>
          <p:cNvPr id="5127" name="Rectangle 7"/>
          <p:cNvSpPr>
            <a:spLocks noGrp="1" noChangeArrowheads="1"/>
          </p:cNvSpPr>
          <p:nvPr>
            <p:ph type="sldNum" sz="quarter" idx="5"/>
          </p:nvPr>
        </p:nvSpPr>
        <p:spPr bwMode="auto">
          <a:xfrm>
            <a:off x="3980386" y="8844273"/>
            <a:ext cx="3042714" cy="464827"/>
          </a:xfrm>
          <a:prstGeom prst="rect">
            <a:avLst/>
          </a:prstGeom>
          <a:noFill/>
          <a:ln w="9525">
            <a:noFill/>
            <a:miter lim="800000"/>
            <a:headEnd/>
            <a:tailEnd/>
          </a:ln>
        </p:spPr>
        <p:txBody>
          <a:bodyPr vert="horz" wrap="square" lIns="93313" tIns="46657" rIns="93313" bIns="46657" numCol="1" anchor="b" anchorCtr="0" compatLnSpc="1">
            <a:prstTxWarp prst="textNoShape">
              <a:avLst/>
            </a:prstTxWarp>
          </a:bodyPr>
          <a:lstStyle>
            <a:lvl1pPr algn="r" defTabSz="933451">
              <a:defRPr sz="1200"/>
            </a:lvl1pPr>
          </a:lstStyle>
          <a:p>
            <a:pPr>
              <a:defRPr/>
            </a:pPr>
            <a:fld id="{685D38AE-07C5-4EE6-8EFB-DD135E8B2063}" type="slidenum">
              <a:rPr lang="en-US"/>
              <a:pPr>
                <a:defRPr/>
              </a:pPr>
              <a:t>‹#›</a:t>
            </a:fld>
            <a:endParaRPr lang="en-US"/>
          </a:p>
        </p:txBody>
      </p:sp>
    </p:spTree>
    <p:extLst>
      <p:ext uri="{BB962C8B-B14F-4D97-AF65-F5344CB8AC3E}">
        <p14:creationId xmlns:p14="http://schemas.microsoft.com/office/powerpoint/2010/main" val="547670115"/>
      </p:ext>
    </p:extLst>
  </p:cSld>
  <p:clrMap bg1="lt1" tx1="dk1" bg2="lt2" tx2="dk2" accent1="accent1" accent2="accent2" accent3="accent3" accent4="accent4" accent5="accent5" accent6="accent6" hlink="hlink" folHlink="folHlink"/>
  <p:notesStyle>
    <a:lvl1pPr marL="115888" indent="-115888" algn="l" rtl="0" eaLnBrk="0" fontAlgn="base" hangingPunct="0">
      <a:spcBef>
        <a:spcPct val="30000"/>
      </a:spcBef>
      <a:spcAft>
        <a:spcPct val="0"/>
      </a:spcAft>
      <a:buClr>
        <a:srgbClr val="006BB5"/>
      </a:buClr>
      <a:buFont typeface="Times" charset="0"/>
      <a:buChar char="•"/>
      <a:defRPr sz="1200" kern="1200">
        <a:solidFill>
          <a:schemeClr val="tx1"/>
        </a:solidFill>
        <a:latin typeface="Arial" pitchFamily="71" charset="0"/>
        <a:ea typeface="ＭＳ Ｐゴシック" pitchFamily="71" charset="-128"/>
        <a:cs typeface="ＭＳ Ｐゴシック" pitchFamily="71" charset="-128"/>
      </a:defRPr>
    </a:lvl1pPr>
    <a:lvl2pPr marL="346075" indent="-115888" algn="l" rtl="0" eaLnBrk="0" fontAlgn="base" hangingPunct="0">
      <a:spcBef>
        <a:spcPct val="30000"/>
      </a:spcBef>
      <a:spcAft>
        <a:spcPct val="0"/>
      </a:spcAft>
      <a:buClr>
        <a:schemeClr val="bg2"/>
      </a:buClr>
      <a:buChar char="–"/>
      <a:defRPr sz="1000" kern="1200">
        <a:solidFill>
          <a:schemeClr val="tx1"/>
        </a:solidFill>
        <a:latin typeface="Arial" pitchFamily="71" charset="0"/>
        <a:ea typeface="ＭＳ Ｐゴシック" pitchFamily="71" charset="-128"/>
        <a:cs typeface="+mn-cs"/>
      </a:defRPr>
    </a:lvl2pPr>
    <a:lvl3pPr marL="568325" indent="-107950" algn="l" rtl="0" eaLnBrk="0" fontAlgn="base" hangingPunct="0">
      <a:spcBef>
        <a:spcPct val="30000"/>
      </a:spcBef>
      <a:spcAft>
        <a:spcPct val="0"/>
      </a:spcAft>
      <a:buClr>
        <a:schemeClr val="bg2"/>
      </a:buClr>
      <a:buSzPct val="70000"/>
      <a:buFont typeface="Times" charset="0"/>
      <a:buChar char="•"/>
      <a:defRPr sz="800" kern="1200">
        <a:solidFill>
          <a:schemeClr val="tx1"/>
        </a:solidFill>
        <a:latin typeface="Arial" pitchFamily="71" charset="0"/>
        <a:ea typeface="ＭＳ Ｐゴシック" pitchFamily="71" charset="-128"/>
        <a:cs typeface="+mn-cs"/>
      </a:defRPr>
    </a:lvl3pPr>
    <a:lvl4pPr marL="803275" indent="-120650" algn="l" rtl="0" eaLnBrk="0" fontAlgn="base" hangingPunct="0">
      <a:spcBef>
        <a:spcPct val="30000"/>
      </a:spcBef>
      <a:spcAft>
        <a:spcPct val="0"/>
      </a:spcAft>
      <a:buClr>
        <a:schemeClr val="bg2"/>
      </a:buClr>
      <a:buFont typeface="Times" charset="0"/>
      <a:buChar char="«"/>
      <a:defRPr sz="700" kern="1200">
        <a:solidFill>
          <a:schemeClr val="tx1"/>
        </a:solidFill>
        <a:latin typeface="Arial" pitchFamily="71" charset="0"/>
        <a:ea typeface="ＭＳ Ｐゴシック" pitchFamily="71" charset="-128"/>
        <a:cs typeface="+mn-cs"/>
      </a:defRPr>
    </a:lvl4pPr>
    <a:lvl5pPr marL="2057400" indent="-228600" algn="l" rtl="0" eaLnBrk="0" fontAlgn="base" hangingPunct="0">
      <a:spcBef>
        <a:spcPct val="30000"/>
      </a:spcBef>
      <a:spcAft>
        <a:spcPct val="0"/>
      </a:spcAft>
      <a:defRPr sz="1200" kern="1200">
        <a:solidFill>
          <a:schemeClr val="tx1"/>
        </a:solidFill>
        <a:latin typeface="Arial" pitchFamily="71" charset="0"/>
        <a:ea typeface="ＭＳ Ｐゴシック" pitchFamily="71"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7100" y="152400"/>
            <a:ext cx="8864600" cy="4987925"/>
          </a:xfrm>
        </p:spPr>
      </p:sp>
      <p:sp>
        <p:nvSpPr>
          <p:cNvPr id="3" name="Notes Placeholder 2"/>
          <p:cNvSpPr>
            <a:spLocks noGrp="1"/>
          </p:cNvSpPr>
          <p:nvPr>
            <p:ph type="body" idx="1"/>
          </p:nvPr>
        </p:nvSpPr>
        <p:spPr>
          <a:xfrm>
            <a:off x="533400" y="5257801"/>
            <a:ext cx="5607038" cy="3886200"/>
          </a:xfr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0D6AE0-FB6C-499D-BF41-0AECC7D766A4}"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206051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685D38AE-07C5-4EE6-8EFB-DD135E8B2063}" type="slidenum">
              <a:rPr lang="en-US" smtClean="0"/>
              <a:pPr>
                <a:defRPr/>
              </a:pPr>
              <a:t>10</a:t>
            </a:fld>
            <a:endParaRPr lang="en-US" dirty="0"/>
          </a:p>
        </p:txBody>
      </p:sp>
    </p:spTree>
    <p:extLst>
      <p:ext uri="{BB962C8B-B14F-4D97-AF65-F5344CB8AC3E}">
        <p14:creationId xmlns:p14="http://schemas.microsoft.com/office/powerpoint/2010/main" val="945518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BD093F-CE26-4779-AD76-A0EDB142744A}" type="slidenum">
              <a:rPr lang="en-US" smtClean="0"/>
              <a:t>12</a:t>
            </a:fld>
            <a:endParaRPr lang="en-US"/>
          </a:p>
        </p:txBody>
      </p:sp>
    </p:spTree>
    <p:extLst>
      <p:ext uri="{BB962C8B-B14F-4D97-AF65-F5344CB8AC3E}">
        <p14:creationId xmlns:p14="http://schemas.microsoft.com/office/powerpoint/2010/main" val="2197950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C0E3A01-EA64-4B98-A68E-3AA0205BE369}" type="slidenum">
              <a:rPr lang="en-US" smtClean="0"/>
              <a:pPr>
                <a:defRPr/>
              </a:pPr>
              <a:t>20</a:t>
            </a:fld>
            <a:endParaRPr lang="en-US"/>
          </a:p>
        </p:txBody>
      </p:sp>
    </p:spTree>
    <p:extLst>
      <p:ext uri="{BB962C8B-B14F-4D97-AF65-F5344CB8AC3E}">
        <p14:creationId xmlns:p14="http://schemas.microsoft.com/office/powerpoint/2010/main" val="639712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Repeatable, well documented</a:t>
            </a:r>
            <a:r>
              <a:rPr lang="en-US" baseline="0" dirty="0" smtClean="0"/>
              <a:t> process</a:t>
            </a:r>
            <a:endParaRPr lang="en-US" dirty="0" smtClean="0"/>
          </a:p>
        </p:txBody>
      </p:sp>
      <p:sp>
        <p:nvSpPr>
          <p:cNvPr id="4" name="Slide Number Placeholder 3"/>
          <p:cNvSpPr>
            <a:spLocks noGrp="1"/>
          </p:cNvSpPr>
          <p:nvPr>
            <p:ph type="sldNum" sz="quarter" idx="10"/>
          </p:nvPr>
        </p:nvSpPr>
        <p:spPr/>
        <p:txBody>
          <a:bodyPr/>
          <a:lstStyle/>
          <a:p>
            <a:pPr>
              <a:defRPr/>
            </a:pPr>
            <a:fld id="{685D38AE-07C5-4EE6-8EFB-DD135E8B2063}" type="slidenum">
              <a:rPr lang="en-US" smtClean="0"/>
              <a:pPr>
                <a:defRPr/>
              </a:pPr>
              <a:t>26</a:t>
            </a:fld>
            <a:endParaRPr lang="en-US" dirty="0"/>
          </a:p>
        </p:txBody>
      </p:sp>
    </p:spTree>
    <p:extLst>
      <p:ext uri="{BB962C8B-B14F-4D97-AF65-F5344CB8AC3E}">
        <p14:creationId xmlns:p14="http://schemas.microsoft.com/office/powerpoint/2010/main" val="985172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07400413-910E-41A9-B6A3-65404A7F32CE}" type="slidenum">
              <a:rPr lang="en-US" smtClean="0"/>
              <a:pPr/>
              <a:t>30</a:t>
            </a:fld>
            <a:endParaRPr lang="en-US"/>
          </a:p>
        </p:txBody>
      </p:sp>
      <p:sp>
        <p:nvSpPr>
          <p:cNvPr id="5" name="Footer Placeholder 4"/>
          <p:cNvSpPr>
            <a:spLocks noGrp="1"/>
          </p:cNvSpPr>
          <p:nvPr>
            <p:ph type="ftr" sz="quarter" idx="11"/>
          </p:nvPr>
        </p:nvSpPr>
        <p:spPr/>
        <p:txBody>
          <a:bodyPr/>
          <a:lstStyle/>
          <a:p>
            <a:r>
              <a:rPr lang="en-US" dirty="0" smtClean="0"/>
              <a:t>DISTRIBUTION A: Approved for public release; distribution is unlimited.</a:t>
            </a:r>
            <a:endParaRPr lang="en-US" dirty="0"/>
          </a:p>
        </p:txBody>
      </p:sp>
      <p:sp>
        <p:nvSpPr>
          <p:cNvPr id="6" name="Notes Placeholder 5"/>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471778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5D38AE-07C5-4EE6-8EFB-DD135E8B2063}" type="slidenum">
              <a:rPr lang="en-US" smtClean="0">
                <a:solidFill>
                  <a:prstClr val="black"/>
                </a:solidFill>
              </a:rPr>
              <a:pPr>
                <a:defRPr/>
              </a:pPr>
              <a:t>36</a:t>
            </a:fld>
            <a:endParaRPr lang="en-US">
              <a:solidFill>
                <a:prstClr val="black"/>
              </a:solidFill>
            </a:endParaRPr>
          </a:p>
        </p:txBody>
      </p:sp>
    </p:spTree>
    <p:extLst>
      <p:ext uri="{BB962C8B-B14F-4D97-AF65-F5344CB8AC3E}">
        <p14:creationId xmlns:p14="http://schemas.microsoft.com/office/powerpoint/2010/main" val="2927137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5D38AE-07C5-4EE6-8EFB-DD135E8B2063}" type="slidenum">
              <a:rPr lang="en-US" smtClean="0"/>
              <a:pPr>
                <a:defRPr/>
              </a:pPr>
              <a:t>38</a:t>
            </a:fld>
            <a:endParaRPr lang="en-US"/>
          </a:p>
        </p:txBody>
      </p:sp>
    </p:spTree>
    <p:extLst>
      <p:ext uri="{BB962C8B-B14F-4D97-AF65-F5344CB8AC3E}">
        <p14:creationId xmlns:p14="http://schemas.microsoft.com/office/powerpoint/2010/main" val="1038141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1. </a:t>
            </a:r>
            <a:r>
              <a:rPr lang="en-US" b="1" dirty="0" smtClean="0"/>
              <a:t>SE Core invests yearly in new tools and processes </a:t>
            </a:r>
            <a:r>
              <a:rPr lang="en-US" dirty="0" smtClean="0"/>
              <a:t>at every step of the process – map efficiency (digital maps are labor intensive), test efficiency (fewer errors at final test), automation of data specialization (places buildings based on footprints, intelligent scatter of trees), automation of complex road networks, general reduction of labor at every stage.   Result: vast improvement in quality (fewer error), complexity (more content available for training – dense towns and MOUT sites), larger terrain to meet customer requirements.  These improvements are in line with those needed for the future STE Terrain requirements (build terrain rapidly, with as much automation as possible).</a:t>
            </a:r>
          </a:p>
          <a:p>
            <a:endParaRPr lang="en-US" dirty="0"/>
          </a:p>
          <a:p>
            <a:r>
              <a:rPr lang="en-US" dirty="0" smtClean="0"/>
              <a:t>2</a:t>
            </a:r>
            <a:r>
              <a:rPr lang="en-US" dirty="0"/>
              <a:t>. </a:t>
            </a:r>
            <a:r>
              <a:rPr lang="en-US" b="1" dirty="0"/>
              <a:t>National Reconnaissance Office </a:t>
            </a:r>
            <a:r>
              <a:rPr lang="en-US" b="1" dirty="0" smtClean="0"/>
              <a:t>(NRO) METAVERSE </a:t>
            </a:r>
            <a:r>
              <a:rPr lang="en-US" dirty="0" smtClean="0"/>
              <a:t>– NRO is attempting to create a multi-service ability to build terrain rapidly in the cloud and distribute that data.  Same construct as Synthetic Training Environment (STE) OneWorld Terrain. SE Core working closely to share our tools and glean any improvements NRO develops.</a:t>
            </a:r>
          </a:p>
          <a:p>
            <a:endParaRPr lang="en-US" dirty="0"/>
          </a:p>
          <a:p>
            <a:r>
              <a:rPr lang="en-US" dirty="0" smtClean="0"/>
              <a:t>3. </a:t>
            </a:r>
            <a:r>
              <a:rPr lang="en-US" b="1" dirty="0" smtClean="0"/>
              <a:t>Part of the Mega City RDECOM </a:t>
            </a:r>
            <a:r>
              <a:rPr lang="en-US" b="1" dirty="0" err="1" smtClean="0"/>
              <a:t>SbT</a:t>
            </a:r>
            <a:r>
              <a:rPr lang="en-US" b="1" dirty="0" smtClean="0"/>
              <a:t>/DU MATDEV working group</a:t>
            </a:r>
            <a:r>
              <a:rPr lang="en-US" dirty="0" smtClean="0"/>
              <a:t>. The WG is focused on identifying operational gaps in Army Mega City warfare and working those gaps. Training is not really addressed, but we’re staying abreast of how they plan to fight, so we’re ready for training solutions.  (e.g. difficulty with radio </a:t>
            </a:r>
            <a:r>
              <a:rPr lang="en-US" dirty="0" err="1" smtClean="0"/>
              <a:t>comms</a:t>
            </a:r>
            <a:r>
              <a:rPr lang="en-US" dirty="0" smtClean="0"/>
              <a:t>, difficulty with night vision goggles underground, ultra complex and dense infrastructure)</a:t>
            </a:r>
            <a:endParaRPr lang="en-US" dirty="0"/>
          </a:p>
        </p:txBody>
      </p:sp>
      <p:sp>
        <p:nvSpPr>
          <p:cNvPr id="4" name="Slide Number Placeholder 3"/>
          <p:cNvSpPr>
            <a:spLocks noGrp="1"/>
          </p:cNvSpPr>
          <p:nvPr>
            <p:ph type="sldNum" sz="quarter" idx="10"/>
          </p:nvPr>
        </p:nvSpPr>
        <p:spPr/>
        <p:txBody>
          <a:bodyPr/>
          <a:lstStyle/>
          <a:p>
            <a:pPr>
              <a:defRPr/>
            </a:pPr>
            <a:fld id="{FC0E3A01-EA64-4B98-A68E-3AA0205BE369}" type="slidenum">
              <a:rPr lang="en-US" smtClean="0"/>
              <a:pPr>
                <a:defRPr/>
              </a:pPr>
              <a:t>39</a:t>
            </a:fld>
            <a:endParaRPr lang="en-US"/>
          </a:p>
        </p:txBody>
      </p:sp>
    </p:spTree>
    <p:extLst>
      <p:ext uri="{BB962C8B-B14F-4D97-AF65-F5344CB8AC3E}">
        <p14:creationId xmlns:p14="http://schemas.microsoft.com/office/powerpoint/2010/main" val="39019231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Cover Slide">
    <p:spTree>
      <p:nvGrpSpPr>
        <p:cNvPr id="1" name=""/>
        <p:cNvGrpSpPr/>
        <p:nvPr/>
      </p:nvGrpSpPr>
      <p:grpSpPr>
        <a:xfrm>
          <a:off x="0" y="0"/>
          <a:ext cx="0" cy="0"/>
          <a:chOff x="0" y="0"/>
          <a:chExt cx="0" cy="0"/>
        </a:xfrm>
      </p:grpSpPr>
      <p:sp>
        <p:nvSpPr>
          <p:cNvPr id="4" name="Line 19"/>
          <p:cNvSpPr>
            <a:spLocks noChangeShapeType="1"/>
          </p:cNvSpPr>
          <p:nvPr/>
        </p:nvSpPr>
        <p:spPr bwMode="auto">
          <a:xfrm>
            <a:off x="7321554" y="2414588"/>
            <a:ext cx="4870449" cy="0"/>
          </a:xfrm>
          <a:prstGeom prst="line">
            <a:avLst/>
          </a:prstGeom>
          <a:noFill/>
          <a:ln w="12700">
            <a:solidFill>
              <a:schemeClr val="bg1"/>
            </a:solidFill>
            <a:round/>
            <a:headEnd/>
            <a:tailEnd/>
          </a:ln>
          <a:effectLst/>
          <a:extLst/>
        </p:spPr>
        <p:txBody>
          <a:bodyPr/>
          <a:lstStyle/>
          <a:p>
            <a:pPr>
              <a:defRPr/>
            </a:pPr>
            <a:endParaRPr lang="en-US" sz="2400">
              <a:solidFill>
                <a:srgbClr val="000000"/>
              </a:solidFill>
              <a:latin typeface="Arial"/>
              <a:ea typeface="ＭＳ Ｐゴシック"/>
            </a:endParaRPr>
          </a:p>
        </p:txBody>
      </p:sp>
      <p:sp>
        <p:nvSpPr>
          <p:cNvPr id="5" name="Line 20"/>
          <p:cNvSpPr>
            <a:spLocks noChangeShapeType="1"/>
          </p:cNvSpPr>
          <p:nvPr/>
        </p:nvSpPr>
        <p:spPr bwMode="auto">
          <a:xfrm>
            <a:off x="7321551" y="685805"/>
            <a:ext cx="0" cy="3446463"/>
          </a:xfrm>
          <a:prstGeom prst="line">
            <a:avLst/>
          </a:prstGeom>
          <a:noFill/>
          <a:ln w="12700">
            <a:solidFill>
              <a:schemeClr val="bg1"/>
            </a:solidFill>
            <a:round/>
            <a:headEnd/>
            <a:tailEnd/>
          </a:ln>
          <a:effectLst/>
          <a:extLst/>
        </p:spPr>
        <p:txBody>
          <a:bodyPr/>
          <a:lstStyle/>
          <a:p>
            <a:pPr>
              <a:defRPr/>
            </a:pPr>
            <a:endParaRPr lang="en-US" sz="2400">
              <a:solidFill>
                <a:srgbClr val="000000"/>
              </a:solidFill>
              <a:latin typeface="Arial"/>
              <a:ea typeface="ＭＳ Ｐゴシック"/>
            </a:endParaRPr>
          </a:p>
        </p:txBody>
      </p:sp>
      <p:pic>
        <p:nvPicPr>
          <p:cNvPr id="7" name="Picture 14" descr="11-1593-CoverWide-SE-Core.png"/>
          <p:cNvPicPr>
            <a:picLocks noChangeAspect="1"/>
          </p:cNvPicPr>
          <p:nvPr userDrawn="1"/>
        </p:nvPicPr>
        <p:blipFill>
          <a:blip r:embed="rId2" cstate="print"/>
          <a:stretch>
            <a:fillRect/>
          </a:stretch>
        </p:blipFill>
        <p:spPr bwMode="auto">
          <a:xfrm>
            <a:off x="0" y="-26628"/>
            <a:ext cx="12192000" cy="4708525"/>
          </a:xfrm>
          <a:prstGeom prst="rect">
            <a:avLst/>
          </a:prstGeom>
          <a:noFill/>
          <a:ln w="9525">
            <a:noFill/>
            <a:miter lim="800000"/>
            <a:headEnd/>
            <a:tailEnd/>
          </a:ln>
        </p:spPr>
      </p:pic>
      <p:sp>
        <p:nvSpPr>
          <p:cNvPr id="109571" name="Rectangle 3"/>
          <p:cNvSpPr>
            <a:spLocks noGrp="1" noChangeArrowheads="1"/>
          </p:cNvSpPr>
          <p:nvPr>
            <p:ph type="ctrTitle" sz="quarter"/>
          </p:nvPr>
        </p:nvSpPr>
        <p:spPr>
          <a:xfrm>
            <a:off x="466459" y="4856167"/>
            <a:ext cx="9869648" cy="773957"/>
          </a:xfrm>
          <a:effectLst>
            <a:outerShdw blurRad="25400" dist="19050" dir="2700000" algn="tl" rotWithShape="0">
              <a:prstClr val="black">
                <a:alpha val="50000"/>
              </a:prstClr>
            </a:outerShdw>
          </a:effectLst>
          <a:extLst/>
        </p:spPr>
        <p:txBody>
          <a:bodyPr lIns="91440" tIns="45720" rIns="91440" bIns="45720"/>
          <a:lstStyle>
            <a:lvl1pPr>
              <a:lnSpc>
                <a:spcPct val="85000"/>
              </a:lnSpc>
              <a:defRPr sz="2800">
                <a:solidFill>
                  <a:schemeClr val="tx1"/>
                </a:solidFill>
              </a:defRPr>
            </a:lvl1pPr>
          </a:lstStyle>
          <a:p>
            <a:pPr lvl="0"/>
            <a:r>
              <a:rPr lang="en-US" noProof="0" dirty="0" smtClean="0"/>
              <a:t>Click to edit Master title style</a:t>
            </a:r>
          </a:p>
        </p:txBody>
      </p:sp>
      <p:pic>
        <p:nvPicPr>
          <p:cNvPr id="10" name="Picture 9" descr="SECore_Transparent Background.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7004" y="3842112"/>
            <a:ext cx="1042096" cy="781572"/>
          </a:xfrm>
          <a:prstGeom prst="rect">
            <a:avLst/>
          </a:prstGeom>
        </p:spPr>
      </p:pic>
      <p:sp>
        <p:nvSpPr>
          <p:cNvPr id="13" name="TextBox 12"/>
          <p:cNvSpPr txBox="1"/>
          <p:nvPr userDrawn="1"/>
        </p:nvSpPr>
        <p:spPr>
          <a:xfrm>
            <a:off x="4767072" y="0"/>
            <a:ext cx="2487168" cy="246221"/>
          </a:xfrm>
          <a:prstGeom prst="rect">
            <a:avLst/>
          </a:prstGeom>
          <a:noFill/>
        </p:spPr>
        <p:txBody>
          <a:bodyPr wrap="square" rtlCol="0">
            <a:spAutoFit/>
          </a:bodyPr>
          <a:lstStyle/>
          <a:p>
            <a:pPr algn="ctr"/>
            <a:r>
              <a:rPr lang="en-US" sz="1000" b="1" dirty="0" smtClean="0">
                <a:solidFill>
                  <a:srgbClr val="FFFFFF"/>
                </a:solidFill>
                <a:latin typeface="Arial"/>
                <a:ea typeface="ＭＳ Ｐゴシック"/>
              </a:rPr>
              <a:t>UNCLASSIFIED//FOUO</a:t>
            </a:r>
            <a:endParaRPr lang="en-US" sz="1000" b="1" dirty="0">
              <a:solidFill>
                <a:srgbClr val="FFFFFF"/>
              </a:solidFill>
              <a:latin typeface="Arial"/>
              <a:ea typeface="ＭＳ Ｐゴシック"/>
            </a:endParaRPr>
          </a:p>
        </p:txBody>
      </p:sp>
      <p:sp>
        <p:nvSpPr>
          <p:cNvPr id="109572" name="Rectangle 4"/>
          <p:cNvSpPr>
            <a:spLocks noGrp="1" noChangeArrowheads="1"/>
          </p:cNvSpPr>
          <p:nvPr>
            <p:ph type="subTitle" sz="quarter" idx="1"/>
          </p:nvPr>
        </p:nvSpPr>
        <p:spPr>
          <a:xfrm>
            <a:off x="466459" y="5745950"/>
            <a:ext cx="9869648" cy="350055"/>
          </a:xfrm>
          <a:prstGeom prst="rect">
            <a:avLst/>
          </a:prstGeom>
          <a:extLst/>
        </p:spPr>
        <p:txBody>
          <a:bodyPr lIns="91440" tIns="45720" rIns="91440" bIns="45720"/>
          <a:lstStyle>
            <a:lvl1pPr marL="0" indent="0">
              <a:lnSpc>
                <a:spcPct val="85000"/>
              </a:lnSpc>
              <a:spcBef>
                <a:spcPts val="0"/>
              </a:spcBef>
              <a:buFontTx/>
              <a:buNone/>
              <a:defRPr lang="en-US" sz="2000" b="1" baseline="0" dirty="0" smtClean="0">
                <a:solidFill>
                  <a:schemeClr val="bg1">
                    <a:lumMod val="50000"/>
                  </a:schemeClr>
                </a:solidFill>
                <a:latin typeface="Calibri" panose="020F0502020204030204" pitchFamily="34" charset="0"/>
                <a:ea typeface="+mn-ea"/>
                <a:cs typeface="+mn-cs"/>
              </a:defRPr>
            </a:lvl1pPr>
          </a:lstStyle>
          <a:p>
            <a:pPr lvl="0"/>
            <a:r>
              <a:rPr lang="en-US" noProof="0" smtClean="0"/>
              <a:t>Click to edit Master subtitle style</a:t>
            </a:r>
            <a:endParaRPr lang="en-US" noProof="0" dirty="0" smtClean="0"/>
          </a:p>
        </p:txBody>
      </p:sp>
      <p:pic>
        <p:nvPicPr>
          <p:cNvPr id="3" name="Picture 2"/>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0" y="6271953"/>
            <a:ext cx="1030164" cy="586047"/>
          </a:xfrm>
          <a:prstGeom prst="rect">
            <a:avLst/>
          </a:prstGeom>
        </p:spPr>
      </p:pic>
      <p:pic>
        <p:nvPicPr>
          <p:cNvPr id="14" name="Picture 13"/>
          <p:cNvPicPr>
            <a:picLocks noChangeAspect="1"/>
          </p:cNvPicPr>
          <p:nvPr userDrawn="1"/>
        </p:nvPicPr>
        <p:blipFill>
          <a:blip r:embed="rId5" cstate="email">
            <a:clrChange>
              <a:clrFrom>
                <a:srgbClr val="FFAEC9"/>
              </a:clrFrom>
              <a:clrTo>
                <a:srgbClr val="FFAEC9">
                  <a:alpha val="0"/>
                </a:srgbClr>
              </a:clrTo>
            </a:clrChange>
            <a:extLst>
              <a:ext uri="{28A0092B-C50C-407E-A947-70E740481C1C}">
                <a14:useLocalDpi xmlns:a14="http://schemas.microsoft.com/office/drawing/2010/main"/>
              </a:ext>
            </a:extLst>
          </a:blip>
          <a:stretch>
            <a:fillRect/>
          </a:stretch>
        </p:blipFill>
        <p:spPr>
          <a:xfrm>
            <a:off x="10692256" y="4737064"/>
            <a:ext cx="1284378" cy="1317631"/>
          </a:xfrm>
          <a:prstGeom prst="rect">
            <a:avLst/>
          </a:prstGeom>
        </p:spPr>
      </p:pic>
      <p:pic>
        <p:nvPicPr>
          <p:cNvPr id="2" name="Picture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10305" y="6019486"/>
            <a:ext cx="814647" cy="806335"/>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133600" y="2667000"/>
            <a:ext cx="7383011" cy="1143000"/>
          </a:xfrm>
          <a:prstGeom prst="rect">
            <a:avLst/>
          </a:prstGeom>
        </p:spPr>
        <p:txBody>
          <a:bodyPr lIns="0" anchor="ctr" anchorCtr="0">
            <a:normAutofit/>
          </a:bodyPr>
          <a:lstStyle>
            <a:lvl1pPr algn="ctr">
              <a:defRPr sz="4000">
                <a:solidFill>
                  <a:schemeClr val="tx2"/>
                </a:solidFill>
                <a:latin typeface="+mj-lt"/>
              </a:defRPr>
            </a:lvl1pPr>
          </a:lstStyle>
          <a:p>
            <a:endParaRPr lang="en-US" dirty="0"/>
          </a:p>
        </p:txBody>
      </p:sp>
      <p:pic>
        <p:nvPicPr>
          <p:cNvPr id="10" name="Picture 9" descr="INT_lds_rgb_wht_rev.eps"/>
          <p:cNvPicPr>
            <a:picLocks noChangeAspect="1"/>
          </p:cNvPicPr>
          <p:nvPr userDrawn="1"/>
        </p:nvPicPr>
        <p:blipFill rotWithShape="1">
          <a:blip r:embed="rId2" cstate="email">
            <a:extLst>
              <a:ext uri="{28A0092B-C50C-407E-A947-70E740481C1C}">
                <a14:useLocalDpi xmlns:a14="http://schemas.microsoft.com/office/drawing/2010/main"/>
              </a:ext>
            </a:extLst>
          </a:blip>
          <a:srcRect l="2512" t="18806" r="3518" b="18738"/>
          <a:stretch/>
        </p:blipFill>
        <p:spPr>
          <a:xfrm>
            <a:off x="10646087" y="6366934"/>
            <a:ext cx="1490133" cy="478117"/>
          </a:xfrm>
          <a:prstGeom prst="rect">
            <a:avLst/>
          </a:prstGeom>
        </p:spPr>
      </p:pic>
      <p:sp>
        <p:nvSpPr>
          <p:cNvPr id="6" name="Slide Number Placeholder 2"/>
          <p:cNvSpPr txBox="1">
            <a:spLocks/>
          </p:cNvSpPr>
          <p:nvPr userDrawn="1"/>
        </p:nvSpPr>
        <p:spPr bwMode="auto">
          <a:xfrm flipH="1">
            <a:off x="5858936" y="6383590"/>
            <a:ext cx="474133" cy="320675"/>
          </a:xfrm>
          <a:prstGeom prst="rect">
            <a:avLst/>
          </a:prstGeom>
          <a:noFill/>
          <a:ln>
            <a:noFill/>
          </a:ln>
          <a:extLst>
            <a:ext uri="{FAA26D3D-D897-4be2-8F04-BA451C77F1D7}"/>
          </a:extLst>
        </p:spPr>
        <p:txBody>
          <a:bodyPr vert="horz" wrap="square" lIns="0" tIns="0" rIns="0" bIns="0" numCol="1" anchor="ctr" anchorCtr="0" compatLnSpc="1">
            <a:prstTxWarp prst="textNoShape">
              <a:avLst/>
            </a:prstTxWarp>
          </a:bodyPr>
          <a:lstStyle>
            <a:defPPr>
              <a:defRPr lang="en-US"/>
            </a:defPPr>
            <a:lvl1pPr algn="ctr" rtl="0" eaLnBrk="0" fontAlgn="base" hangingPunct="0">
              <a:spcBef>
                <a:spcPct val="0"/>
              </a:spcBef>
              <a:spcAft>
                <a:spcPct val="0"/>
              </a:spcAft>
              <a:defRPr sz="1050" b="1" kern="1200">
                <a:solidFill>
                  <a:srgbClr val="404040"/>
                </a:solidFill>
                <a:latin typeface="Calibri" panose="020F0502020204030204" pitchFamily="34" charset="0"/>
                <a:ea typeface="ＭＳ Ｐゴシック"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defRPr/>
            </a:pPr>
            <a:fld id="{3B3272FD-8C4A-4DB4-AF2B-14A86E62FA3B}" type="slidenum">
              <a:rPr lang="en-US" smtClean="0">
                <a:ea typeface="ＭＳ Ｐゴシック"/>
              </a:rPr>
              <a:pPr>
                <a:defRPr/>
              </a:pPr>
              <a:t>‹#›</a:t>
            </a:fld>
            <a:endParaRPr lang="en-US" sz="1100" dirty="0">
              <a:ea typeface="ＭＳ Ｐゴシック"/>
            </a:endParaRPr>
          </a:p>
        </p:txBody>
      </p:sp>
    </p:spTree>
    <p:extLst>
      <p:ext uri="{BB962C8B-B14F-4D97-AF65-F5344CB8AC3E}">
        <p14:creationId xmlns:p14="http://schemas.microsoft.com/office/powerpoint/2010/main" val="40035277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a:t>
            </a:fld>
            <a:endParaRPr lang="en-US" sz="1100" dirty="0">
              <a:ea typeface="ＭＳ Ｐゴシック"/>
            </a:endParaRPr>
          </a:p>
        </p:txBody>
      </p:sp>
      <p:sp>
        <p:nvSpPr>
          <p:cNvPr id="5" name="Content Placeholder 4"/>
          <p:cNvSpPr>
            <a:spLocks noGrp="1"/>
          </p:cNvSpPr>
          <p:nvPr>
            <p:ph sz="quarter" idx="11"/>
          </p:nvPr>
        </p:nvSpPr>
        <p:spPr>
          <a:xfrm>
            <a:off x="609600" y="1219200"/>
            <a:ext cx="10972800" cy="5105400"/>
          </a:xfrm>
          <a:prstGeom prst="rect">
            <a:avLst/>
          </a:prstGeom>
        </p:spPr>
        <p:txBody>
          <a:bodyPr>
            <a:normAutofit/>
          </a:bodyPr>
          <a:lstStyle>
            <a:lvl1pPr marL="342900" indent="-342900">
              <a:buFont typeface="Wingdings" panose="05000000000000000000" pitchFamily="2" charset="2"/>
              <a:buChar char="q"/>
              <a:defRPr/>
            </a:lvl1pPr>
            <a:lvl2pPr marL="742950" indent="-285750">
              <a:buClr>
                <a:schemeClr val="accent1"/>
              </a:buClr>
              <a:buSzPct val="125000"/>
              <a:buFont typeface="Arial" panose="020B0604020202020204" pitchFamily="34" charset="0"/>
              <a:buChar char="•"/>
              <a:defRPr/>
            </a:lvl2pPr>
            <a:lvl3pPr marL="1085850" indent="-228600">
              <a:buFont typeface="Wingdings" panose="05000000000000000000" pitchFamily="2" charset="2"/>
              <a:buChar char="§"/>
              <a:defRPr/>
            </a:lvl3pPr>
            <a:lvl4pPr>
              <a:buClr>
                <a:schemeClr val="accent1"/>
              </a:buClr>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611689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a:t>
            </a:fld>
            <a:endParaRPr lang="en-US" sz="1100" dirty="0">
              <a:ea typeface="ＭＳ Ｐゴシック"/>
            </a:endParaRPr>
          </a:p>
        </p:txBody>
      </p:sp>
    </p:spTree>
    <p:extLst>
      <p:ext uri="{BB962C8B-B14F-4D97-AF65-F5344CB8AC3E}">
        <p14:creationId xmlns:p14="http://schemas.microsoft.com/office/powerpoint/2010/main" val="2230183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a:t>
            </a:fld>
            <a:endParaRPr lang="en-US" sz="1100" dirty="0">
              <a:ea typeface="ＭＳ Ｐゴシック"/>
            </a:endParaRPr>
          </a:p>
        </p:txBody>
      </p:sp>
    </p:spTree>
    <p:extLst>
      <p:ext uri="{BB962C8B-B14F-4D97-AF65-F5344CB8AC3E}">
        <p14:creationId xmlns:p14="http://schemas.microsoft.com/office/powerpoint/2010/main" val="2509635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5"/>
            <a:ext cx="12192000" cy="1116013"/>
          </a:xfrm>
          <a:prstGeom prst="rect">
            <a:avLst/>
          </a:prstGeom>
          <a:gradFill>
            <a:gsLst>
              <a:gs pos="0">
                <a:srgbClr val="DCDDDE"/>
              </a:gs>
              <a:gs pos="64999">
                <a:srgbClr val="F0EBD5"/>
              </a:gs>
              <a:gs pos="100000">
                <a:srgbClr val="D1C39F"/>
              </a:gs>
            </a:gsLst>
            <a:lin ang="5400000" scaled="0"/>
          </a:gradFill>
          <a:ln w="9525">
            <a:noFill/>
            <a:miter lim="800000"/>
            <a:headEnd/>
            <a:tailEnd/>
          </a:ln>
        </p:spPr>
        <p:txBody>
          <a:bodyPr wrap="none" anchor="ctr"/>
          <a:lstStyle/>
          <a:p>
            <a:pPr>
              <a:defRPr/>
            </a:pPr>
            <a:endParaRPr lang="en-US" sz="2400">
              <a:solidFill>
                <a:srgbClr val="000000"/>
              </a:solidFill>
              <a:latin typeface="Arial"/>
              <a:ea typeface="ＭＳ Ｐゴシック"/>
            </a:endParaRPr>
          </a:p>
        </p:txBody>
      </p:sp>
      <p:sp>
        <p:nvSpPr>
          <p:cNvPr id="1029" name="Rectangle 6"/>
          <p:cNvSpPr>
            <a:spLocks noGrp="1" noChangeArrowheads="1"/>
          </p:cNvSpPr>
          <p:nvPr>
            <p:ph type="title"/>
          </p:nvPr>
        </p:nvSpPr>
        <p:spPr bwMode="auto">
          <a:xfrm>
            <a:off x="1371600" y="0"/>
            <a:ext cx="8089903" cy="1106488"/>
          </a:xfrm>
          <a:prstGeom prst="rect">
            <a:avLst/>
          </a:prstGeom>
          <a:noFill/>
          <a:ln w="9525">
            <a:noFill/>
            <a:miter lim="800000"/>
            <a:headEnd/>
            <a:tailEnd/>
          </a:ln>
          <a:effectLst>
            <a:outerShdw blurRad="12700" dist="12700" dir="2700000" algn="tl" rotWithShape="0">
              <a:srgbClr val="6B4723">
                <a:alpha val="50000"/>
              </a:srgbClr>
            </a:outerShdw>
          </a:effectLst>
        </p:spPr>
        <p:txBody>
          <a:bodyPr vert="horz" wrap="square" lIns="0" tIns="0" rIns="0" bIns="0" numCol="1" anchor="ctr" anchorCtr="0" compatLnSpc="1">
            <a:prstTxWarp prst="textNoShape">
              <a:avLst/>
            </a:prstTxWarp>
          </a:bodyPr>
          <a:lstStyle/>
          <a:p>
            <a:pPr lvl="0"/>
            <a:r>
              <a:rPr lang="en-US" dirty="0" smtClean="0"/>
              <a:t>Click to edit Master title style</a:t>
            </a:r>
          </a:p>
        </p:txBody>
      </p:sp>
      <p:sp>
        <p:nvSpPr>
          <p:cNvPr id="108551" name="Rectangle 7"/>
          <p:cNvSpPr>
            <a:spLocks noGrp="1" noChangeArrowheads="1"/>
          </p:cNvSpPr>
          <p:nvPr>
            <p:ph type="sldNum" sz="quarter" idx="4"/>
          </p:nvPr>
        </p:nvSpPr>
        <p:spPr bwMode="auto">
          <a:xfrm flipH="1">
            <a:off x="5858936" y="6383590"/>
            <a:ext cx="474133" cy="320675"/>
          </a:xfrm>
          <a:prstGeom prst="rect">
            <a:avLst/>
          </a:prstGeom>
          <a:noFill/>
          <a:ln>
            <a:noFill/>
          </a:ln>
          <a:extLst>
            <a:ext uri="{FAA26D3D-D897-4be2-8F04-BA451C77F1D7}"/>
          </a:extLst>
        </p:spPr>
        <p:txBody>
          <a:bodyPr vert="horz" wrap="square" lIns="0" tIns="0" rIns="0" bIns="0" numCol="1" anchor="ctr" anchorCtr="0" compatLnSpc="1">
            <a:prstTxWarp prst="textNoShape">
              <a:avLst/>
            </a:prstTxWarp>
          </a:bodyPr>
          <a:lstStyle>
            <a:lvl1pPr algn="ctr">
              <a:defRPr sz="1050" b="1">
                <a:solidFill>
                  <a:srgbClr val="404040"/>
                </a:solidFill>
                <a:latin typeface="Calibri" panose="020F0502020204030204" pitchFamily="34" charset="0"/>
              </a:defRPr>
            </a:lvl1pPr>
          </a:lstStyle>
          <a:p>
            <a:pPr>
              <a:defRPr/>
            </a:pPr>
            <a:fld id="{3B3272FD-8C4A-4DB4-AF2B-14A86E62FA3B}" type="slidenum">
              <a:rPr lang="en-US" smtClean="0">
                <a:ea typeface="ＭＳ Ｐゴシック"/>
              </a:rPr>
              <a:pPr>
                <a:defRPr/>
              </a:pPr>
              <a:t>‹#›</a:t>
            </a:fld>
            <a:endParaRPr lang="en-US" sz="1100" dirty="0">
              <a:ea typeface="ＭＳ Ｐゴシック"/>
            </a:endParaRPr>
          </a:p>
        </p:txBody>
      </p:sp>
      <p:pic>
        <p:nvPicPr>
          <p:cNvPr id="1033" name="Picture 9" descr="11-1593-CoverWide-SE-Core.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bwMode="auto">
          <a:xfrm>
            <a:off x="10027268" y="450"/>
            <a:ext cx="2164732" cy="1115568"/>
          </a:xfrm>
          <a:prstGeom prst="rect">
            <a:avLst/>
          </a:prstGeom>
          <a:noFill/>
          <a:ln w="9525">
            <a:noFill/>
            <a:miter lim="800000"/>
            <a:headEnd/>
            <a:tailEnd/>
          </a:ln>
        </p:spPr>
      </p:pic>
      <p:pic>
        <p:nvPicPr>
          <p:cNvPr id="11" name="Picture 10" descr="SECore_Transparent Background.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8" y="19"/>
            <a:ext cx="1115568" cy="1115568"/>
          </a:xfrm>
          <a:prstGeom prst="rect">
            <a:avLst/>
          </a:prstGeom>
        </p:spPr>
      </p:pic>
      <p:pic>
        <p:nvPicPr>
          <p:cNvPr id="4" name="Picture 3"/>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58189" y="6287752"/>
            <a:ext cx="1313411" cy="428105"/>
          </a:xfrm>
          <a:prstGeom prst="rect">
            <a:avLst/>
          </a:prstGeom>
        </p:spPr>
      </p:pic>
    </p:spTree>
  </p:cSld>
  <p:clrMap bg1="lt1" tx1="dk1" bg2="lt2" tx2="dk2" accent1="accent1" accent2="accent2" accent3="accent3" accent4="accent4" accent5="accent5" accent6="accent6" hlink="hlink" folHlink="folHlink"/>
  <p:sldLayoutIdLst>
    <p:sldLayoutId id="2147483892" r:id="rId1"/>
    <p:sldLayoutId id="2147483897" r:id="rId2"/>
    <p:sldLayoutId id="2147483895" r:id="rId3"/>
    <p:sldLayoutId id="2147483894" r:id="rId4"/>
    <p:sldLayoutId id="2147483898" r:id="rId5"/>
  </p:sldLayoutIdLst>
  <p:timing>
    <p:tnLst>
      <p:par>
        <p:cTn id="1" dur="indefinite" restart="never" nodeType="tmRoot"/>
      </p:par>
    </p:tnLst>
  </p:timing>
  <p:hf hdr="0" ftr="0" dt="0"/>
  <p:txStyles>
    <p:titleStyle>
      <a:lvl1pPr algn="l" rtl="0" eaLnBrk="1" fontAlgn="base" hangingPunct="1">
        <a:lnSpc>
          <a:spcPct val="100000"/>
        </a:lnSpc>
        <a:spcBef>
          <a:spcPct val="0"/>
        </a:spcBef>
        <a:spcAft>
          <a:spcPct val="0"/>
        </a:spcAft>
        <a:defRPr sz="2800" b="1">
          <a:solidFill>
            <a:schemeClr val="tx1"/>
          </a:solidFill>
          <a:latin typeface="Cambria" panose="02040503050406030204" pitchFamily="18" charset="0"/>
          <a:ea typeface="+mj-ea"/>
          <a:cs typeface="+mj-cs"/>
        </a:defRPr>
      </a:lvl1pPr>
      <a:lvl2pPr algn="l" rtl="0" eaLnBrk="1" fontAlgn="base" hangingPunct="1">
        <a:lnSpc>
          <a:spcPct val="110000"/>
        </a:lnSpc>
        <a:spcBef>
          <a:spcPct val="0"/>
        </a:spcBef>
        <a:spcAft>
          <a:spcPct val="0"/>
        </a:spcAft>
        <a:defRPr sz="2200" b="1">
          <a:solidFill>
            <a:schemeClr val="tx1"/>
          </a:solidFill>
          <a:latin typeface="Arial" charset="0"/>
          <a:ea typeface="ＭＳ Ｐゴシック" charset="0"/>
          <a:cs typeface="ＭＳ Ｐゴシック" charset="0"/>
        </a:defRPr>
      </a:lvl2pPr>
      <a:lvl3pPr algn="l" rtl="0" eaLnBrk="1" fontAlgn="base" hangingPunct="1">
        <a:lnSpc>
          <a:spcPct val="110000"/>
        </a:lnSpc>
        <a:spcBef>
          <a:spcPct val="0"/>
        </a:spcBef>
        <a:spcAft>
          <a:spcPct val="0"/>
        </a:spcAft>
        <a:defRPr sz="2200" b="1">
          <a:solidFill>
            <a:schemeClr val="tx1"/>
          </a:solidFill>
          <a:latin typeface="Arial" charset="0"/>
          <a:ea typeface="ＭＳ Ｐゴシック" charset="0"/>
          <a:cs typeface="ＭＳ Ｐゴシック" charset="0"/>
        </a:defRPr>
      </a:lvl3pPr>
      <a:lvl4pPr algn="l" rtl="0" eaLnBrk="1" fontAlgn="base" hangingPunct="1">
        <a:lnSpc>
          <a:spcPct val="110000"/>
        </a:lnSpc>
        <a:spcBef>
          <a:spcPct val="0"/>
        </a:spcBef>
        <a:spcAft>
          <a:spcPct val="0"/>
        </a:spcAft>
        <a:defRPr sz="2200" b="1">
          <a:solidFill>
            <a:schemeClr val="tx1"/>
          </a:solidFill>
          <a:latin typeface="Arial" charset="0"/>
          <a:ea typeface="ＭＳ Ｐゴシック" charset="0"/>
          <a:cs typeface="ＭＳ Ｐゴシック" charset="0"/>
        </a:defRPr>
      </a:lvl4pPr>
      <a:lvl5pPr algn="l" rtl="0" eaLnBrk="1" fontAlgn="base" hangingPunct="1">
        <a:lnSpc>
          <a:spcPct val="110000"/>
        </a:lnSpc>
        <a:spcBef>
          <a:spcPct val="0"/>
        </a:spcBef>
        <a:spcAft>
          <a:spcPct val="0"/>
        </a:spcAft>
        <a:defRPr sz="2200" b="1">
          <a:solidFill>
            <a:schemeClr val="tx1"/>
          </a:solidFill>
          <a:latin typeface="Arial" charset="0"/>
          <a:ea typeface="ＭＳ Ｐゴシック" charset="0"/>
          <a:cs typeface="ＭＳ Ｐゴシック" charset="0"/>
        </a:defRPr>
      </a:lvl5pPr>
      <a:lvl6pPr marL="457200" algn="l" rtl="0" eaLnBrk="1" fontAlgn="base" hangingPunct="1">
        <a:lnSpc>
          <a:spcPct val="110000"/>
        </a:lnSpc>
        <a:spcBef>
          <a:spcPct val="0"/>
        </a:spcBef>
        <a:spcAft>
          <a:spcPct val="0"/>
        </a:spcAft>
        <a:defRPr sz="2200" b="1">
          <a:solidFill>
            <a:schemeClr val="bg1"/>
          </a:solidFill>
          <a:latin typeface="Arial" charset="0"/>
          <a:ea typeface="ＭＳ Ｐゴシック" charset="0"/>
          <a:cs typeface="ＭＳ Ｐゴシック" charset="0"/>
        </a:defRPr>
      </a:lvl6pPr>
      <a:lvl7pPr marL="914400" algn="l" rtl="0" eaLnBrk="1" fontAlgn="base" hangingPunct="1">
        <a:lnSpc>
          <a:spcPct val="110000"/>
        </a:lnSpc>
        <a:spcBef>
          <a:spcPct val="0"/>
        </a:spcBef>
        <a:spcAft>
          <a:spcPct val="0"/>
        </a:spcAft>
        <a:defRPr sz="2200" b="1">
          <a:solidFill>
            <a:schemeClr val="bg1"/>
          </a:solidFill>
          <a:latin typeface="Arial" charset="0"/>
          <a:ea typeface="ＭＳ Ｐゴシック" charset="0"/>
          <a:cs typeface="ＭＳ Ｐゴシック" charset="0"/>
        </a:defRPr>
      </a:lvl7pPr>
      <a:lvl8pPr marL="1371600" algn="l" rtl="0" eaLnBrk="1" fontAlgn="base" hangingPunct="1">
        <a:lnSpc>
          <a:spcPct val="110000"/>
        </a:lnSpc>
        <a:spcBef>
          <a:spcPct val="0"/>
        </a:spcBef>
        <a:spcAft>
          <a:spcPct val="0"/>
        </a:spcAft>
        <a:defRPr sz="2200" b="1">
          <a:solidFill>
            <a:schemeClr val="bg1"/>
          </a:solidFill>
          <a:latin typeface="Arial" charset="0"/>
          <a:ea typeface="ＭＳ Ｐゴシック" charset="0"/>
          <a:cs typeface="ＭＳ Ｐゴシック" charset="0"/>
        </a:defRPr>
      </a:lvl8pPr>
      <a:lvl9pPr marL="1828800" algn="l" rtl="0" eaLnBrk="1" fontAlgn="base" hangingPunct="1">
        <a:lnSpc>
          <a:spcPct val="110000"/>
        </a:lnSpc>
        <a:spcBef>
          <a:spcPct val="0"/>
        </a:spcBef>
        <a:spcAft>
          <a:spcPct val="0"/>
        </a:spcAft>
        <a:defRPr sz="2200" b="1">
          <a:solidFill>
            <a:schemeClr val="bg1"/>
          </a:solidFill>
          <a:latin typeface="Arial" charset="0"/>
          <a:ea typeface="ＭＳ Ｐゴシック" charset="0"/>
          <a:cs typeface="ＭＳ Ｐゴシック" charset="0"/>
        </a:defRPr>
      </a:lvl9pPr>
    </p:titleStyle>
    <p:bodyStyle>
      <a:lvl1pPr marL="342900" indent="-342900" algn="l" rtl="0" eaLnBrk="1" fontAlgn="base" hangingPunct="1">
        <a:spcBef>
          <a:spcPct val="20000"/>
        </a:spcBef>
        <a:spcAft>
          <a:spcPct val="0"/>
        </a:spcAft>
        <a:buClr>
          <a:schemeClr val="accent1"/>
        </a:buClr>
        <a:buChar char="•"/>
        <a:defRPr>
          <a:solidFill>
            <a:schemeClr val="tx1"/>
          </a:solidFill>
          <a:latin typeface="+mn-lt"/>
          <a:ea typeface="+mn-ea"/>
          <a:cs typeface="+mn-cs"/>
        </a:defRPr>
      </a:lvl1pPr>
      <a:lvl2pPr marL="742950" indent="-285750" algn="l" rtl="0" eaLnBrk="1" fontAlgn="base" hangingPunct="1">
        <a:spcBef>
          <a:spcPct val="20000"/>
        </a:spcBef>
        <a:spcAft>
          <a:spcPct val="0"/>
        </a:spcAft>
        <a:buClr>
          <a:schemeClr val="bg2"/>
        </a:buClr>
        <a:buSzPct val="90000"/>
        <a:buChar char="–"/>
        <a:defRPr sz="1600">
          <a:solidFill>
            <a:schemeClr val="tx1"/>
          </a:solidFill>
          <a:latin typeface="+mn-lt"/>
          <a:ea typeface="+mn-ea"/>
        </a:defRPr>
      </a:lvl2pPr>
      <a:lvl3pPr marL="1085850" indent="-228600" algn="l" rtl="0" eaLnBrk="1" fontAlgn="base" hangingPunct="1">
        <a:spcBef>
          <a:spcPct val="20000"/>
        </a:spcBef>
        <a:spcAft>
          <a:spcPct val="0"/>
        </a:spcAft>
        <a:buClr>
          <a:schemeClr val="accent1"/>
        </a:buClr>
        <a:buChar char="•"/>
        <a:defRPr sz="1400">
          <a:solidFill>
            <a:schemeClr val="tx1"/>
          </a:solidFill>
          <a:latin typeface="+mn-lt"/>
          <a:ea typeface="+mn-ea"/>
        </a:defRPr>
      </a:lvl3pPr>
      <a:lvl4pPr marL="1428750" indent="-228600" algn="l" rtl="0" eaLnBrk="1" fontAlgn="base" hangingPunct="1">
        <a:spcBef>
          <a:spcPct val="20000"/>
        </a:spcBef>
        <a:spcAft>
          <a:spcPct val="0"/>
        </a:spcAft>
        <a:buClr>
          <a:schemeClr val="bg2"/>
        </a:buClr>
        <a:buChar char="»"/>
        <a:defRPr sz="1200">
          <a:solidFill>
            <a:schemeClr val="tx1"/>
          </a:solidFill>
          <a:latin typeface="+mn-lt"/>
          <a:ea typeface="+mn-ea"/>
        </a:defRPr>
      </a:lvl4pPr>
      <a:lvl5pPr marL="1771650" indent="-228600" algn="l" rtl="0" eaLnBrk="1" fontAlgn="base" hangingPunct="1">
        <a:spcBef>
          <a:spcPct val="20000"/>
        </a:spcBef>
        <a:spcAft>
          <a:spcPct val="0"/>
        </a:spcAft>
        <a:defRPr sz="2000">
          <a:solidFill>
            <a:schemeClr val="tx1"/>
          </a:solidFill>
          <a:latin typeface="Myriad Pro" charset="0"/>
          <a:ea typeface="+mn-ea"/>
        </a:defRPr>
      </a:lvl5pPr>
      <a:lvl6pPr marL="2228850" indent="-228600" algn="l" rtl="0" eaLnBrk="1" fontAlgn="base" hangingPunct="1">
        <a:spcBef>
          <a:spcPct val="20000"/>
        </a:spcBef>
        <a:spcAft>
          <a:spcPct val="0"/>
        </a:spcAft>
        <a:defRPr sz="2000">
          <a:solidFill>
            <a:schemeClr val="tx1"/>
          </a:solidFill>
          <a:latin typeface="Myriad Pro" charset="0"/>
          <a:ea typeface="+mn-ea"/>
        </a:defRPr>
      </a:lvl6pPr>
      <a:lvl7pPr marL="2686050" indent="-228600" algn="l" rtl="0" eaLnBrk="1" fontAlgn="base" hangingPunct="1">
        <a:spcBef>
          <a:spcPct val="20000"/>
        </a:spcBef>
        <a:spcAft>
          <a:spcPct val="0"/>
        </a:spcAft>
        <a:defRPr sz="2000">
          <a:solidFill>
            <a:schemeClr val="tx1"/>
          </a:solidFill>
          <a:latin typeface="Myriad Pro" charset="0"/>
          <a:ea typeface="+mn-ea"/>
        </a:defRPr>
      </a:lvl7pPr>
      <a:lvl8pPr marL="3143250" indent="-228600" algn="l" rtl="0" eaLnBrk="1" fontAlgn="base" hangingPunct="1">
        <a:spcBef>
          <a:spcPct val="20000"/>
        </a:spcBef>
        <a:spcAft>
          <a:spcPct val="0"/>
        </a:spcAft>
        <a:defRPr sz="2000">
          <a:solidFill>
            <a:schemeClr val="tx1"/>
          </a:solidFill>
          <a:latin typeface="Myriad Pro" charset="0"/>
          <a:ea typeface="+mn-ea"/>
        </a:defRPr>
      </a:lvl8pPr>
      <a:lvl9pPr marL="3600450" indent="-228600" algn="l" rtl="0" eaLnBrk="1" fontAlgn="base" hangingPunct="1">
        <a:spcBef>
          <a:spcPct val="20000"/>
        </a:spcBef>
        <a:spcAft>
          <a:spcPct val="0"/>
        </a:spcAft>
        <a:defRPr sz="2000">
          <a:solidFill>
            <a:schemeClr val="tx1"/>
          </a:solidFill>
          <a:latin typeface="Myriad Pro"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jpeg"/><Relationship Id="rId12" Type="http://schemas.openxmlformats.org/officeDocument/2006/relationships/image" Target="../media/image41.jpeg"/><Relationship Id="rId2" Type="http://schemas.openxmlformats.org/officeDocument/2006/relationships/image" Target="../media/image31.emf"/><Relationship Id="rId1" Type="http://schemas.openxmlformats.org/officeDocument/2006/relationships/slideLayout" Target="../slideLayouts/slideLayout4.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png"/><Relationship Id="rId9" Type="http://schemas.openxmlformats.org/officeDocument/2006/relationships/image" Target="../media/image31.emf"/></Relationships>
</file>

<file path=ppt/slides/_rels/slide13.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jpeg"/><Relationship Id="rId1" Type="http://schemas.openxmlformats.org/officeDocument/2006/relationships/slideLayout" Target="../slideLayouts/slideLayout4.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54.jpeg"/><Relationship Id="rId1" Type="http://schemas.openxmlformats.org/officeDocument/2006/relationships/slideLayout" Target="../slideLayouts/slideLayout4.xml"/><Relationship Id="rId4" Type="http://schemas.openxmlformats.org/officeDocument/2006/relationships/image" Target="../media/image55.jpeg"/></Relationships>
</file>

<file path=ppt/slides/_rels/slide1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jpeg"/><Relationship Id="rId2" Type="http://schemas.openxmlformats.org/officeDocument/2006/relationships/image" Target="../media/image57.png"/><Relationship Id="rId1" Type="http://schemas.openxmlformats.org/officeDocument/2006/relationships/slideLayout" Target="../slideLayouts/slideLayout4.xml"/><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image" Target="../media/image59.jpeg"/><Relationship Id="rId9" Type="http://schemas.openxmlformats.org/officeDocument/2006/relationships/image" Target="../media/image31.emf"/></Relationships>
</file>

<file path=ppt/slides/_rels/slide17.xml.rels><?xml version="1.0" encoding="UTF-8" standalone="yes"?>
<Relationships xmlns="http://schemas.openxmlformats.org/package/2006/relationships"><Relationship Id="rId8" Type="http://schemas.openxmlformats.org/officeDocument/2006/relationships/image" Target="../media/image69.png"/><Relationship Id="rId3" Type="http://schemas.microsoft.com/office/2007/relationships/hdphoto" Target="../media/hdphoto1.wdp"/><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Layout" Target="../slideLayouts/slideLayout4.xml"/><Relationship Id="rId6" Type="http://schemas.openxmlformats.org/officeDocument/2006/relationships/image" Target="../media/image67.png"/><Relationship Id="rId5" Type="http://schemas.openxmlformats.org/officeDocument/2006/relationships/image" Target="../media/image66.png"/><Relationship Id="rId10" Type="http://schemas.openxmlformats.org/officeDocument/2006/relationships/image" Target="../media/image31.emf"/><Relationship Id="rId4" Type="http://schemas.openxmlformats.org/officeDocument/2006/relationships/image" Target="../media/image65.png"/><Relationship Id="rId9" Type="http://schemas.openxmlformats.org/officeDocument/2006/relationships/image" Target="../media/image70.png"/></Relationships>
</file>

<file path=ppt/slides/_rels/slide18.xml.rels><?xml version="1.0" encoding="UTF-8" standalone="yes"?>
<Relationships xmlns="http://schemas.openxmlformats.org/package/2006/relationships"><Relationship Id="rId3" Type="http://schemas.openxmlformats.org/officeDocument/2006/relationships/image" Target="../media/image72.tiff"/><Relationship Id="rId2" Type="http://schemas.openxmlformats.org/officeDocument/2006/relationships/image" Target="../media/image71.png"/><Relationship Id="rId1" Type="http://schemas.openxmlformats.org/officeDocument/2006/relationships/slideLayout" Target="../slideLayouts/slideLayout4.xml"/><Relationship Id="rId5" Type="http://schemas.openxmlformats.org/officeDocument/2006/relationships/image" Target="../media/image31.emf"/><Relationship Id="rId4" Type="http://schemas.openxmlformats.org/officeDocument/2006/relationships/image" Target="../media/image73.tiff"/></Relationships>
</file>

<file path=ppt/slides/_rels/slide1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4.xml"/><Relationship Id="rId5" Type="http://schemas.openxmlformats.org/officeDocument/2006/relationships/image" Target="../media/image31.emf"/><Relationship Id="rId4" Type="http://schemas.openxmlformats.org/officeDocument/2006/relationships/image" Target="../media/image7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90.emf"/><Relationship Id="rId2" Type="http://schemas.openxmlformats.org/officeDocument/2006/relationships/image" Target="../media/image87.png"/><Relationship Id="rId1" Type="http://schemas.openxmlformats.org/officeDocument/2006/relationships/slideLayout" Target="../slideLayouts/slideLayout4.xml"/><Relationship Id="rId6" Type="http://schemas.openxmlformats.org/officeDocument/2006/relationships/image" Target="../media/image89.emf"/><Relationship Id="rId5" Type="http://schemas.microsoft.com/office/2007/relationships/hdphoto" Target="../media/hdphoto3.wdp"/><Relationship Id="rId4" Type="http://schemas.openxmlformats.org/officeDocument/2006/relationships/image" Target="../media/image88.png"/></Relationships>
</file>

<file path=ppt/slides/_rels/slide3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4.xml"/><Relationship Id="rId5" Type="http://schemas.openxmlformats.org/officeDocument/2006/relationships/image" Target="../media/image95.png"/><Relationship Id="rId4" Type="http://schemas.openxmlformats.org/officeDocument/2006/relationships/image" Target="../media/image9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image" Target="../media/image22.jpeg"/><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sz="3600" dirty="0" smtClean="0"/>
              <a:t>Using and Defining Standards in SE Core</a:t>
            </a:r>
            <a:endParaRPr lang="en-US" sz="3600" dirty="0"/>
          </a:p>
        </p:txBody>
      </p:sp>
      <p:sp>
        <p:nvSpPr>
          <p:cNvPr id="3" name="Subtitle 2"/>
          <p:cNvSpPr>
            <a:spLocks noGrp="1"/>
          </p:cNvSpPr>
          <p:nvPr>
            <p:ph type="subTitle" sz="quarter" idx="1"/>
          </p:nvPr>
        </p:nvSpPr>
        <p:spPr/>
        <p:txBody>
          <a:bodyPr/>
          <a:lstStyle/>
          <a:p>
            <a:pPr lvl="0"/>
            <a:r>
              <a:rPr lang="en-US" dirty="0" smtClean="0"/>
              <a:t>07 August 2017</a:t>
            </a:r>
          </a:p>
          <a:p>
            <a:pPr lvl="0"/>
            <a:r>
              <a:rPr lang="en-US" dirty="0" smtClean="0"/>
              <a:t>Ronald G. Moore</a:t>
            </a:r>
            <a:endParaRPr lang="en-US" dirty="0"/>
          </a:p>
        </p:txBody>
      </p:sp>
      <p:sp>
        <p:nvSpPr>
          <p:cNvPr id="4" name="TextBox 3"/>
          <p:cNvSpPr txBox="1"/>
          <p:nvPr/>
        </p:nvSpPr>
        <p:spPr>
          <a:xfrm>
            <a:off x="1371600" y="6555353"/>
            <a:ext cx="9129688" cy="302647"/>
          </a:xfrm>
          <a:prstGeom prst="rect">
            <a:avLst/>
          </a:prstGeom>
          <a:noFill/>
        </p:spPr>
        <p:txBody>
          <a:bodyPr wrap="square" rtlCol="0">
            <a:spAutoFit/>
          </a:bodyPr>
          <a:lstStyle/>
          <a:p>
            <a:pPr algn="ctr">
              <a:spcAft>
                <a:spcPts val="200"/>
              </a:spcAft>
            </a:pPr>
            <a:r>
              <a:rPr lang="en-US" sz="600" dirty="0" smtClean="0">
                <a:solidFill>
                  <a:srgbClr val="000000"/>
                </a:solidFill>
                <a:latin typeface="Arial"/>
                <a:ea typeface="ＭＳ Ｐゴシック"/>
              </a:rPr>
              <a:t>Contract No.: W900KK-11-D-0006</a:t>
            </a:r>
          </a:p>
          <a:p>
            <a:pPr algn="ctr">
              <a:spcAft>
                <a:spcPts val="400"/>
              </a:spcAft>
            </a:pPr>
            <a:r>
              <a:rPr lang="en-US" sz="600" dirty="0" smtClean="0">
                <a:solidFill>
                  <a:srgbClr val="000000"/>
                </a:solidFill>
                <a:latin typeface="Arial"/>
                <a:ea typeface="ＭＳ Ｐゴシック"/>
              </a:rPr>
              <a:t> </a:t>
            </a:r>
          </a:p>
        </p:txBody>
      </p:sp>
    </p:spTree>
    <p:extLst>
      <p:ext uri="{BB962C8B-B14F-4D97-AF65-F5344CB8AC3E}">
        <p14:creationId xmlns:p14="http://schemas.microsoft.com/office/powerpoint/2010/main" val="26537968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bwMode="auto">
          <a:xfrm>
            <a:off x="8839201" y="0"/>
            <a:ext cx="2125131" cy="2125131"/>
          </a:xfrm>
          <a:prstGeom prst="ellipse">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20" name="Title 2"/>
          <p:cNvSpPr>
            <a:spLocks noGrp="1"/>
          </p:cNvSpPr>
          <p:nvPr>
            <p:ph type="title"/>
          </p:nvPr>
        </p:nvSpPr>
        <p:spPr/>
        <p:txBody>
          <a:bodyPr/>
          <a:lstStyle/>
          <a:p>
            <a:r>
              <a:rPr lang="en-US" smtClean="0"/>
              <a:t>Geospatial Terrain Generation Process</a:t>
            </a:r>
            <a:endParaRPr lang="en-US" dirty="0"/>
          </a:p>
        </p:txBody>
      </p:sp>
      <p:sp>
        <p:nvSpPr>
          <p:cNvPr id="7" name="Slide Number Placeholder 2"/>
          <p:cNvSpPr>
            <a:spLocks noGrp="1"/>
          </p:cNvSpPr>
          <p:nvPr>
            <p:ph type="sldNum" sz="quarter" idx="10"/>
          </p:nvPr>
        </p:nvSpPr>
        <p:spPr/>
        <p:txBody>
          <a:bodyPr/>
          <a:lstStyle/>
          <a:p>
            <a:fld id="{3B3272FD-8C4A-4DB4-AF2B-14A86E62FA3B}" type="slidenum">
              <a:rPr lang="en-US" smtClean="0"/>
              <a:pPr/>
              <a:t>10</a:t>
            </a:fld>
            <a:endParaRPr lang="en-US" dirty="0"/>
          </a:p>
        </p:txBody>
      </p:sp>
      <p:sp>
        <p:nvSpPr>
          <p:cNvPr id="2" name="Content Placeholder 1"/>
          <p:cNvSpPr>
            <a:spLocks noGrp="1"/>
          </p:cNvSpPr>
          <p:nvPr>
            <p:ph sz="quarter" idx="11"/>
          </p:nvPr>
        </p:nvSpPr>
        <p:spPr>
          <a:prstGeom prst="rect">
            <a:avLst/>
          </a:prstGeom>
        </p:spPr>
        <p:txBody>
          <a:bodyPr/>
          <a:lstStyle/>
          <a:p>
            <a:r>
              <a:rPr lang="en-US" sz="2400" dirty="0"/>
              <a:t>Terrain Database Content Requirements</a:t>
            </a:r>
          </a:p>
          <a:p>
            <a:r>
              <a:rPr lang="en-US" sz="2400" dirty="0"/>
              <a:t>Source Collection, Standardization, and Conflation</a:t>
            </a:r>
          </a:p>
          <a:p>
            <a:r>
              <a:rPr lang="en-US" sz="2400" dirty="0"/>
              <a:t>Vector Data Processing</a:t>
            </a:r>
          </a:p>
          <a:p>
            <a:r>
              <a:rPr lang="en-US" sz="2400" dirty="0"/>
              <a:t>3D Model Generation</a:t>
            </a:r>
          </a:p>
          <a:p>
            <a:r>
              <a:rPr lang="en-US" sz="2400" dirty="0"/>
              <a:t>Airfield Vector Creation</a:t>
            </a:r>
          </a:p>
          <a:p>
            <a:r>
              <a:rPr lang="en-US" sz="2400" dirty="0"/>
              <a:t>Master Terrain Database Population </a:t>
            </a:r>
          </a:p>
          <a:p>
            <a:r>
              <a:rPr lang="en-US" sz="2400" dirty="0"/>
              <a:t>Map Generation</a:t>
            </a:r>
          </a:p>
          <a:p>
            <a:r>
              <a:rPr lang="en-US" sz="2400" dirty="0"/>
              <a:t>Dataset Specialization</a:t>
            </a:r>
          </a:p>
          <a:p>
            <a:r>
              <a:rPr lang="en-US" sz="2400" dirty="0"/>
              <a:t>Runtime Terrain Database Generation</a:t>
            </a:r>
          </a:p>
          <a:p>
            <a:r>
              <a:rPr lang="en-US" sz="2400" dirty="0"/>
              <a:t>Runtime Terrain Database Integration and Test</a:t>
            </a:r>
          </a:p>
          <a:p>
            <a:r>
              <a:rPr lang="en-US" sz="2400" dirty="0"/>
              <a:t>Product Delivery</a:t>
            </a:r>
          </a:p>
          <a:p>
            <a:pPr lvl="1"/>
            <a:endParaRPr lang="en-US" sz="2133" dirty="0"/>
          </a:p>
          <a:p>
            <a:pPr lvl="1"/>
            <a:endParaRPr lang="en-US" sz="2133" dirty="0"/>
          </a:p>
          <a:p>
            <a:pPr lvl="1"/>
            <a:endParaRPr lang="en-US" sz="2133" dirty="0"/>
          </a:p>
          <a:p>
            <a:pPr lvl="1"/>
            <a:endParaRPr lang="en-US" sz="2133" dirty="0"/>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77201" y="294617"/>
            <a:ext cx="3733800" cy="6359023"/>
          </a:xfrm>
          <a:prstGeom prst="rect">
            <a:avLst/>
          </a:prstGeom>
        </p:spPr>
      </p:pic>
      <p:sp>
        <p:nvSpPr>
          <p:cNvPr id="8" name="Shape 7"/>
          <p:cNvSpPr/>
          <p:nvPr/>
        </p:nvSpPr>
        <p:spPr>
          <a:xfrm rot="6891398">
            <a:off x="10090642" y="2860931"/>
            <a:ext cx="1024928" cy="672335"/>
          </a:xfrm>
          <a:prstGeom prst="swooshArrow">
            <a:avLst>
              <a:gd name="adj1" fmla="val 16310"/>
              <a:gd name="adj2" fmla="val 31370"/>
            </a:avLst>
          </a:prstGeom>
          <a:solidFill>
            <a:schemeClr val="bg1">
              <a:lumMod val="65000"/>
            </a:schemeClr>
          </a:solidFill>
          <a:ln>
            <a:solidFill>
              <a:schemeClr val="tx1">
                <a:lumMod val="50000"/>
                <a:lumOff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TextBox 8"/>
          <p:cNvSpPr txBox="1"/>
          <p:nvPr/>
        </p:nvSpPr>
        <p:spPr>
          <a:xfrm>
            <a:off x="10684137" y="3648093"/>
            <a:ext cx="1203063" cy="715581"/>
          </a:xfrm>
          <a:prstGeom prst="rect">
            <a:avLst/>
          </a:prstGeom>
          <a:noFill/>
        </p:spPr>
        <p:txBody>
          <a:bodyPr wrap="square" rtlCol="0">
            <a:spAutoFit/>
          </a:bodyPr>
          <a:lstStyle/>
          <a:p>
            <a:r>
              <a:rPr lang="en-US" sz="1350" dirty="0" smtClean="0"/>
              <a:t>Deferred some </a:t>
            </a:r>
            <a:r>
              <a:rPr lang="en-US" sz="1350" dirty="0"/>
              <a:t>model creation</a:t>
            </a:r>
          </a:p>
        </p:txBody>
      </p:sp>
    </p:spTree>
    <p:extLst>
      <p:ext uri="{BB962C8B-B14F-4D97-AF65-F5344CB8AC3E}">
        <p14:creationId xmlns:p14="http://schemas.microsoft.com/office/powerpoint/2010/main" val="20942566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12771" y="1219200"/>
            <a:ext cx="1037320" cy="1766656"/>
          </a:xfrm>
          <a:prstGeom prst="rect">
            <a:avLst/>
          </a:prstGeom>
        </p:spPr>
      </p:pic>
      <p:sp>
        <p:nvSpPr>
          <p:cNvPr id="2" name="Title 1"/>
          <p:cNvSpPr>
            <a:spLocks noGrp="1"/>
          </p:cNvSpPr>
          <p:nvPr>
            <p:ph type="title"/>
          </p:nvPr>
        </p:nvSpPr>
        <p:spPr/>
        <p:txBody>
          <a:bodyPr/>
          <a:lstStyle/>
          <a:p>
            <a:r>
              <a:rPr lang="en-US" dirty="0" smtClean="0"/>
              <a:t>Source Data Collection, Standardization, and Conflation</a:t>
            </a:r>
            <a:endParaRPr lang="en-US" dirty="0"/>
          </a:p>
        </p:txBody>
      </p:sp>
      <p:sp>
        <p:nvSpPr>
          <p:cNvPr id="4" name="Slide Number Placeholder 3"/>
          <p:cNvSpPr>
            <a:spLocks noGrp="1"/>
          </p:cNvSpPr>
          <p:nvPr>
            <p:ph type="sldNum" sz="quarter" idx="10"/>
          </p:nvPr>
        </p:nvSpPr>
        <p:spPr/>
        <p:txBody>
          <a:bodyPr/>
          <a:lstStyle/>
          <a:p>
            <a:fld id="{6A9F692D-6541-4165-9F70-A1D58B2CE621}" type="slidenum">
              <a:rPr lang="en-US" smtClean="0"/>
              <a:pPr/>
              <a:t>11</a:t>
            </a:fld>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0623" y="2927911"/>
            <a:ext cx="3339867" cy="2133600"/>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2709" y="4608775"/>
            <a:ext cx="1609292" cy="535592"/>
          </a:xfrm>
          <a:prstGeom prst="rect">
            <a:avLst/>
          </a:prstGeom>
        </p:spPr>
      </p:pic>
      <p:pic>
        <p:nvPicPr>
          <p:cNvPr id="13" name="Picture 12" descr="C:\Users\sommarm\AppData\Local\Microsoft\Windows\Temporary Internet Files\Content.Outlook\5M66I4MR\NG_Conflate_Buildings_Example (6).png"/>
          <p:cNvPicPr/>
          <p:nvPr/>
        </p:nvPicPr>
        <p:blipFill>
          <a:blip r:embed="rId5" cstate="email">
            <a:extLst>
              <a:ext uri="{28A0092B-C50C-407E-A947-70E740481C1C}">
                <a14:useLocalDpi xmlns:a14="http://schemas.microsoft.com/office/drawing/2010/main"/>
              </a:ext>
            </a:extLst>
          </a:blip>
          <a:srcRect/>
          <a:stretch>
            <a:fillRect/>
          </a:stretch>
        </p:blipFill>
        <p:spPr bwMode="auto">
          <a:xfrm>
            <a:off x="5858936" y="1295400"/>
            <a:ext cx="2330963" cy="2099411"/>
          </a:xfrm>
          <a:prstGeom prst="rect">
            <a:avLst/>
          </a:prstGeom>
          <a:noFill/>
          <a:ln w="28575">
            <a:solidFill>
              <a:srgbClr val="00B050"/>
            </a:solidFill>
          </a:ln>
          <a:effectLst>
            <a:outerShdw blurRad="50800" dist="38100" dir="2700000" algn="tl" rotWithShape="0">
              <a:prstClr val="black">
                <a:alpha val="40000"/>
              </a:prstClr>
            </a:outerShdw>
          </a:effectLst>
        </p:spPr>
      </p:pic>
      <p:pic>
        <p:nvPicPr>
          <p:cNvPr id="16" name="Picture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4544" y="1569211"/>
            <a:ext cx="2631520" cy="868403"/>
          </a:xfrm>
          <a:prstGeom prst="rect">
            <a:avLst/>
          </a:prstGeom>
        </p:spPr>
      </p:pic>
      <p:grpSp>
        <p:nvGrpSpPr>
          <p:cNvPr id="7" name="Group 6"/>
          <p:cNvGrpSpPr/>
          <p:nvPr/>
        </p:nvGrpSpPr>
        <p:grpSpPr>
          <a:xfrm>
            <a:off x="3618987" y="1782829"/>
            <a:ext cx="1249223" cy="1137967"/>
            <a:chOff x="2077404" y="2616417"/>
            <a:chExt cx="1249223" cy="1137967"/>
          </a:xfrm>
        </p:grpSpPr>
        <p:pic>
          <p:nvPicPr>
            <p:cNvPr id="8" name="Picture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077404" y="3060359"/>
              <a:ext cx="1249223" cy="340697"/>
            </a:xfrm>
            <a:prstGeom prst="rect">
              <a:avLst/>
            </a:prstGeom>
            <a:ln>
              <a:solidFill>
                <a:schemeClr val="tx1"/>
              </a:solidFill>
            </a:ln>
          </p:spPr>
        </p:pic>
        <p:pic>
          <p:nvPicPr>
            <p:cNvPr id="9" name="Picture 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080677" y="2616417"/>
              <a:ext cx="1245950" cy="1137967"/>
            </a:xfrm>
            <a:prstGeom prst="rect">
              <a:avLst/>
            </a:prstGeom>
            <a:solidFill>
              <a:schemeClr val="bg1">
                <a:alpha val="77000"/>
              </a:schemeClr>
            </a:solidFill>
            <a:ln>
              <a:solidFill>
                <a:schemeClr val="tx1"/>
              </a:solidFill>
            </a:ln>
          </p:spPr>
        </p:pic>
      </p:grpSp>
      <p:sp>
        <p:nvSpPr>
          <p:cNvPr id="3" name="Rectangle 2"/>
          <p:cNvSpPr/>
          <p:nvPr/>
        </p:nvSpPr>
        <p:spPr>
          <a:xfrm>
            <a:off x="11401646" y="1394460"/>
            <a:ext cx="259571" cy="1964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Flowchart: Magnetic Disk 5"/>
          <p:cNvSpPr/>
          <p:nvPr/>
        </p:nvSpPr>
        <p:spPr>
          <a:xfrm>
            <a:off x="3263577" y="5321492"/>
            <a:ext cx="1608667" cy="1276720"/>
          </a:xfrm>
          <a:prstGeom prst="flowChartMagneticDisk">
            <a:avLst/>
          </a:prstGeom>
          <a:solidFill>
            <a:srgbClr val="E8BD7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Raw Source Data</a:t>
            </a:r>
          </a:p>
        </p:txBody>
      </p:sp>
      <p:pic>
        <p:nvPicPr>
          <p:cNvPr id="14338" name="Picture 2" descr="Home"/>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3598444" y="3702187"/>
            <a:ext cx="1571625" cy="619127"/>
          </a:xfrm>
          <a:prstGeom prst="rect">
            <a:avLst/>
          </a:prstGeom>
          <a:solidFill>
            <a:schemeClr val="tx1"/>
          </a:solidFill>
          <a:ln>
            <a:solidFill>
              <a:schemeClr val="tx1"/>
            </a:solidFill>
          </a:ln>
        </p:spPr>
      </p:pic>
      <p:sp>
        <p:nvSpPr>
          <p:cNvPr id="19" name="Shape 18"/>
          <p:cNvSpPr/>
          <p:nvPr/>
        </p:nvSpPr>
        <p:spPr>
          <a:xfrm rot="12765930" flipH="1">
            <a:off x="2352668" y="4217808"/>
            <a:ext cx="1420859" cy="941789"/>
          </a:xfrm>
          <a:prstGeom prst="swooshArrow">
            <a:avLst>
              <a:gd name="adj1" fmla="val 16310"/>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pic>
        <p:nvPicPr>
          <p:cNvPr id="12" name="Picture 11" descr="C:\Users\sommarm\AppData\Local\Microsoft\Windows\Temporary Internet Files\Content.Outlook\5M66I4MR\WILDCAT_Conflation_Example (2).png"/>
          <p:cNvPicPr/>
          <p:nvPr/>
        </p:nvPicPr>
        <p:blipFill>
          <a:blip r:embed="rId10" cstate="email">
            <a:extLst>
              <a:ext uri="{28A0092B-C50C-407E-A947-70E740481C1C}">
                <a14:useLocalDpi xmlns:a14="http://schemas.microsoft.com/office/drawing/2010/main"/>
              </a:ext>
            </a:extLst>
          </a:blip>
          <a:srcRect/>
          <a:stretch>
            <a:fillRect/>
          </a:stretch>
        </p:blipFill>
        <p:spPr bwMode="auto">
          <a:xfrm>
            <a:off x="7749385" y="2777160"/>
            <a:ext cx="2330963" cy="2099411"/>
          </a:xfrm>
          <a:prstGeom prst="rect">
            <a:avLst/>
          </a:prstGeom>
          <a:noFill/>
          <a:ln w="28575">
            <a:solidFill>
              <a:srgbClr val="0000FF"/>
            </a:solidFill>
          </a:ln>
          <a:effectLst>
            <a:outerShdw blurRad="50800" dist="38100" dir="2700000" algn="tl" rotWithShape="0">
              <a:prstClr val="black">
                <a:alpha val="40000"/>
              </a:prstClr>
            </a:outerShdw>
          </a:effectLst>
        </p:spPr>
      </p:pic>
      <p:sp>
        <p:nvSpPr>
          <p:cNvPr id="20" name="Flowchart: Magnetic Disk 19"/>
          <p:cNvSpPr/>
          <p:nvPr/>
        </p:nvSpPr>
        <p:spPr>
          <a:xfrm>
            <a:off x="9980348" y="5054416"/>
            <a:ext cx="1693333" cy="1276720"/>
          </a:xfrm>
          <a:prstGeom prst="flowChartMagneticDisk">
            <a:avLst/>
          </a:prstGeom>
          <a:solidFill>
            <a:srgbClr val="E8BD7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800" dirty="0">
                <a:solidFill>
                  <a:schemeClr val="tx1"/>
                </a:solidFill>
              </a:rPr>
              <a:t>Conflated Source Data</a:t>
            </a:r>
          </a:p>
        </p:txBody>
      </p:sp>
      <p:sp>
        <p:nvSpPr>
          <p:cNvPr id="21" name="TextBox 20"/>
          <p:cNvSpPr txBox="1"/>
          <p:nvPr/>
        </p:nvSpPr>
        <p:spPr>
          <a:xfrm>
            <a:off x="119878" y="5321492"/>
            <a:ext cx="3072357" cy="1077026"/>
          </a:xfrm>
          <a:prstGeom prst="rect">
            <a:avLst/>
          </a:prstGeom>
          <a:noFill/>
        </p:spPr>
        <p:txBody>
          <a:bodyPr wrap="square" rtlCol="0">
            <a:spAutoFit/>
          </a:bodyPr>
          <a:lstStyle/>
          <a:p>
            <a:pPr algn="r"/>
            <a:r>
              <a:rPr lang="en-US" sz="2133" dirty="0">
                <a:solidFill>
                  <a:srgbClr val="0070C0"/>
                </a:solidFill>
              </a:rPr>
              <a:t>Obtain (ship or download) source data for training location</a:t>
            </a:r>
          </a:p>
        </p:txBody>
      </p:sp>
      <p:pic>
        <p:nvPicPr>
          <p:cNvPr id="11" name="Picture 10"/>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426154" y="5154834"/>
            <a:ext cx="2878191" cy="585751"/>
          </a:xfrm>
          <a:prstGeom prst="rect">
            <a:avLst/>
          </a:prstGeom>
        </p:spPr>
      </p:pic>
      <p:sp>
        <p:nvSpPr>
          <p:cNvPr id="17" name="TextBox 16"/>
          <p:cNvSpPr txBox="1"/>
          <p:nvPr/>
        </p:nvSpPr>
        <p:spPr>
          <a:xfrm>
            <a:off x="5583192" y="5679369"/>
            <a:ext cx="800284" cy="369332"/>
          </a:xfrm>
          <a:prstGeom prst="rect">
            <a:avLst/>
          </a:prstGeom>
          <a:solidFill>
            <a:schemeClr val="bg1"/>
          </a:solidFill>
          <a:effectLst>
            <a:glow rad="63500">
              <a:schemeClr val="accent6">
                <a:satMod val="175000"/>
                <a:alpha val="40000"/>
              </a:schemeClr>
            </a:glow>
          </a:effectLst>
        </p:spPr>
        <p:txBody>
          <a:bodyPr wrap="none" rtlCol="0">
            <a:spAutoFit/>
          </a:bodyPr>
          <a:lstStyle/>
          <a:p>
            <a:r>
              <a:rPr lang="en-US" sz="1800" dirty="0"/>
              <a:t>FACC</a:t>
            </a:r>
          </a:p>
        </p:txBody>
      </p:sp>
      <p:sp>
        <p:nvSpPr>
          <p:cNvPr id="24" name="TextBox 23"/>
          <p:cNvSpPr txBox="1"/>
          <p:nvPr/>
        </p:nvSpPr>
        <p:spPr>
          <a:xfrm>
            <a:off x="6292814" y="5895787"/>
            <a:ext cx="825867" cy="369332"/>
          </a:xfrm>
          <a:prstGeom prst="rect">
            <a:avLst/>
          </a:prstGeom>
          <a:solidFill>
            <a:schemeClr val="bg1"/>
          </a:solidFill>
          <a:effectLst>
            <a:glow rad="63500">
              <a:schemeClr val="accent6">
                <a:satMod val="175000"/>
                <a:alpha val="40000"/>
              </a:schemeClr>
            </a:glow>
          </a:effectLst>
        </p:spPr>
        <p:txBody>
          <a:bodyPr wrap="none" rtlCol="0">
            <a:spAutoFit/>
          </a:bodyPr>
          <a:lstStyle/>
          <a:p>
            <a:r>
              <a:rPr lang="en-US" sz="1800" dirty="0"/>
              <a:t>NFDD</a:t>
            </a:r>
          </a:p>
        </p:txBody>
      </p:sp>
      <p:sp>
        <p:nvSpPr>
          <p:cNvPr id="25" name="TextBox 24"/>
          <p:cNvSpPr txBox="1"/>
          <p:nvPr/>
        </p:nvSpPr>
        <p:spPr>
          <a:xfrm>
            <a:off x="7093098" y="5633520"/>
            <a:ext cx="825867" cy="369332"/>
          </a:xfrm>
          <a:prstGeom prst="rect">
            <a:avLst/>
          </a:prstGeom>
          <a:solidFill>
            <a:schemeClr val="bg1"/>
          </a:solidFill>
          <a:effectLst>
            <a:glow rad="63500">
              <a:schemeClr val="accent6">
                <a:satMod val="175000"/>
                <a:alpha val="40000"/>
              </a:schemeClr>
            </a:glow>
          </a:effectLst>
        </p:spPr>
        <p:txBody>
          <a:bodyPr wrap="none" rtlCol="0">
            <a:spAutoFit/>
          </a:bodyPr>
          <a:lstStyle/>
          <a:p>
            <a:r>
              <a:rPr lang="en-US" sz="1800" dirty="0"/>
              <a:t>EDCS</a:t>
            </a:r>
          </a:p>
        </p:txBody>
      </p:sp>
      <p:sp>
        <p:nvSpPr>
          <p:cNvPr id="26" name="Shape 25"/>
          <p:cNvSpPr/>
          <p:nvPr/>
        </p:nvSpPr>
        <p:spPr>
          <a:xfrm rot="7369126" flipH="1">
            <a:off x="4674991" y="5669425"/>
            <a:ext cx="993392" cy="798152"/>
          </a:xfrm>
          <a:prstGeom prst="swooshArrow">
            <a:avLst>
              <a:gd name="adj1" fmla="val 16310"/>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TextBox 26"/>
          <p:cNvSpPr txBox="1"/>
          <p:nvPr/>
        </p:nvSpPr>
        <p:spPr>
          <a:xfrm>
            <a:off x="5136611" y="3435320"/>
            <a:ext cx="2582178" cy="1733488"/>
          </a:xfrm>
          <a:prstGeom prst="rect">
            <a:avLst/>
          </a:prstGeom>
          <a:noFill/>
        </p:spPr>
        <p:txBody>
          <a:bodyPr wrap="square" rtlCol="0">
            <a:spAutoFit/>
          </a:bodyPr>
          <a:lstStyle/>
          <a:p>
            <a:pPr algn="ctr"/>
            <a:r>
              <a:rPr lang="en-US" sz="2133" dirty="0">
                <a:solidFill>
                  <a:srgbClr val="0070C0"/>
                </a:solidFill>
              </a:rPr>
              <a:t>Translate data model and dictionary; project to coordinate system</a:t>
            </a:r>
          </a:p>
        </p:txBody>
      </p:sp>
      <p:sp>
        <p:nvSpPr>
          <p:cNvPr id="28" name="Shape 27"/>
          <p:cNvSpPr/>
          <p:nvPr/>
        </p:nvSpPr>
        <p:spPr>
          <a:xfrm rot="5668511">
            <a:off x="9897235" y="3862387"/>
            <a:ext cx="1366571" cy="896447"/>
          </a:xfrm>
          <a:prstGeom prst="swooshArrow">
            <a:avLst>
              <a:gd name="adj1" fmla="val 16310"/>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Shape 28"/>
          <p:cNvSpPr/>
          <p:nvPr/>
        </p:nvSpPr>
        <p:spPr>
          <a:xfrm rot="19553335">
            <a:off x="5314725" y="2567898"/>
            <a:ext cx="791944" cy="614699"/>
          </a:xfrm>
          <a:prstGeom prst="swooshArrow">
            <a:avLst>
              <a:gd name="adj1" fmla="val 28607"/>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TextBox 13"/>
          <p:cNvSpPr txBox="1"/>
          <p:nvPr/>
        </p:nvSpPr>
        <p:spPr>
          <a:xfrm>
            <a:off x="8254691" y="1329421"/>
            <a:ext cx="2812748" cy="1405256"/>
          </a:xfrm>
          <a:prstGeom prst="rect">
            <a:avLst/>
          </a:prstGeom>
          <a:noFill/>
        </p:spPr>
        <p:txBody>
          <a:bodyPr wrap="square" rtlCol="0">
            <a:spAutoFit/>
          </a:bodyPr>
          <a:lstStyle/>
          <a:p>
            <a:r>
              <a:rPr lang="en-US" sz="2133" dirty="0">
                <a:solidFill>
                  <a:srgbClr val="0070C0"/>
                </a:solidFill>
              </a:rPr>
              <a:t>Conflate feature geometries and attributes into conflated source data</a:t>
            </a:r>
          </a:p>
        </p:txBody>
      </p:sp>
      <p:pic>
        <p:nvPicPr>
          <p:cNvPr id="1026" name="Picture 2" descr="https://www.govloop.com/blogs/2001-3000/2069-NGA_Logo.jpg"/>
          <p:cNvPicPr>
            <a:picLocks noChangeAspect="1" noChangeArrowheads="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5947" y="2605535"/>
            <a:ext cx="1603824" cy="1603824"/>
          </a:xfrm>
          <a:prstGeom prst="rect">
            <a:avLst/>
          </a:prstGeom>
          <a:noFill/>
          <a:extLst>
            <a:ext uri="{909E8E84-426E-40DD-AFC4-6F175D3DCCD1}">
              <a14:hiddenFill xmlns:a14="http://schemas.microsoft.com/office/drawing/2010/main">
                <a:solidFill>
                  <a:srgbClr val="FFFFFF"/>
                </a:solidFill>
              </a14:hiddenFill>
            </a:ext>
          </a:extLst>
        </p:spPr>
      </p:pic>
      <p:sp>
        <p:nvSpPr>
          <p:cNvPr id="18" name="Oval 17"/>
          <p:cNvSpPr/>
          <p:nvPr/>
        </p:nvSpPr>
        <p:spPr>
          <a:xfrm>
            <a:off x="1778720" y="2353472"/>
            <a:ext cx="2013304" cy="1495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Over 100 approved sources</a:t>
            </a:r>
          </a:p>
        </p:txBody>
      </p:sp>
    </p:spTree>
    <p:extLst>
      <p:ext uri="{BB962C8B-B14F-4D97-AF65-F5344CB8AC3E}">
        <p14:creationId xmlns:p14="http://schemas.microsoft.com/office/powerpoint/2010/main" val="16263511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p:nvPr/>
        </p:nvPicPr>
        <p:blipFill>
          <a:blip r:embed="rId3" cstate="email">
            <a:extLst>
              <a:ext uri="{28A0092B-C50C-407E-A947-70E740481C1C}">
                <a14:useLocalDpi xmlns:a14="http://schemas.microsoft.com/office/drawing/2010/main"/>
              </a:ext>
            </a:extLst>
          </a:blip>
          <a:srcRect/>
          <a:stretch>
            <a:fillRect/>
          </a:stretch>
        </p:blipFill>
        <p:spPr bwMode="auto">
          <a:xfrm>
            <a:off x="2950726" y="1402764"/>
            <a:ext cx="5827853" cy="3774547"/>
          </a:xfrm>
          <a:prstGeom prst="rect">
            <a:avLst/>
          </a:prstGeom>
          <a:noFill/>
          <a:ln>
            <a:solidFill>
              <a:schemeClr val="tx1"/>
            </a:solidFill>
          </a:ln>
        </p:spPr>
      </p:pic>
      <p:sp>
        <p:nvSpPr>
          <p:cNvPr id="23" name="Rectangle 22"/>
          <p:cNvSpPr/>
          <p:nvPr/>
        </p:nvSpPr>
        <p:spPr>
          <a:xfrm>
            <a:off x="1823577" y="4416445"/>
            <a:ext cx="2362200" cy="2188084"/>
          </a:xfrm>
          <a:prstGeom prst="rect">
            <a:avLst/>
          </a:prstGeom>
          <a:solidFill>
            <a:schemeClr val="bg1"/>
          </a:solidFill>
          <a:ln>
            <a:solidFill>
              <a:schemeClr val="bg1"/>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1" name="Rectangle 20"/>
          <p:cNvSpPr/>
          <p:nvPr/>
        </p:nvSpPr>
        <p:spPr>
          <a:xfrm>
            <a:off x="4561169" y="4281365"/>
            <a:ext cx="3006563" cy="1945827"/>
          </a:xfrm>
          <a:prstGeom prst="rect">
            <a:avLst/>
          </a:prstGeom>
          <a:solidFill>
            <a:schemeClr val="bg1"/>
          </a:solidFill>
          <a:ln>
            <a:solidFill>
              <a:schemeClr val="bg1"/>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Rectangle 19"/>
          <p:cNvSpPr/>
          <p:nvPr/>
        </p:nvSpPr>
        <p:spPr>
          <a:xfrm>
            <a:off x="8182903" y="4305256"/>
            <a:ext cx="2362200" cy="2286000"/>
          </a:xfrm>
          <a:prstGeom prst="rect">
            <a:avLst/>
          </a:prstGeom>
          <a:solidFill>
            <a:schemeClr val="bg1"/>
          </a:solidFill>
          <a:ln>
            <a:solidFill>
              <a:schemeClr val="bg1"/>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itle 16"/>
          <p:cNvSpPr>
            <a:spLocks noGrp="1"/>
          </p:cNvSpPr>
          <p:nvPr>
            <p:ph type="title"/>
          </p:nvPr>
        </p:nvSpPr>
        <p:spPr/>
        <p:txBody>
          <a:bodyPr/>
          <a:lstStyle/>
          <a:p>
            <a:r>
              <a:rPr lang="en-US" smtClean="0"/>
              <a:t>Vector Data Processing</a:t>
            </a:r>
            <a:endParaRPr lang="en-US" dirty="0"/>
          </a:p>
        </p:txBody>
      </p:sp>
      <p:sp>
        <p:nvSpPr>
          <p:cNvPr id="3" name="Slide Number Placeholder 2"/>
          <p:cNvSpPr>
            <a:spLocks noGrp="1"/>
          </p:cNvSpPr>
          <p:nvPr>
            <p:ph type="sldNum" sz="quarter" idx="10"/>
          </p:nvPr>
        </p:nvSpPr>
        <p:spPr/>
        <p:txBody>
          <a:bodyPr/>
          <a:lstStyle/>
          <a:p>
            <a:fld id="{6A9F692D-6541-4165-9F70-A1D58B2CE621}" type="slidenum">
              <a:rPr lang="en-US" smtClean="0"/>
              <a:pPr/>
              <a:t>12</a:t>
            </a:fld>
            <a:endParaRPr lang="en-US" dirty="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00584" y="4595994"/>
            <a:ext cx="2004357" cy="1835255"/>
          </a:xfrm>
          <a:prstGeom prst="rect">
            <a:avLst/>
          </a:prstGeom>
          <a:ln>
            <a:solidFill>
              <a:schemeClr val="tx1"/>
            </a:solidFill>
          </a:ln>
          <a:effectLst>
            <a:outerShdw blurRad="50800" dist="38100" dir="2700000" algn="tl" rotWithShape="0">
              <a:prstClr val="black">
                <a:alpha val="40000"/>
              </a:prstClr>
            </a:outerShdw>
          </a:effectLst>
        </p:spPr>
      </p:pic>
      <p:pic>
        <p:nvPicPr>
          <p:cNvPr id="6" name="Picture 5" descr="3_0.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4761195" y="4595994"/>
            <a:ext cx="2619375" cy="742951"/>
          </a:xfrm>
          <a:prstGeom prst="rect">
            <a:avLst/>
          </a:prstGeom>
          <a:noFill/>
          <a:ln>
            <a:noFill/>
          </a:ln>
        </p:spPr>
      </p:pic>
      <p:pic>
        <p:nvPicPr>
          <p:cNvPr id="7" name="Picture 6" descr="3_1.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4827870" y="5358914"/>
            <a:ext cx="2486025" cy="742951"/>
          </a:xfrm>
          <a:prstGeom prst="rect">
            <a:avLst/>
          </a:prstGeom>
          <a:noFill/>
          <a:ln>
            <a:noFill/>
          </a:ln>
        </p:spPr>
      </p:pic>
      <p:sp>
        <p:nvSpPr>
          <p:cNvPr id="8" name="Rectangle 7"/>
          <p:cNvSpPr/>
          <p:nvPr/>
        </p:nvSpPr>
        <p:spPr>
          <a:xfrm>
            <a:off x="10487070" y="4595993"/>
            <a:ext cx="1512631" cy="748795"/>
          </a:xfrm>
          <a:prstGeom prst="rect">
            <a:avLst/>
          </a:prstGeom>
        </p:spPr>
        <p:txBody>
          <a:bodyPr wrap="square">
            <a:spAutoFit/>
          </a:bodyPr>
          <a:lstStyle/>
          <a:p>
            <a:r>
              <a:rPr lang="en-US" sz="2133" dirty="0"/>
              <a:t>Point Alignment</a:t>
            </a:r>
          </a:p>
        </p:txBody>
      </p:sp>
      <p:sp>
        <p:nvSpPr>
          <p:cNvPr id="9" name="TextBox 8"/>
          <p:cNvSpPr txBox="1"/>
          <p:nvPr/>
        </p:nvSpPr>
        <p:spPr>
          <a:xfrm>
            <a:off x="4969256" y="6051816"/>
            <a:ext cx="2223044" cy="420564"/>
          </a:xfrm>
          <a:prstGeom prst="rect">
            <a:avLst/>
          </a:prstGeom>
          <a:noFill/>
        </p:spPr>
        <p:txBody>
          <a:bodyPr wrap="none" rtlCol="0">
            <a:spAutoFit/>
          </a:bodyPr>
          <a:lstStyle/>
          <a:p>
            <a:r>
              <a:rPr lang="en-US" sz="2133" dirty="0"/>
              <a:t>Linear Alignment</a:t>
            </a:r>
          </a:p>
        </p:txBody>
      </p:sp>
      <p:pic>
        <p:nvPicPr>
          <p:cNvPr id="10" name="Picture 9" descr="4_2.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326060" y="3869031"/>
            <a:ext cx="1996360" cy="1723131"/>
          </a:xfrm>
          <a:prstGeom prst="rect">
            <a:avLst/>
          </a:prstGeom>
          <a:noFill/>
          <a:ln>
            <a:solidFill>
              <a:schemeClr val="tx1"/>
            </a:solidFill>
          </a:ln>
          <a:effectLst>
            <a:outerShdw blurRad="50800" dist="38100" dir="2700000" algn="tl" rotWithShape="0">
              <a:prstClr val="black">
                <a:alpha val="40000"/>
              </a:prstClr>
            </a:outerShdw>
          </a:effectLst>
        </p:spPr>
      </p:pic>
      <p:pic>
        <p:nvPicPr>
          <p:cNvPr id="11" name="Picture 10" descr="4_3.jpg"/>
          <p:cNvPicPr/>
          <p:nvPr/>
        </p:nvPicPr>
        <p:blipFill>
          <a:blip r:embed="rId8" cstate="email">
            <a:extLst>
              <a:ext uri="{28A0092B-C50C-407E-A947-70E740481C1C}">
                <a14:useLocalDpi xmlns:a14="http://schemas.microsoft.com/office/drawing/2010/main"/>
              </a:ext>
            </a:extLst>
          </a:blip>
          <a:srcRect/>
          <a:stretch>
            <a:fillRect/>
          </a:stretch>
        </p:blipFill>
        <p:spPr bwMode="auto">
          <a:xfrm>
            <a:off x="1861014" y="4870490"/>
            <a:ext cx="2004749" cy="1739541"/>
          </a:xfrm>
          <a:prstGeom prst="rect">
            <a:avLst/>
          </a:prstGeom>
          <a:noFill/>
          <a:ln>
            <a:solidFill>
              <a:schemeClr val="tx1"/>
            </a:solidFill>
          </a:ln>
          <a:effectLst>
            <a:outerShdw blurRad="50800" dist="38100" dir="2700000" algn="tl" rotWithShape="0">
              <a:prstClr val="black">
                <a:alpha val="40000"/>
              </a:prstClr>
            </a:outerShdw>
          </a:effectLst>
        </p:spPr>
      </p:pic>
      <p:sp>
        <p:nvSpPr>
          <p:cNvPr id="12" name="Rectangle 11"/>
          <p:cNvSpPr/>
          <p:nvPr/>
        </p:nvSpPr>
        <p:spPr>
          <a:xfrm>
            <a:off x="885659" y="3532679"/>
            <a:ext cx="941283" cy="369332"/>
          </a:xfrm>
          <a:prstGeom prst="rect">
            <a:avLst/>
          </a:prstGeom>
        </p:spPr>
        <p:txBody>
          <a:bodyPr wrap="none">
            <a:spAutoFit/>
          </a:bodyPr>
          <a:lstStyle/>
          <a:p>
            <a:r>
              <a:rPr lang="en-US" sz="1800" dirty="0">
                <a:ea typeface="Times New Roman" panose="02020603050405020304" pitchFamily="18" charset="0"/>
              </a:rPr>
              <a:t>Correct</a:t>
            </a:r>
            <a:endParaRPr lang="en-US" sz="1800" dirty="0"/>
          </a:p>
        </p:txBody>
      </p:sp>
      <p:sp>
        <p:nvSpPr>
          <p:cNvPr id="13" name="Rectangle 12"/>
          <p:cNvSpPr/>
          <p:nvPr/>
        </p:nvSpPr>
        <p:spPr>
          <a:xfrm>
            <a:off x="2346652" y="4528117"/>
            <a:ext cx="1082348" cy="369332"/>
          </a:xfrm>
          <a:prstGeom prst="rect">
            <a:avLst/>
          </a:prstGeom>
        </p:spPr>
        <p:txBody>
          <a:bodyPr wrap="none">
            <a:spAutoFit/>
          </a:bodyPr>
          <a:lstStyle/>
          <a:p>
            <a:r>
              <a:rPr lang="en-US" sz="1800" dirty="0">
                <a:ea typeface="Times New Roman" panose="02020603050405020304" pitchFamily="18" charset="0"/>
              </a:rPr>
              <a:t>Incorrect</a:t>
            </a:r>
            <a:endParaRPr lang="en-US" sz="1800" dirty="0"/>
          </a:p>
        </p:txBody>
      </p:sp>
      <p:sp>
        <p:nvSpPr>
          <p:cNvPr id="14" name="Rectangle 13"/>
          <p:cNvSpPr/>
          <p:nvPr/>
        </p:nvSpPr>
        <p:spPr>
          <a:xfrm>
            <a:off x="313786" y="5575805"/>
            <a:ext cx="1456191" cy="748795"/>
          </a:xfrm>
          <a:prstGeom prst="rect">
            <a:avLst/>
          </a:prstGeom>
        </p:spPr>
        <p:txBody>
          <a:bodyPr wrap="square">
            <a:spAutoFit/>
          </a:bodyPr>
          <a:lstStyle/>
          <a:p>
            <a:pPr algn="ctr"/>
            <a:r>
              <a:rPr lang="en-US" sz="2133" dirty="0">
                <a:ea typeface="Times New Roman" panose="02020603050405020304" pitchFamily="18" charset="0"/>
              </a:rPr>
              <a:t>Areal Alignment</a:t>
            </a:r>
            <a:endParaRPr lang="en-US" sz="2133" dirty="0"/>
          </a:p>
        </p:txBody>
      </p:sp>
      <p:sp>
        <p:nvSpPr>
          <p:cNvPr id="24" name="TextBox 23"/>
          <p:cNvSpPr txBox="1"/>
          <p:nvPr/>
        </p:nvSpPr>
        <p:spPr>
          <a:xfrm>
            <a:off x="211863" y="1348668"/>
            <a:ext cx="2615759" cy="2061718"/>
          </a:xfrm>
          <a:prstGeom prst="rect">
            <a:avLst/>
          </a:prstGeom>
          <a:noFill/>
        </p:spPr>
        <p:txBody>
          <a:bodyPr wrap="square" rtlCol="0">
            <a:spAutoFit/>
          </a:bodyPr>
          <a:lstStyle/>
          <a:p>
            <a:pPr algn="r"/>
            <a:r>
              <a:rPr lang="en-US" sz="2133" dirty="0">
                <a:solidFill>
                  <a:srgbClr val="0070C0"/>
                </a:solidFill>
              </a:rPr>
              <a:t>Vector Editing includes </a:t>
            </a:r>
            <a:r>
              <a:rPr lang="en-US" sz="2133" u="sng" dirty="0">
                <a:solidFill>
                  <a:srgbClr val="0070C0"/>
                </a:solidFill>
              </a:rPr>
              <a:t>cleaning</a:t>
            </a:r>
            <a:r>
              <a:rPr lang="en-US" sz="2133" dirty="0">
                <a:solidFill>
                  <a:srgbClr val="0070C0"/>
                </a:solidFill>
              </a:rPr>
              <a:t>, </a:t>
            </a:r>
            <a:r>
              <a:rPr lang="en-US" sz="2133" u="sng" dirty="0">
                <a:solidFill>
                  <a:srgbClr val="0070C0"/>
                </a:solidFill>
              </a:rPr>
              <a:t>aligning,</a:t>
            </a:r>
            <a:r>
              <a:rPr lang="en-US" sz="2133" dirty="0">
                <a:solidFill>
                  <a:srgbClr val="0070C0"/>
                </a:solidFill>
              </a:rPr>
              <a:t> and </a:t>
            </a:r>
            <a:r>
              <a:rPr lang="en-US" sz="2133" u="sng" dirty="0">
                <a:solidFill>
                  <a:srgbClr val="0070C0"/>
                </a:solidFill>
              </a:rPr>
              <a:t>digitizing</a:t>
            </a:r>
            <a:r>
              <a:rPr lang="en-US" sz="2133" dirty="0">
                <a:solidFill>
                  <a:srgbClr val="0070C0"/>
                </a:solidFill>
              </a:rPr>
              <a:t> features to match reference aerial imagery</a:t>
            </a:r>
          </a:p>
        </p:txBody>
      </p:sp>
      <p:sp>
        <p:nvSpPr>
          <p:cNvPr id="25" name="TextBox 24"/>
          <p:cNvSpPr txBox="1"/>
          <p:nvPr/>
        </p:nvSpPr>
        <p:spPr>
          <a:xfrm>
            <a:off x="8939384" y="1823925"/>
            <a:ext cx="2495421" cy="2389950"/>
          </a:xfrm>
          <a:prstGeom prst="rect">
            <a:avLst/>
          </a:prstGeom>
          <a:noFill/>
        </p:spPr>
        <p:txBody>
          <a:bodyPr wrap="square" rtlCol="0">
            <a:spAutoFit/>
          </a:bodyPr>
          <a:lstStyle>
            <a:defPPr>
              <a:defRPr lang="en-US"/>
            </a:defPPr>
            <a:lvl1pPr algn="r">
              <a:defRPr sz="1600">
                <a:solidFill>
                  <a:srgbClr val="7030A0"/>
                </a:solidFill>
              </a:defRPr>
            </a:lvl1pPr>
          </a:lstStyle>
          <a:p>
            <a:pPr algn="l"/>
            <a:r>
              <a:rPr lang="en-US" sz="2133" dirty="0">
                <a:solidFill>
                  <a:srgbClr val="0070C0"/>
                </a:solidFill>
              </a:rPr>
              <a:t>Our ArcGIS plugins provide error detection, reporting, and limited automated correction of feature data</a:t>
            </a:r>
          </a:p>
        </p:txBody>
      </p:sp>
      <p:pic>
        <p:nvPicPr>
          <p:cNvPr id="26" name="Picture 2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012771" y="1219200"/>
            <a:ext cx="1037320" cy="1766656"/>
          </a:xfrm>
          <a:prstGeom prst="rect">
            <a:avLst/>
          </a:prstGeom>
        </p:spPr>
      </p:pic>
      <p:sp>
        <p:nvSpPr>
          <p:cNvPr id="28" name="Rectangle 27"/>
          <p:cNvSpPr/>
          <p:nvPr/>
        </p:nvSpPr>
        <p:spPr>
          <a:xfrm>
            <a:off x="11012771" y="1704161"/>
            <a:ext cx="259571" cy="1964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0880531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Model Generation</a:t>
            </a:r>
            <a:endParaRPr lang="en-US" dirty="0"/>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13</a:t>
            </a:fld>
            <a:endParaRPr lang="en-US" sz="1100" dirty="0">
              <a:ea typeface="ＭＳ Ｐゴシック"/>
            </a:endParaRPr>
          </a:p>
        </p:txBody>
      </p:sp>
      <p:sp>
        <p:nvSpPr>
          <p:cNvPr id="5" name="Rectangle 4"/>
          <p:cNvSpPr/>
          <p:nvPr/>
        </p:nvSpPr>
        <p:spPr bwMode="auto">
          <a:xfrm>
            <a:off x="169030" y="2430994"/>
            <a:ext cx="4673602" cy="3757277"/>
          </a:xfrm>
          <a:prstGeom prst="rect">
            <a:avLst/>
          </a:prstGeom>
          <a:solidFill>
            <a:schemeClr val="accent6">
              <a:lumMod val="40000"/>
              <a:lumOff val="60000"/>
            </a:schemeClr>
          </a:solidFill>
          <a:ln w="19050" cap="flat" cmpd="sng" algn="ctr">
            <a:solidFill>
              <a:schemeClr val="accent6">
                <a:lumMod val="50000"/>
              </a:schemeClr>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2800" dirty="0"/>
          </a:p>
          <a:p>
            <a:pPr marL="457200" indent="-457200">
              <a:buFont typeface="Arial" panose="020B0604020202020204" pitchFamily="34" charset="0"/>
              <a:buChar char="•"/>
            </a:pPr>
            <a:endParaRPr lang="en-US" sz="2800" dirty="0"/>
          </a:p>
        </p:txBody>
      </p:sp>
      <p:pic>
        <p:nvPicPr>
          <p:cNvPr id="6" name="Picture 2" descr="http://preview.turbosquid.com/Preview/2014/05/26__13_05_27/frame_golde@2x_0001.jpgee6b37fe-7ec7-454e-82f2-c09b607f2259Original-1.jpg"/>
          <p:cNvPicPr>
            <a:picLocks noChangeAspect="1" noChangeArrowheads="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219200" y="2362200"/>
            <a:ext cx="3600853" cy="38043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www.3dcadbrowser.com/th/1/10/10167.jpg"/>
          <p:cNvPicPr>
            <a:picLocks noChangeAspect="1" noChangeArrowheads="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281921" y="2730789"/>
            <a:ext cx="1263851" cy="32575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81921" y="1230665"/>
            <a:ext cx="3313564" cy="1200329"/>
          </a:xfrm>
          <a:prstGeom prst="rect">
            <a:avLst/>
          </a:prstGeom>
          <a:noFill/>
        </p:spPr>
        <p:txBody>
          <a:bodyPr wrap="square" rtlCol="0">
            <a:spAutoFit/>
          </a:bodyPr>
          <a:lstStyle/>
          <a:p>
            <a:pPr algn="ctr"/>
            <a:r>
              <a:rPr lang="en-US" dirty="0" smtClean="0">
                <a:solidFill>
                  <a:srgbClr val="0070C0"/>
                </a:solidFill>
              </a:rPr>
              <a:t>“Touch Labor” create geo-specific landmark </a:t>
            </a:r>
            <a:r>
              <a:rPr lang="en-US" dirty="0">
                <a:solidFill>
                  <a:srgbClr val="0070C0"/>
                </a:solidFill>
              </a:rPr>
              <a:t>m</a:t>
            </a:r>
            <a:r>
              <a:rPr lang="en-US" dirty="0" smtClean="0">
                <a:solidFill>
                  <a:srgbClr val="0070C0"/>
                </a:solidFill>
              </a:rPr>
              <a:t>odel</a:t>
            </a:r>
            <a:endParaRPr lang="en-US" dirty="0">
              <a:solidFill>
                <a:srgbClr val="0070C0"/>
              </a:solidFill>
            </a:endParaRPr>
          </a:p>
        </p:txBody>
      </p:sp>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70764" y="1195383"/>
            <a:ext cx="4330739" cy="3330724"/>
          </a:xfrm>
          <a:prstGeom prst="rect">
            <a:avLst/>
          </a:prstGeom>
        </p:spPr>
      </p:pic>
      <p:sp>
        <p:nvSpPr>
          <p:cNvPr id="15" name="TextBox 14"/>
          <p:cNvSpPr txBox="1"/>
          <p:nvPr/>
        </p:nvSpPr>
        <p:spPr>
          <a:xfrm>
            <a:off x="4955523" y="4727204"/>
            <a:ext cx="2893077" cy="1569660"/>
          </a:xfrm>
          <a:prstGeom prst="rect">
            <a:avLst/>
          </a:prstGeom>
          <a:noFill/>
        </p:spPr>
        <p:txBody>
          <a:bodyPr wrap="square" rtlCol="0">
            <a:spAutoFit/>
          </a:bodyPr>
          <a:lstStyle>
            <a:defPPr>
              <a:defRPr lang="en-US"/>
            </a:defPPr>
            <a:lvl1pPr algn="ctr">
              <a:defRPr sz="2000">
                <a:solidFill>
                  <a:srgbClr val="0070C0"/>
                </a:solidFill>
              </a:defRPr>
            </a:lvl1pPr>
          </a:lstStyle>
          <a:p>
            <a:r>
              <a:rPr lang="en-US" sz="2400" dirty="0"/>
              <a:t>“Touch Labor” create </a:t>
            </a:r>
            <a:r>
              <a:rPr lang="en-US" sz="2400" dirty="0" err="1" smtClean="0"/>
              <a:t>geospecific</a:t>
            </a:r>
            <a:r>
              <a:rPr lang="en-US" sz="2400" dirty="0" smtClean="0"/>
              <a:t> buildings </a:t>
            </a:r>
            <a:r>
              <a:rPr lang="en-US" sz="2400" dirty="0"/>
              <a:t>with </a:t>
            </a:r>
            <a:r>
              <a:rPr lang="en-US" sz="2400" dirty="0" smtClean="0"/>
              <a:t>interiors</a:t>
            </a:r>
            <a:endParaRPr lang="en-US" sz="2400" dirty="0"/>
          </a:p>
        </p:txBody>
      </p:sp>
      <p:pic>
        <p:nvPicPr>
          <p:cNvPr id="10" name="Content Placeholder 1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696200" y="3160328"/>
            <a:ext cx="4495800" cy="3514792"/>
          </a:xfrm>
          <a:prstGeom prst="rect">
            <a:avLst/>
          </a:prstGeom>
          <a:effectLst/>
        </p:spPr>
      </p:pic>
      <p:sp>
        <p:nvSpPr>
          <p:cNvPr id="11" name="TextBox 10"/>
          <p:cNvSpPr txBox="1"/>
          <p:nvPr/>
        </p:nvSpPr>
        <p:spPr>
          <a:xfrm>
            <a:off x="8439387" y="1392320"/>
            <a:ext cx="2490048" cy="1938992"/>
          </a:xfrm>
          <a:prstGeom prst="rect">
            <a:avLst/>
          </a:prstGeom>
          <a:noFill/>
        </p:spPr>
        <p:txBody>
          <a:bodyPr wrap="square" rtlCol="0">
            <a:spAutoFit/>
          </a:bodyPr>
          <a:lstStyle>
            <a:defPPr>
              <a:defRPr lang="en-US"/>
            </a:defPPr>
            <a:lvl1pPr algn="ctr">
              <a:defRPr sz="2000">
                <a:solidFill>
                  <a:srgbClr val="0070C0"/>
                </a:solidFill>
              </a:defRPr>
            </a:lvl1pPr>
          </a:lstStyle>
          <a:p>
            <a:r>
              <a:rPr lang="en-US" sz="2400" dirty="0" smtClean="0"/>
              <a:t>Includes creation of vehicle models - private, commercial and military</a:t>
            </a:r>
            <a:endParaRPr lang="en-US" sz="2400" dirty="0"/>
          </a:p>
        </p:txBody>
      </p:sp>
      <p:pic>
        <p:nvPicPr>
          <p:cNvPr id="12"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7170558" y="3147303"/>
            <a:ext cx="1744709" cy="1201645"/>
          </a:xfrm>
          <a:prstGeom prst="rect">
            <a:avLst/>
          </a:prstGeom>
          <a:noFill/>
          <a:ln w="19050">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shiflettsb\Desktop\SE Core\Stations of the Core - Production\Images\Stations of the core images -- Models\mckenna_a3.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617510" y="531790"/>
            <a:ext cx="1738541" cy="1294769"/>
          </a:xfrm>
          <a:prstGeom prst="rect">
            <a:avLst/>
          </a:prstGeom>
          <a:noFill/>
          <a:ln w="19050">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012771" y="1219200"/>
            <a:ext cx="1037320" cy="1766656"/>
          </a:xfrm>
          <a:prstGeom prst="rect">
            <a:avLst/>
          </a:prstGeom>
        </p:spPr>
      </p:pic>
      <p:sp>
        <p:nvSpPr>
          <p:cNvPr id="17" name="Rectangle 16"/>
          <p:cNvSpPr/>
          <p:nvPr/>
        </p:nvSpPr>
        <p:spPr>
          <a:xfrm>
            <a:off x="11401645" y="1708593"/>
            <a:ext cx="259571" cy="1964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1071678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Airfield Vector Creation</a:t>
            </a:r>
            <a:endParaRPr lang="en-US" dirty="0"/>
          </a:p>
        </p:txBody>
      </p:sp>
      <p:sp>
        <p:nvSpPr>
          <p:cNvPr id="4" name="Slide Number Placeholder 3"/>
          <p:cNvSpPr>
            <a:spLocks noGrp="1"/>
          </p:cNvSpPr>
          <p:nvPr>
            <p:ph type="sldNum" sz="quarter" idx="10"/>
          </p:nvPr>
        </p:nvSpPr>
        <p:spPr/>
        <p:txBody>
          <a:bodyPr/>
          <a:lstStyle/>
          <a:p>
            <a:fld id="{6A9F692D-6541-4165-9F70-A1D58B2CE621}" type="slidenum">
              <a:rPr lang="en-US" smtClean="0"/>
              <a:pPr/>
              <a:t>14</a:t>
            </a:fld>
            <a:endParaRPr lang="en-US" dirty="0"/>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341023" y="1301323"/>
            <a:ext cx="6364578" cy="3937176"/>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557426" y="5678269"/>
            <a:ext cx="3886200" cy="646331"/>
          </a:xfrm>
          <a:prstGeom prst="rect">
            <a:avLst/>
          </a:prstGeom>
          <a:noFill/>
        </p:spPr>
        <p:txBody>
          <a:bodyPr wrap="square" rtlCol="0">
            <a:spAutoFit/>
          </a:bodyPr>
          <a:lstStyle/>
          <a:p>
            <a:pPr algn="ctr"/>
            <a:r>
              <a:rPr lang="en-US" sz="1800" dirty="0">
                <a:solidFill>
                  <a:srgbClr val="0070C0"/>
                </a:solidFill>
              </a:rPr>
              <a:t>We enhance our conflated source data with airport specific information</a:t>
            </a:r>
          </a:p>
        </p:txBody>
      </p:sp>
      <p:sp>
        <p:nvSpPr>
          <p:cNvPr id="12" name="Rectangle 11"/>
          <p:cNvSpPr/>
          <p:nvPr/>
        </p:nvSpPr>
        <p:spPr>
          <a:xfrm>
            <a:off x="457200" y="5202704"/>
            <a:ext cx="4038600" cy="5655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70C0"/>
                </a:solidFill>
                <a:effectLst>
                  <a:outerShdw blurRad="38100" dist="38100" dir="2700000" algn="tl">
                    <a:srgbClr val="000000">
                      <a:alpha val="43137"/>
                    </a:srgbClr>
                  </a:outerShdw>
                </a:effectLst>
              </a:rPr>
              <a:t>Conflated Source</a:t>
            </a: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12771" y="1219200"/>
            <a:ext cx="1037320" cy="1766656"/>
          </a:xfrm>
          <a:prstGeom prst="rect">
            <a:avLst/>
          </a:prstGeom>
        </p:spPr>
      </p:pic>
      <p:sp>
        <p:nvSpPr>
          <p:cNvPr id="11" name="Rectangle 10"/>
          <p:cNvSpPr/>
          <p:nvPr/>
        </p:nvSpPr>
        <p:spPr>
          <a:xfrm>
            <a:off x="11790520" y="1708593"/>
            <a:ext cx="259571" cy="1964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4648193" y="2450381"/>
            <a:ext cx="6364578" cy="3933209"/>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4" name="TextBox 13"/>
          <p:cNvSpPr txBox="1"/>
          <p:nvPr/>
        </p:nvSpPr>
        <p:spPr>
          <a:xfrm>
            <a:off x="6767006" y="1716802"/>
            <a:ext cx="4091948" cy="646331"/>
          </a:xfrm>
          <a:prstGeom prst="rect">
            <a:avLst/>
          </a:prstGeom>
          <a:noFill/>
        </p:spPr>
        <p:txBody>
          <a:bodyPr wrap="square" rtlCol="0">
            <a:spAutoFit/>
          </a:bodyPr>
          <a:lstStyle>
            <a:defPPr>
              <a:defRPr lang="en-US"/>
            </a:defPPr>
            <a:lvl1pPr algn="ctr">
              <a:defRPr sz="2800">
                <a:solidFill>
                  <a:srgbClr val="7030A0"/>
                </a:solidFill>
              </a:defRPr>
            </a:lvl1pPr>
          </a:lstStyle>
          <a:p>
            <a:r>
              <a:rPr lang="en-US" sz="1800" dirty="0">
                <a:solidFill>
                  <a:srgbClr val="0070C0"/>
                </a:solidFill>
              </a:rPr>
              <a:t>Includes runway and taxiway lights and 3D model signage placement</a:t>
            </a:r>
          </a:p>
        </p:txBody>
      </p:sp>
      <p:sp>
        <p:nvSpPr>
          <p:cNvPr id="15" name="Rectangle 14"/>
          <p:cNvSpPr/>
          <p:nvPr/>
        </p:nvSpPr>
        <p:spPr>
          <a:xfrm>
            <a:off x="6442119" y="1203777"/>
            <a:ext cx="4570652" cy="5485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70C0"/>
                </a:solidFill>
                <a:effectLst>
                  <a:outerShdw blurRad="38100" dist="38100" dir="2700000" algn="tl">
                    <a:srgbClr val="000000">
                      <a:alpha val="43137"/>
                    </a:srgbClr>
                  </a:outerShdw>
                </a:effectLst>
              </a:rPr>
              <a:t>Enhanced Source</a:t>
            </a:r>
          </a:p>
        </p:txBody>
      </p:sp>
    </p:spTree>
    <p:extLst>
      <p:ext uri="{BB962C8B-B14F-4D97-AF65-F5344CB8AC3E}">
        <p14:creationId xmlns:p14="http://schemas.microsoft.com/office/powerpoint/2010/main" val="16177587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Master Terrain Database (MDB)</a:t>
            </a:r>
            <a:endParaRPr lang="en-US" dirty="0"/>
          </a:p>
        </p:txBody>
      </p:sp>
      <p:sp>
        <p:nvSpPr>
          <p:cNvPr id="3" name="Slide Number Placeholder 2"/>
          <p:cNvSpPr>
            <a:spLocks noGrp="1"/>
          </p:cNvSpPr>
          <p:nvPr>
            <p:ph type="sldNum" sz="quarter" idx="10"/>
          </p:nvPr>
        </p:nvSpPr>
        <p:spPr/>
        <p:txBody>
          <a:bodyPr/>
          <a:lstStyle/>
          <a:p>
            <a:fld id="{6A9F692D-6541-4165-9F70-A1D58B2CE621}" type="slidenum">
              <a:rPr lang="en-US" smtClean="0"/>
              <a:pPr/>
              <a:t>15</a:t>
            </a:fld>
            <a:endParaRPr lang="en-US" dirty="0"/>
          </a:p>
        </p:txBody>
      </p:sp>
      <p:sp>
        <p:nvSpPr>
          <p:cNvPr id="7" name="TextBox 6"/>
          <p:cNvSpPr txBox="1"/>
          <p:nvPr/>
        </p:nvSpPr>
        <p:spPr>
          <a:xfrm>
            <a:off x="394117" y="1295400"/>
            <a:ext cx="6616283" cy="5632311"/>
          </a:xfrm>
          <a:prstGeom prst="rect">
            <a:avLst/>
          </a:prstGeom>
          <a:noFill/>
        </p:spPr>
        <p:txBody>
          <a:bodyPr wrap="square" rtlCol="0">
            <a:spAutoFit/>
          </a:bodyPr>
          <a:lstStyle/>
          <a:p>
            <a:pPr algn="ctr"/>
            <a:r>
              <a:rPr lang="en-US" dirty="0">
                <a:solidFill>
                  <a:srgbClr val="0070C0"/>
                </a:solidFill>
              </a:rPr>
              <a:t>The Master Terrain Database is the SE Core program’s data repository </a:t>
            </a:r>
            <a:r>
              <a:rPr lang="en-US" dirty="0" smtClean="0">
                <a:solidFill>
                  <a:srgbClr val="0070C0"/>
                </a:solidFill>
              </a:rPr>
              <a:t>of</a:t>
            </a:r>
          </a:p>
          <a:p>
            <a:pPr algn="ctr"/>
            <a:r>
              <a:rPr lang="en-US" dirty="0" smtClean="0">
                <a:solidFill>
                  <a:srgbClr val="0070C0"/>
                </a:solidFill>
              </a:rPr>
              <a:t> </a:t>
            </a:r>
            <a:r>
              <a:rPr lang="en-US" u="sng" dirty="0">
                <a:solidFill>
                  <a:srgbClr val="0070C0"/>
                </a:solidFill>
              </a:rPr>
              <a:t>cleaned source datasets</a:t>
            </a:r>
            <a:r>
              <a:rPr lang="en-US" dirty="0">
                <a:solidFill>
                  <a:srgbClr val="0070C0"/>
                </a:solidFill>
              </a:rPr>
              <a:t>,</a:t>
            </a:r>
          </a:p>
          <a:p>
            <a:pPr algn="ctr"/>
            <a:r>
              <a:rPr lang="en-US" dirty="0">
                <a:solidFill>
                  <a:srgbClr val="0070C0"/>
                </a:solidFill>
              </a:rPr>
              <a:t> </a:t>
            </a:r>
            <a:r>
              <a:rPr lang="en-US" u="sng" dirty="0">
                <a:solidFill>
                  <a:srgbClr val="0070C0"/>
                </a:solidFill>
              </a:rPr>
              <a:t>simulation intensified source datasets</a:t>
            </a:r>
            <a:r>
              <a:rPr lang="en-US" dirty="0">
                <a:solidFill>
                  <a:srgbClr val="0070C0"/>
                </a:solidFill>
              </a:rPr>
              <a:t>, </a:t>
            </a:r>
            <a:r>
              <a:rPr lang="en-US" dirty="0" smtClean="0">
                <a:solidFill>
                  <a:srgbClr val="0070C0"/>
                </a:solidFill>
              </a:rPr>
              <a:t>and </a:t>
            </a:r>
            <a:endParaRPr lang="en-US" dirty="0">
              <a:solidFill>
                <a:srgbClr val="0070C0"/>
              </a:solidFill>
            </a:endParaRPr>
          </a:p>
          <a:p>
            <a:pPr algn="ctr"/>
            <a:r>
              <a:rPr lang="en-US" u="sng" dirty="0">
                <a:solidFill>
                  <a:srgbClr val="0070C0"/>
                </a:solidFill>
              </a:rPr>
              <a:t>customer specialized source datasets</a:t>
            </a:r>
          </a:p>
          <a:p>
            <a:pPr algn="ctr"/>
            <a:r>
              <a:rPr lang="en-US" dirty="0">
                <a:solidFill>
                  <a:srgbClr val="0070C0"/>
                </a:solidFill>
              </a:rPr>
              <a:t> – using folders and </a:t>
            </a:r>
            <a:r>
              <a:rPr lang="en-US" dirty="0" smtClean="0">
                <a:solidFill>
                  <a:srgbClr val="0070C0"/>
                </a:solidFill>
              </a:rPr>
              <a:t>files with naming conversions:</a:t>
            </a:r>
            <a:endParaRPr lang="en-US" dirty="0">
              <a:solidFill>
                <a:srgbClr val="0070C0"/>
              </a:solidFill>
            </a:endParaRPr>
          </a:p>
          <a:p>
            <a:pPr algn="ctr"/>
            <a:r>
              <a:rPr lang="en-US" dirty="0">
                <a:solidFill>
                  <a:srgbClr val="0070C0"/>
                </a:solidFill>
              </a:rPr>
              <a:t>Elevation: </a:t>
            </a:r>
            <a:r>
              <a:rPr lang="en-US" dirty="0" err="1">
                <a:solidFill>
                  <a:srgbClr val="0070C0"/>
                </a:solidFill>
              </a:rPr>
              <a:t>GeoTIFF</a:t>
            </a:r>
            <a:r>
              <a:rPr lang="en-US" dirty="0">
                <a:solidFill>
                  <a:srgbClr val="0070C0"/>
                </a:solidFill>
              </a:rPr>
              <a:t>, DTED</a:t>
            </a:r>
          </a:p>
          <a:p>
            <a:pPr algn="ctr"/>
            <a:r>
              <a:rPr lang="en-US" dirty="0">
                <a:solidFill>
                  <a:srgbClr val="0070C0"/>
                </a:solidFill>
              </a:rPr>
              <a:t>Imagery: </a:t>
            </a:r>
            <a:r>
              <a:rPr lang="en-US" dirty="0" err="1">
                <a:solidFill>
                  <a:srgbClr val="0070C0"/>
                </a:solidFill>
              </a:rPr>
              <a:t>GeoTIFF</a:t>
            </a:r>
            <a:r>
              <a:rPr lang="en-US" dirty="0">
                <a:solidFill>
                  <a:srgbClr val="0070C0"/>
                </a:solidFill>
              </a:rPr>
              <a:t>, </a:t>
            </a:r>
            <a:r>
              <a:rPr lang="en-US" dirty="0" err="1">
                <a:solidFill>
                  <a:srgbClr val="0070C0"/>
                </a:solidFill>
              </a:rPr>
              <a:t>img</a:t>
            </a:r>
            <a:r>
              <a:rPr lang="en-US" dirty="0">
                <a:solidFill>
                  <a:srgbClr val="0070C0"/>
                </a:solidFill>
              </a:rPr>
              <a:t>, </a:t>
            </a:r>
            <a:r>
              <a:rPr lang="en-US" dirty="0" err="1">
                <a:solidFill>
                  <a:srgbClr val="0070C0"/>
                </a:solidFill>
              </a:rPr>
              <a:t>MrSID</a:t>
            </a:r>
            <a:endParaRPr lang="en-US" dirty="0">
              <a:solidFill>
                <a:srgbClr val="0070C0"/>
              </a:solidFill>
            </a:endParaRPr>
          </a:p>
          <a:p>
            <a:pPr algn="ctr"/>
            <a:r>
              <a:rPr lang="en-US" dirty="0">
                <a:solidFill>
                  <a:srgbClr val="0070C0"/>
                </a:solidFill>
              </a:rPr>
              <a:t>Vector: SDE and </a:t>
            </a:r>
            <a:r>
              <a:rPr lang="en-US" dirty="0" err="1">
                <a:solidFill>
                  <a:srgbClr val="0070C0"/>
                </a:solidFill>
              </a:rPr>
              <a:t>fgdb</a:t>
            </a:r>
            <a:r>
              <a:rPr lang="en-US" dirty="0">
                <a:solidFill>
                  <a:srgbClr val="0070C0"/>
                </a:solidFill>
              </a:rPr>
              <a:t> (EDCS), shape (EDCS and FACC)</a:t>
            </a:r>
          </a:p>
          <a:p>
            <a:pPr algn="ctr"/>
            <a:r>
              <a:rPr lang="en-US" dirty="0" smtClean="0">
                <a:solidFill>
                  <a:srgbClr val="0070C0"/>
                </a:solidFill>
              </a:rPr>
              <a:t>Models</a:t>
            </a:r>
            <a:r>
              <a:rPr lang="en-US" dirty="0">
                <a:solidFill>
                  <a:srgbClr val="0070C0"/>
                </a:solidFill>
              </a:rPr>
              <a:t>: </a:t>
            </a:r>
            <a:r>
              <a:rPr lang="en-US" dirty="0" err="1">
                <a:solidFill>
                  <a:srgbClr val="0070C0"/>
                </a:solidFill>
              </a:rPr>
              <a:t>flt</a:t>
            </a:r>
            <a:r>
              <a:rPr lang="en-US" dirty="0">
                <a:solidFill>
                  <a:srgbClr val="0070C0"/>
                </a:solidFill>
              </a:rPr>
              <a:t>, </a:t>
            </a:r>
            <a:r>
              <a:rPr lang="en-US" dirty="0" err="1">
                <a:solidFill>
                  <a:srgbClr val="0070C0"/>
                </a:solidFill>
              </a:rPr>
              <a:t>filmbox</a:t>
            </a:r>
            <a:endParaRPr lang="en-US" dirty="0">
              <a:solidFill>
                <a:srgbClr val="0070C0"/>
              </a:solidFill>
            </a:endParaRPr>
          </a:p>
          <a:p>
            <a:pPr algn="ctr"/>
            <a:r>
              <a:rPr lang="en-US" dirty="0">
                <a:solidFill>
                  <a:srgbClr val="0070C0"/>
                </a:solidFill>
              </a:rPr>
              <a:t>Maps: </a:t>
            </a:r>
            <a:r>
              <a:rPr lang="en-US" dirty="0" err="1">
                <a:solidFill>
                  <a:srgbClr val="0070C0"/>
                </a:solidFill>
              </a:rPr>
              <a:t>GeoTIFF</a:t>
            </a:r>
            <a:r>
              <a:rPr lang="en-US" dirty="0">
                <a:solidFill>
                  <a:srgbClr val="0070C0"/>
                </a:solidFill>
              </a:rPr>
              <a:t>,  JPEG2000 and </a:t>
            </a:r>
            <a:r>
              <a:rPr lang="en-US" dirty="0" smtClean="0">
                <a:solidFill>
                  <a:srgbClr val="0070C0"/>
                </a:solidFill>
              </a:rPr>
              <a:t>CADRG</a:t>
            </a:r>
          </a:p>
          <a:p>
            <a:pPr algn="ctr"/>
            <a:r>
              <a:rPr lang="en-US" dirty="0">
                <a:solidFill>
                  <a:srgbClr val="0070C0"/>
                </a:solidFill>
              </a:rPr>
              <a:t>Textures: </a:t>
            </a:r>
            <a:r>
              <a:rPr lang="en-US" dirty="0" err="1">
                <a:solidFill>
                  <a:srgbClr val="0070C0"/>
                </a:solidFill>
              </a:rPr>
              <a:t>tga</a:t>
            </a:r>
            <a:r>
              <a:rPr lang="en-US" dirty="0">
                <a:solidFill>
                  <a:srgbClr val="0070C0"/>
                </a:solidFill>
              </a:rPr>
              <a:t>, </a:t>
            </a:r>
            <a:r>
              <a:rPr lang="en-US" dirty="0" err="1">
                <a:solidFill>
                  <a:srgbClr val="0070C0"/>
                </a:solidFill>
              </a:rPr>
              <a:t>rgb</a:t>
            </a:r>
            <a:r>
              <a:rPr lang="en-US" dirty="0">
                <a:solidFill>
                  <a:srgbClr val="0070C0"/>
                </a:solidFill>
              </a:rPr>
              <a:t>, </a:t>
            </a:r>
            <a:r>
              <a:rPr lang="en-US" dirty="0" err="1" smtClean="0">
                <a:solidFill>
                  <a:srgbClr val="0070C0"/>
                </a:solidFill>
              </a:rPr>
              <a:t>dds</a:t>
            </a:r>
            <a:endParaRPr lang="en-US" dirty="0">
              <a:solidFill>
                <a:srgbClr val="0070C0"/>
              </a:solidFill>
            </a:endParaRPr>
          </a:p>
          <a:p>
            <a:pPr algn="ctr"/>
            <a:endParaRPr lang="en-US" dirty="0">
              <a:solidFill>
                <a:srgbClr val="0070C0"/>
              </a:solidFill>
            </a:endParaRPr>
          </a:p>
        </p:txBody>
      </p:sp>
      <p:grpSp>
        <p:nvGrpSpPr>
          <p:cNvPr id="13" name="Group 12"/>
          <p:cNvGrpSpPr/>
          <p:nvPr/>
        </p:nvGrpSpPr>
        <p:grpSpPr>
          <a:xfrm>
            <a:off x="7067672" y="457452"/>
            <a:ext cx="3887827" cy="6086475"/>
            <a:chOff x="4179848" y="390525"/>
            <a:chExt cx="3887827" cy="6086475"/>
          </a:xfrm>
        </p:grpSpPr>
        <p:pic>
          <p:nvPicPr>
            <p:cNvPr id="8" name="Picture 7"/>
            <p:cNvPicPr>
              <a:picLocks noChangeAspect="1"/>
            </p:cNvPicPr>
            <p:nvPr/>
          </p:nvPicPr>
          <p:blipFill>
            <a:blip r:embed="rId2">
              <a:clrChange>
                <a:clrFrom>
                  <a:srgbClr val="FFFFFF"/>
                </a:clrFrom>
                <a:clrTo>
                  <a:srgbClr val="FFFFFF">
                    <a:alpha val="0"/>
                  </a:srgbClr>
                </a:clrTo>
              </a:clrChange>
            </a:blip>
            <a:stretch>
              <a:fillRect/>
            </a:stretch>
          </p:blipFill>
          <p:spPr>
            <a:xfrm>
              <a:off x="4267200" y="390525"/>
              <a:ext cx="3800475" cy="6086475"/>
            </a:xfrm>
            <a:prstGeom prst="rect">
              <a:avLst/>
            </a:prstGeom>
          </p:spPr>
        </p:pic>
        <p:sp>
          <p:nvSpPr>
            <p:cNvPr id="10" name="TextBox 9"/>
            <p:cNvSpPr txBox="1"/>
            <p:nvPr/>
          </p:nvSpPr>
          <p:spPr>
            <a:xfrm>
              <a:off x="6019800" y="5690937"/>
              <a:ext cx="841897" cy="276999"/>
            </a:xfrm>
            <a:prstGeom prst="rect">
              <a:avLst/>
            </a:prstGeom>
            <a:noFill/>
          </p:spPr>
          <p:txBody>
            <a:bodyPr wrap="none" rtlCol="0">
              <a:spAutoFit/>
            </a:bodyPr>
            <a:lstStyle/>
            <a:p>
              <a:r>
                <a:rPr lang="en-US" sz="1200" dirty="0"/>
                <a:t>User One</a:t>
              </a:r>
            </a:p>
          </p:txBody>
        </p:sp>
        <p:sp>
          <p:nvSpPr>
            <p:cNvPr id="11" name="TextBox 10"/>
            <p:cNvSpPr txBox="1"/>
            <p:nvPr/>
          </p:nvSpPr>
          <p:spPr>
            <a:xfrm>
              <a:off x="6019800" y="6018447"/>
              <a:ext cx="830677" cy="276999"/>
            </a:xfrm>
            <a:prstGeom prst="rect">
              <a:avLst/>
            </a:prstGeom>
            <a:noFill/>
          </p:spPr>
          <p:txBody>
            <a:bodyPr wrap="none" rtlCol="0">
              <a:spAutoFit/>
            </a:bodyPr>
            <a:lstStyle/>
            <a:p>
              <a:r>
                <a:rPr lang="en-US" sz="1200" dirty="0"/>
                <a:t>User Two</a:t>
              </a:r>
            </a:p>
          </p:txBody>
        </p:sp>
        <p:sp>
          <p:nvSpPr>
            <p:cNvPr id="12" name="TextBox 11"/>
            <p:cNvSpPr txBox="1"/>
            <p:nvPr/>
          </p:nvSpPr>
          <p:spPr>
            <a:xfrm>
              <a:off x="4179848" y="2514600"/>
              <a:ext cx="663964" cy="261610"/>
            </a:xfrm>
            <a:prstGeom prst="rect">
              <a:avLst/>
            </a:prstGeom>
            <a:noFill/>
          </p:spPr>
          <p:txBody>
            <a:bodyPr wrap="none" rtlCol="0">
              <a:spAutoFit/>
            </a:bodyPr>
            <a:lstStyle/>
            <a:p>
              <a:r>
                <a:rPr lang="en-US" sz="1100" b="1" dirty="0">
                  <a:solidFill>
                    <a:schemeClr val="tx1">
                      <a:lumMod val="65000"/>
                      <a:lumOff val="35000"/>
                    </a:schemeClr>
                  </a:solidFill>
                </a:rPr>
                <a:t>Source</a:t>
              </a:r>
            </a:p>
          </p:txBody>
        </p:sp>
      </p:grpSp>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12771" y="1219200"/>
            <a:ext cx="1037320" cy="1766656"/>
          </a:xfrm>
          <a:prstGeom prst="rect">
            <a:avLst/>
          </a:prstGeom>
        </p:spPr>
      </p:pic>
      <p:sp>
        <p:nvSpPr>
          <p:cNvPr id="15" name="Rectangle 14"/>
          <p:cNvSpPr/>
          <p:nvPr/>
        </p:nvSpPr>
        <p:spPr>
          <a:xfrm>
            <a:off x="11404261" y="1945005"/>
            <a:ext cx="254340" cy="11429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1735980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352801" y="1703493"/>
            <a:ext cx="2590800" cy="2966031"/>
          </a:xfrm>
          <a:prstGeom prst="rect">
            <a:avLst/>
          </a:prstGeom>
          <a:ln>
            <a:solidFill>
              <a:schemeClr val="tx1"/>
            </a:solidFill>
          </a:ln>
          <a:effectLst>
            <a:outerShdw blurRad="50800" dist="38100" dir="2700000" algn="tl" rotWithShape="0">
              <a:prstClr val="black">
                <a:alpha val="40000"/>
              </a:prstClr>
            </a:outerShdw>
          </a:effectLst>
        </p:spPr>
      </p:pic>
      <p:sp>
        <p:nvSpPr>
          <p:cNvPr id="13" name="TextBox 12"/>
          <p:cNvSpPr txBox="1"/>
          <p:nvPr/>
        </p:nvSpPr>
        <p:spPr>
          <a:xfrm>
            <a:off x="3926101" y="3893246"/>
            <a:ext cx="1569660" cy="307777"/>
          </a:xfrm>
          <a:prstGeom prst="rect">
            <a:avLst/>
          </a:prstGeom>
          <a:noFill/>
        </p:spPr>
        <p:txBody>
          <a:bodyPr wrap="none" rtlCol="0">
            <a:spAutoFit/>
          </a:bodyPr>
          <a:lstStyle/>
          <a:p>
            <a:r>
              <a:rPr lang="en-US" sz="1400" dirty="0"/>
              <a:t>Missing Buildings</a:t>
            </a:r>
          </a:p>
        </p:txBody>
      </p:sp>
      <p:sp>
        <p:nvSpPr>
          <p:cNvPr id="2" name="Title 1"/>
          <p:cNvSpPr>
            <a:spLocks noGrp="1"/>
          </p:cNvSpPr>
          <p:nvPr>
            <p:ph type="title"/>
          </p:nvPr>
        </p:nvSpPr>
        <p:spPr/>
        <p:txBody>
          <a:bodyPr/>
          <a:lstStyle/>
          <a:p>
            <a:r>
              <a:rPr lang="en-US" dirty="0" smtClean="0"/>
              <a:t>Dataset Specialization (1/2)</a:t>
            </a:r>
            <a:endParaRPr lang="en-US" dirty="0"/>
          </a:p>
        </p:txBody>
      </p:sp>
      <p:sp>
        <p:nvSpPr>
          <p:cNvPr id="3" name="Slide Number Placeholder 2"/>
          <p:cNvSpPr>
            <a:spLocks noGrp="1"/>
          </p:cNvSpPr>
          <p:nvPr>
            <p:ph type="sldNum" sz="quarter" idx="10"/>
          </p:nvPr>
        </p:nvSpPr>
        <p:spPr/>
        <p:txBody>
          <a:bodyPr/>
          <a:lstStyle/>
          <a:p>
            <a:fld id="{6A9F692D-6541-4165-9F70-A1D58B2CE621}" type="slidenum">
              <a:rPr lang="en-US" smtClean="0"/>
              <a:pPr/>
              <a:t>16</a:t>
            </a:fld>
            <a:endParaRPr lang="en-US" dirty="0"/>
          </a:p>
        </p:txBody>
      </p:sp>
      <p:sp>
        <p:nvSpPr>
          <p:cNvPr id="6" name="TextBox 5"/>
          <p:cNvSpPr txBox="1"/>
          <p:nvPr/>
        </p:nvSpPr>
        <p:spPr>
          <a:xfrm>
            <a:off x="7639625" y="1099064"/>
            <a:ext cx="2539478" cy="420564"/>
          </a:xfrm>
          <a:prstGeom prst="rect">
            <a:avLst/>
          </a:prstGeom>
          <a:noFill/>
        </p:spPr>
        <p:txBody>
          <a:bodyPr wrap="none" rtlCol="0">
            <a:spAutoFit/>
          </a:bodyPr>
          <a:lstStyle/>
          <a:p>
            <a:r>
              <a:rPr lang="en-US" sz="2133" b="1" u="sng" dirty="0"/>
              <a:t>Synthetic Imagery</a:t>
            </a:r>
          </a:p>
        </p:txBody>
      </p:sp>
      <p:sp>
        <p:nvSpPr>
          <p:cNvPr id="8" name="TextBox 7"/>
          <p:cNvSpPr txBox="1"/>
          <p:nvPr/>
        </p:nvSpPr>
        <p:spPr>
          <a:xfrm>
            <a:off x="1786988" y="1093434"/>
            <a:ext cx="3600666" cy="420564"/>
          </a:xfrm>
          <a:prstGeom prst="rect">
            <a:avLst/>
          </a:prstGeom>
          <a:noFill/>
        </p:spPr>
        <p:txBody>
          <a:bodyPr wrap="none" rtlCol="0">
            <a:spAutoFit/>
          </a:bodyPr>
          <a:lstStyle/>
          <a:p>
            <a:r>
              <a:rPr lang="en-US" sz="2133" b="1" u="sng" dirty="0"/>
              <a:t>Scatter and Intensification</a:t>
            </a:r>
          </a:p>
        </p:txBody>
      </p:sp>
      <p:pic>
        <p:nvPicPr>
          <p:cNvPr id="11" name="Picture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85063" y="1690166"/>
            <a:ext cx="2756039" cy="2966031"/>
          </a:xfrm>
          <a:prstGeom prst="rect">
            <a:avLst/>
          </a:prstGeom>
          <a:ln>
            <a:solidFill>
              <a:schemeClr val="tx1"/>
            </a:solidFill>
          </a:ln>
          <a:effectLst>
            <a:outerShdw blurRad="50800" dist="38100" dir="2700000" algn="tl" rotWithShape="0">
              <a:prstClr val="black">
                <a:alpha val="40000"/>
              </a:prstClr>
            </a:outerShdw>
          </a:effectLst>
        </p:spPr>
      </p:pic>
      <p:sp>
        <p:nvSpPr>
          <p:cNvPr id="14" name="TextBox 13"/>
          <p:cNvSpPr txBox="1"/>
          <p:nvPr/>
        </p:nvSpPr>
        <p:spPr>
          <a:xfrm>
            <a:off x="158749" y="4726972"/>
            <a:ext cx="2508251" cy="1733488"/>
          </a:xfrm>
          <a:prstGeom prst="rect">
            <a:avLst/>
          </a:prstGeom>
          <a:noFill/>
        </p:spPr>
        <p:txBody>
          <a:bodyPr wrap="square" rtlCol="0">
            <a:spAutoFit/>
          </a:bodyPr>
          <a:lstStyle/>
          <a:p>
            <a:pPr algn="ctr"/>
            <a:r>
              <a:rPr lang="en-US" sz="2133" dirty="0">
                <a:solidFill>
                  <a:srgbClr val="0070C0"/>
                </a:solidFill>
              </a:rPr>
              <a:t>Automatically populate building footprints in areas missing extracted buildings</a:t>
            </a:r>
          </a:p>
        </p:txBody>
      </p:sp>
      <p:sp>
        <p:nvSpPr>
          <p:cNvPr id="15" name="Shape 14"/>
          <p:cNvSpPr/>
          <p:nvPr/>
        </p:nvSpPr>
        <p:spPr>
          <a:xfrm rot="19553335">
            <a:off x="4590358" y="3374675"/>
            <a:ext cx="516845" cy="423887"/>
          </a:xfrm>
          <a:prstGeom prst="swooshArrow">
            <a:avLst>
              <a:gd name="adj1" fmla="val 28607"/>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pic>
        <p:nvPicPr>
          <p:cNvPr id="17" name="Picture 2" descr="C:\Users\tothra\Documents\SE Core Program Files\DO 10\NVIG_Benning_Summer_SYNTH.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899026" y="3600565"/>
            <a:ext cx="3937049" cy="257163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8"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0800000">
            <a:off x="6345917" y="5090968"/>
            <a:ext cx="1981731" cy="144914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0800000">
            <a:off x="8454009" y="5253496"/>
            <a:ext cx="1981731" cy="144914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Rectangle 20"/>
          <p:cNvSpPr/>
          <p:nvPr/>
        </p:nvSpPr>
        <p:spPr>
          <a:xfrm>
            <a:off x="8897164" y="5139196"/>
            <a:ext cx="1181099"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rPr>
              <a:t>Material Map</a:t>
            </a:r>
          </a:p>
        </p:txBody>
      </p:sp>
      <p:sp>
        <p:nvSpPr>
          <p:cNvPr id="22" name="Rectangle 21"/>
          <p:cNvSpPr/>
          <p:nvPr/>
        </p:nvSpPr>
        <p:spPr>
          <a:xfrm>
            <a:off x="6619803" y="4976668"/>
            <a:ext cx="1181099"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rPr>
              <a:t>Color Map</a:t>
            </a:r>
          </a:p>
        </p:txBody>
      </p:sp>
      <p:pic>
        <p:nvPicPr>
          <p:cNvPr id="23"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13914" y="1685139"/>
            <a:ext cx="3318116" cy="205261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5" name="Shape 24"/>
          <p:cNvSpPr/>
          <p:nvPr/>
        </p:nvSpPr>
        <p:spPr>
          <a:xfrm rot="4614131">
            <a:off x="8906585" y="3143633"/>
            <a:ext cx="741291" cy="607963"/>
          </a:xfrm>
          <a:prstGeom prst="swooshArrow">
            <a:avLst>
              <a:gd name="adj1" fmla="val 28607"/>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cxnSp>
        <p:nvCxnSpPr>
          <p:cNvPr id="27" name="Straight Connector 26"/>
          <p:cNvCxnSpPr/>
          <p:nvPr/>
        </p:nvCxnSpPr>
        <p:spPr>
          <a:xfrm>
            <a:off x="6019800" y="1371600"/>
            <a:ext cx="0" cy="5213547"/>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743199" y="4376682"/>
            <a:ext cx="2438400" cy="2114876"/>
          </a:xfrm>
          <a:prstGeom prst="rect">
            <a:avLst/>
          </a:prstGeom>
          <a:ln>
            <a:solidFill>
              <a:schemeClr val="tx1"/>
            </a:solidFill>
          </a:ln>
          <a:effectLst>
            <a:outerShdw blurRad="50800" dist="38100" dir="2700000" algn="tl" rotWithShape="0">
              <a:prstClr val="black">
                <a:alpha val="40000"/>
              </a:prstClr>
            </a:outerShdw>
          </a:effectLst>
        </p:spPr>
      </p:pic>
      <p:sp>
        <p:nvSpPr>
          <p:cNvPr id="16" name="Shape 15"/>
          <p:cNvSpPr/>
          <p:nvPr/>
        </p:nvSpPr>
        <p:spPr>
          <a:xfrm rot="7369126" flipH="1">
            <a:off x="2419037" y="5669851"/>
            <a:ext cx="993392" cy="798152"/>
          </a:xfrm>
          <a:prstGeom prst="swooshArrow">
            <a:avLst>
              <a:gd name="adj1" fmla="val 16310"/>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TextBox 25"/>
          <p:cNvSpPr txBox="1"/>
          <p:nvPr/>
        </p:nvSpPr>
        <p:spPr>
          <a:xfrm>
            <a:off x="7051105" y="219645"/>
            <a:ext cx="2976855" cy="748795"/>
          </a:xfrm>
          <a:prstGeom prst="rect">
            <a:avLst/>
          </a:prstGeom>
          <a:noFill/>
        </p:spPr>
        <p:txBody>
          <a:bodyPr wrap="square" rtlCol="0">
            <a:spAutoFit/>
          </a:bodyPr>
          <a:lstStyle/>
          <a:p>
            <a:pPr algn="ctr"/>
            <a:r>
              <a:rPr lang="en-US" sz="2133" dirty="0">
                <a:solidFill>
                  <a:srgbClr val="0070C0"/>
                </a:solidFill>
              </a:rPr>
              <a:t>Adding simulation specific information</a:t>
            </a:r>
          </a:p>
        </p:txBody>
      </p:sp>
      <p:sp>
        <p:nvSpPr>
          <p:cNvPr id="24" name="TextBox 23"/>
          <p:cNvSpPr txBox="1"/>
          <p:nvPr/>
        </p:nvSpPr>
        <p:spPr>
          <a:xfrm>
            <a:off x="9461503" y="1619312"/>
            <a:ext cx="1849752" cy="1733488"/>
          </a:xfrm>
          <a:prstGeom prst="rect">
            <a:avLst/>
          </a:prstGeom>
          <a:noFill/>
        </p:spPr>
        <p:txBody>
          <a:bodyPr wrap="square" rtlCol="0">
            <a:spAutoFit/>
          </a:bodyPr>
          <a:lstStyle/>
          <a:p>
            <a:r>
              <a:rPr lang="en-US" sz="2133" dirty="0">
                <a:solidFill>
                  <a:srgbClr val="0070C0"/>
                </a:solidFill>
              </a:rPr>
              <a:t>Create correlated aerial imagery from feature data</a:t>
            </a:r>
          </a:p>
        </p:txBody>
      </p:sp>
      <p:sp>
        <p:nvSpPr>
          <p:cNvPr id="31" name="Shape 30"/>
          <p:cNvSpPr/>
          <p:nvPr/>
        </p:nvSpPr>
        <p:spPr>
          <a:xfrm rot="19738036" flipH="1">
            <a:off x="2715360" y="2776593"/>
            <a:ext cx="1727325" cy="1697123"/>
          </a:xfrm>
          <a:prstGeom prst="swooshArrow">
            <a:avLst>
              <a:gd name="adj1" fmla="val 10391"/>
              <a:gd name="adj2" fmla="val 28619"/>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2" name="Rectangle 31"/>
          <p:cNvSpPr/>
          <p:nvPr/>
        </p:nvSpPr>
        <p:spPr>
          <a:xfrm>
            <a:off x="6220540" y="1554487"/>
            <a:ext cx="1410848"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rPr>
              <a:t>Vector Source</a:t>
            </a:r>
          </a:p>
        </p:txBody>
      </p:sp>
      <p:sp>
        <p:nvSpPr>
          <p:cNvPr id="30" name="Rectangle 29"/>
          <p:cNvSpPr/>
          <p:nvPr/>
        </p:nvSpPr>
        <p:spPr>
          <a:xfrm>
            <a:off x="10027960" y="3508265"/>
            <a:ext cx="1574760"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rPr>
              <a:t>Synthetic Imagery</a:t>
            </a:r>
          </a:p>
        </p:txBody>
      </p:sp>
      <p:pic>
        <p:nvPicPr>
          <p:cNvPr id="29" name="Picture 2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012771" y="1219200"/>
            <a:ext cx="1037320" cy="1766656"/>
          </a:xfrm>
          <a:prstGeom prst="rect">
            <a:avLst/>
          </a:prstGeom>
        </p:spPr>
      </p:pic>
      <p:sp>
        <p:nvSpPr>
          <p:cNvPr id="33" name="Rectangle 32"/>
          <p:cNvSpPr/>
          <p:nvPr/>
        </p:nvSpPr>
        <p:spPr>
          <a:xfrm>
            <a:off x="11402916" y="2133600"/>
            <a:ext cx="259571" cy="1964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4" name="Rectangle 33"/>
          <p:cNvSpPr/>
          <p:nvPr/>
        </p:nvSpPr>
        <p:spPr>
          <a:xfrm>
            <a:off x="1018682" y="1554487"/>
            <a:ext cx="1410848"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tx1"/>
                </a:solidFill>
              </a:rPr>
              <a:t>Aerial Imagery</a:t>
            </a:r>
            <a:endParaRPr lang="en-US" sz="1100" b="1" dirty="0">
              <a:solidFill>
                <a:schemeClr val="tx1"/>
              </a:solidFill>
            </a:endParaRPr>
          </a:p>
        </p:txBody>
      </p:sp>
      <p:sp>
        <p:nvSpPr>
          <p:cNvPr id="35" name="Rectangle 34"/>
          <p:cNvSpPr/>
          <p:nvPr/>
        </p:nvSpPr>
        <p:spPr>
          <a:xfrm>
            <a:off x="3911268" y="1554487"/>
            <a:ext cx="1410848"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err="1" smtClean="0">
                <a:solidFill>
                  <a:schemeClr val="tx1"/>
                </a:solidFill>
              </a:rPr>
              <a:t>OpenStreetMap</a:t>
            </a:r>
            <a:endParaRPr lang="en-US" sz="1100" b="1" dirty="0">
              <a:solidFill>
                <a:schemeClr val="tx1"/>
              </a:solidFill>
            </a:endParaRPr>
          </a:p>
        </p:txBody>
      </p:sp>
      <p:sp>
        <p:nvSpPr>
          <p:cNvPr id="36" name="Rectangle 35"/>
          <p:cNvSpPr/>
          <p:nvPr/>
        </p:nvSpPr>
        <p:spPr>
          <a:xfrm>
            <a:off x="3047998" y="6404201"/>
            <a:ext cx="1828802"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tx1"/>
                </a:solidFill>
              </a:rPr>
              <a:t>Scattered Footprints</a:t>
            </a:r>
            <a:endParaRPr lang="en-US" sz="1100" b="1" dirty="0">
              <a:solidFill>
                <a:schemeClr val="tx1"/>
              </a:solidFill>
            </a:endParaRPr>
          </a:p>
        </p:txBody>
      </p:sp>
    </p:spTree>
    <p:extLst>
      <p:ext uri="{BB962C8B-B14F-4D97-AF65-F5344CB8AC3E}">
        <p14:creationId xmlns:p14="http://schemas.microsoft.com/office/powerpoint/2010/main" val="7043239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a:ext>
            </a:extLst>
          </a:blip>
          <a:srcRect r="49142"/>
          <a:stretch/>
        </p:blipFill>
        <p:spPr>
          <a:xfrm>
            <a:off x="139494" y="1586221"/>
            <a:ext cx="5769693" cy="4738379"/>
          </a:xfrm>
          <a:prstGeom prst="rect">
            <a:avLst/>
          </a:prstGeom>
        </p:spPr>
      </p:pic>
      <p:grpSp>
        <p:nvGrpSpPr>
          <p:cNvPr id="16" name="Group 15"/>
          <p:cNvGrpSpPr/>
          <p:nvPr/>
        </p:nvGrpSpPr>
        <p:grpSpPr>
          <a:xfrm>
            <a:off x="2200001" y="1714133"/>
            <a:ext cx="1995236" cy="1191235"/>
            <a:chOff x="261241" y="1675238"/>
            <a:chExt cx="2438400" cy="1472989"/>
          </a:xfrm>
          <a:effectLst>
            <a:outerShdw blurRad="50800" dist="38100" dir="2700000" algn="tl" rotWithShape="0">
              <a:prstClr val="black">
                <a:alpha val="40000"/>
              </a:prstClr>
            </a:outerShdw>
          </a:effectLst>
        </p:grpSpPr>
        <p:sp>
          <p:nvSpPr>
            <p:cNvPr id="14" name="Rectangle 13"/>
            <p:cNvSpPr/>
            <p:nvPr/>
          </p:nvSpPr>
          <p:spPr>
            <a:xfrm>
              <a:off x="261241" y="1675238"/>
              <a:ext cx="2438400" cy="1472989"/>
            </a:xfrm>
            <a:prstGeom prst="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Freeform 14"/>
            <p:cNvSpPr/>
            <p:nvPr/>
          </p:nvSpPr>
          <p:spPr>
            <a:xfrm>
              <a:off x="693223" y="1946511"/>
              <a:ext cx="1476195" cy="930442"/>
            </a:xfrm>
            <a:custGeom>
              <a:avLst/>
              <a:gdLst>
                <a:gd name="connsiteX0" fmla="*/ 0 w 1475874"/>
                <a:gd name="connsiteY0" fmla="*/ 0 h 930442"/>
                <a:gd name="connsiteX1" fmla="*/ 1475874 w 1475874"/>
                <a:gd name="connsiteY1" fmla="*/ 0 h 930442"/>
                <a:gd name="connsiteX2" fmla="*/ 1475874 w 1475874"/>
                <a:gd name="connsiteY2" fmla="*/ 930442 h 930442"/>
                <a:gd name="connsiteX3" fmla="*/ 794084 w 1475874"/>
                <a:gd name="connsiteY3" fmla="*/ 930442 h 930442"/>
                <a:gd name="connsiteX4" fmla="*/ 794084 w 1475874"/>
                <a:gd name="connsiteY4" fmla="*/ 649705 h 930442"/>
                <a:gd name="connsiteX5" fmla="*/ 24063 w 1475874"/>
                <a:gd name="connsiteY5" fmla="*/ 649705 h 930442"/>
                <a:gd name="connsiteX6" fmla="*/ 0 w 1475874"/>
                <a:gd name="connsiteY6" fmla="*/ 0 h 930442"/>
                <a:gd name="connsiteX0" fmla="*/ 321 w 1476195"/>
                <a:gd name="connsiteY0" fmla="*/ 0 h 930442"/>
                <a:gd name="connsiteX1" fmla="*/ 1476195 w 1476195"/>
                <a:gd name="connsiteY1" fmla="*/ 0 h 930442"/>
                <a:gd name="connsiteX2" fmla="*/ 1476195 w 1476195"/>
                <a:gd name="connsiteY2" fmla="*/ 930442 h 930442"/>
                <a:gd name="connsiteX3" fmla="*/ 794405 w 1476195"/>
                <a:gd name="connsiteY3" fmla="*/ 930442 h 930442"/>
                <a:gd name="connsiteX4" fmla="*/ 794405 w 1476195"/>
                <a:gd name="connsiteY4" fmla="*/ 649705 h 930442"/>
                <a:gd name="connsiteX5" fmla="*/ 0 w 1476195"/>
                <a:gd name="connsiteY5" fmla="*/ 649705 h 930442"/>
                <a:gd name="connsiteX6" fmla="*/ 321 w 1476195"/>
                <a:gd name="connsiteY6" fmla="*/ 0 h 93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195" h="930442">
                  <a:moveTo>
                    <a:pt x="321" y="0"/>
                  </a:moveTo>
                  <a:lnTo>
                    <a:pt x="1476195" y="0"/>
                  </a:lnTo>
                  <a:lnTo>
                    <a:pt x="1476195" y="930442"/>
                  </a:lnTo>
                  <a:lnTo>
                    <a:pt x="794405" y="930442"/>
                  </a:lnTo>
                  <a:lnTo>
                    <a:pt x="794405" y="649705"/>
                  </a:lnTo>
                  <a:lnTo>
                    <a:pt x="0" y="649705"/>
                  </a:lnTo>
                  <a:lnTo>
                    <a:pt x="321" y="0"/>
                  </a:lnTo>
                  <a:close/>
                </a:path>
              </a:pathLst>
            </a:cu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pic>
        <p:nvPicPr>
          <p:cNvPr id="12" name="Picture 11"/>
          <p:cNvPicPr>
            <a:picLocks noChangeAspect="1"/>
          </p:cNvPicPr>
          <p:nvPr/>
        </p:nvPicPr>
        <p:blipFill rotWithShape="1">
          <a:blip r:embed="rId4" cstate="email">
            <a:extLst>
              <a:ext uri="{28A0092B-C50C-407E-A947-70E740481C1C}">
                <a14:useLocalDpi xmlns:a14="http://schemas.microsoft.com/office/drawing/2010/main"/>
              </a:ext>
            </a:extLst>
          </a:blip>
          <a:srcRect l="9859" r="5928"/>
          <a:stretch/>
        </p:blipFill>
        <p:spPr>
          <a:xfrm>
            <a:off x="2467269" y="2837377"/>
            <a:ext cx="3274432" cy="1710720"/>
          </a:xfrm>
          <a:prstGeom prst="rect">
            <a:avLst/>
          </a:prstGeom>
          <a:ln>
            <a:solidFill>
              <a:schemeClr val="tx1"/>
            </a:solidFill>
          </a:ln>
          <a:effectLst>
            <a:outerShdw blurRad="50800" dist="38100" dir="2700000" algn="tl" rotWithShape="0">
              <a:prstClr val="black">
                <a:alpha val="40000"/>
              </a:prstClr>
            </a:outerShdw>
          </a:effectLst>
        </p:spPr>
      </p:pic>
      <p:sp>
        <p:nvSpPr>
          <p:cNvPr id="2" name="Title 1"/>
          <p:cNvSpPr>
            <a:spLocks noGrp="1"/>
          </p:cNvSpPr>
          <p:nvPr>
            <p:ph type="title"/>
          </p:nvPr>
        </p:nvSpPr>
        <p:spPr/>
        <p:txBody>
          <a:bodyPr/>
          <a:lstStyle/>
          <a:p>
            <a:r>
              <a:rPr lang="en-US" smtClean="0"/>
              <a:t>Dataset Specialization (2/2)</a:t>
            </a:r>
            <a:endParaRPr lang="en-US" dirty="0"/>
          </a:p>
        </p:txBody>
      </p:sp>
      <p:sp>
        <p:nvSpPr>
          <p:cNvPr id="3" name="Slide Number Placeholder 2"/>
          <p:cNvSpPr>
            <a:spLocks noGrp="1"/>
          </p:cNvSpPr>
          <p:nvPr>
            <p:ph type="sldNum" sz="quarter" idx="10"/>
          </p:nvPr>
        </p:nvSpPr>
        <p:spPr/>
        <p:txBody>
          <a:bodyPr/>
          <a:lstStyle/>
          <a:p>
            <a:fld id="{6A9F692D-6541-4165-9F70-A1D58B2CE621}" type="slidenum">
              <a:rPr lang="en-US" smtClean="0"/>
              <a:pPr/>
              <a:t>17</a:t>
            </a:fld>
            <a:endParaRPr lang="en-US" dirty="0"/>
          </a:p>
        </p:txBody>
      </p:sp>
      <p:sp>
        <p:nvSpPr>
          <p:cNvPr id="7" name="TextBox 6"/>
          <p:cNvSpPr txBox="1"/>
          <p:nvPr/>
        </p:nvSpPr>
        <p:spPr>
          <a:xfrm>
            <a:off x="7315200" y="1103436"/>
            <a:ext cx="2241832" cy="420564"/>
          </a:xfrm>
          <a:prstGeom prst="rect">
            <a:avLst/>
          </a:prstGeom>
          <a:noFill/>
        </p:spPr>
        <p:txBody>
          <a:bodyPr wrap="none" rtlCol="0">
            <a:spAutoFit/>
          </a:bodyPr>
          <a:lstStyle/>
          <a:p>
            <a:r>
              <a:rPr lang="en-US" sz="2133" b="1" u="sng" dirty="0"/>
              <a:t>Tunnel Creation</a:t>
            </a:r>
          </a:p>
        </p:txBody>
      </p:sp>
      <p:sp>
        <p:nvSpPr>
          <p:cNvPr id="8" name="TextBox 7"/>
          <p:cNvSpPr txBox="1"/>
          <p:nvPr/>
        </p:nvSpPr>
        <p:spPr>
          <a:xfrm>
            <a:off x="1373983" y="1092931"/>
            <a:ext cx="3340979" cy="420564"/>
          </a:xfrm>
          <a:prstGeom prst="rect">
            <a:avLst/>
          </a:prstGeom>
          <a:noFill/>
        </p:spPr>
        <p:txBody>
          <a:bodyPr wrap="none" rtlCol="0">
            <a:spAutoFit/>
          </a:bodyPr>
          <a:lstStyle/>
          <a:p>
            <a:r>
              <a:rPr lang="en-US" sz="2133" b="1" u="sng" dirty="0"/>
              <a:t>Automated </a:t>
            </a:r>
            <a:r>
              <a:rPr lang="en-US" sz="2133" b="1" u="sng" dirty="0" err="1"/>
              <a:t>Modelization</a:t>
            </a:r>
            <a:endParaRPr lang="en-US" sz="2133" b="1" u="sng" dirty="0"/>
          </a:p>
        </p:txBody>
      </p:sp>
      <p:cxnSp>
        <p:nvCxnSpPr>
          <p:cNvPr id="10" name="Straight Connector 9"/>
          <p:cNvCxnSpPr/>
          <p:nvPr/>
        </p:nvCxnSpPr>
        <p:spPr>
          <a:xfrm>
            <a:off x="5797540" y="1371600"/>
            <a:ext cx="0" cy="5213547"/>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1" name="Picture 10" descr="A picture containing LEGO, toy, thing&#10;&#10;Description generated with very high confidence"/>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04940" y="4331008"/>
            <a:ext cx="2819400" cy="1678539"/>
          </a:xfrm>
          <a:prstGeom prst="rect">
            <a:avLst/>
          </a:prstGeom>
          <a:ln>
            <a:solidFill>
              <a:schemeClr val="tx1"/>
            </a:solidFill>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09332" y="4856480"/>
            <a:ext cx="2778171" cy="1632136"/>
          </a:xfrm>
          <a:prstGeom prst="rect">
            <a:avLst/>
          </a:prstGeom>
          <a:ln>
            <a:solidFill>
              <a:schemeClr val="tx1"/>
            </a:solidFill>
          </a:ln>
          <a:effectLst>
            <a:outerShdw blurRad="50800" dist="38100" dir="2700000" algn="tl" rotWithShape="0">
              <a:prstClr val="black">
                <a:alpha val="40000"/>
              </a:prstClr>
            </a:outerShdw>
          </a:effectLst>
        </p:spPr>
      </p:pic>
      <p:sp>
        <p:nvSpPr>
          <p:cNvPr id="17" name="TextBox 16"/>
          <p:cNvSpPr txBox="1"/>
          <p:nvPr/>
        </p:nvSpPr>
        <p:spPr>
          <a:xfrm>
            <a:off x="37136" y="1587147"/>
            <a:ext cx="2274921" cy="2718180"/>
          </a:xfrm>
          <a:prstGeom prst="rect">
            <a:avLst/>
          </a:prstGeom>
          <a:noFill/>
        </p:spPr>
        <p:txBody>
          <a:bodyPr wrap="square" rtlCol="0">
            <a:spAutoFit/>
          </a:bodyPr>
          <a:lstStyle/>
          <a:p>
            <a:pPr algn="ctr"/>
            <a:r>
              <a:rPr lang="en-US" sz="2133" dirty="0">
                <a:solidFill>
                  <a:srgbClr val="0070C0"/>
                </a:solidFill>
              </a:rPr>
              <a:t>From feature footprint, height, roof type, and building function procedurally generate</a:t>
            </a:r>
          </a:p>
          <a:p>
            <a:pPr algn="ctr"/>
            <a:r>
              <a:rPr lang="en-US" sz="2133" dirty="0">
                <a:solidFill>
                  <a:srgbClr val="0070C0"/>
                </a:solidFill>
              </a:rPr>
              <a:t>3D models </a:t>
            </a:r>
          </a:p>
          <a:p>
            <a:pPr algn="ctr"/>
            <a:r>
              <a:rPr lang="en-US" sz="2133" dirty="0">
                <a:solidFill>
                  <a:srgbClr val="0070C0"/>
                </a:solidFill>
              </a:rPr>
              <a:t>with interiors</a:t>
            </a:r>
          </a:p>
        </p:txBody>
      </p:sp>
      <p:sp>
        <p:nvSpPr>
          <p:cNvPr id="18" name="TextBox 17"/>
          <p:cNvSpPr txBox="1"/>
          <p:nvPr/>
        </p:nvSpPr>
        <p:spPr>
          <a:xfrm>
            <a:off x="2719709" y="2019861"/>
            <a:ext cx="889987" cy="307777"/>
          </a:xfrm>
          <a:prstGeom prst="rect">
            <a:avLst/>
          </a:prstGeom>
          <a:noFill/>
        </p:spPr>
        <p:txBody>
          <a:bodyPr wrap="none" rtlCol="0">
            <a:spAutoFit/>
          </a:bodyPr>
          <a:lstStyle/>
          <a:p>
            <a:r>
              <a:rPr lang="en-US" sz="1400" dirty="0"/>
              <a:t>Footprint</a:t>
            </a:r>
          </a:p>
        </p:txBody>
      </p:sp>
      <p:pic>
        <p:nvPicPr>
          <p:cNvPr id="20"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82073" y="1727946"/>
            <a:ext cx="3086400" cy="204366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21"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017651" y="3389695"/>
            <a:ext cx="2564749" cy="2644213"/>
          </a:xfrm>
          <a:prstGeom prst="rect">
            <a:avLst/>
          </a:prstGeom>
          <a:noFill/>
          <a:ln w="952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9"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676829" y="3555509"/>
            <a:ext cx="2465551" cy="3006239"/>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2" name="TextBox 21"/>
          <p:cNvSpPr txBox="1"/>
          <p:nvPr/>
        </p:nvSpPr>
        <p:spPr>
          <a:xfrm>
            <a:off x="9187908" y="1597272"/>
            <a:ext cx="1907184" cy="1733488"/>
          </a:xfrm>
          <a:prstGeom prst="rect">
            <a:avLst/>
          </a:prstGeom>
          <a:noFill/>
        </p:spPr>
        <p:txBody>
          <a:bodyPr wrap="square" rtlCol="0">
            <a:spAutoFit/>
          </a:bodyPr>
          <a:lstStyle/>
          <a:p>
            <a:r>
              <a:rPr lang="en-US" sz="2133" dirty="0">
                <a:solidFill>
                  <a:srgbClr val="0070C0"/>
                </a:solidFill>
              </a:rPr>
              <a:t>Generate tunnels from linear features and 3D model with couplers</a:t>
            </a:r>
          </a:p>
        </p:txBody>
      </p:sp>
      <p:sp>
        <p:nvSpPr>
          <p:cNvPr id="23" name="TextBox 22"/>
          <p:cNvSpPr txBox="1"/>
          <p:nvPr/>
        </p:nvSpPr>
        <p:spPr>
          <a:xfrm>
            <a:off x="9418008" y="6024877"/>
            <a:ext cx="1927541" cy="523220"/>
          </a:xfrm>
          <a:prstGeom prst="rect">
            <a:avLst/>
          </a:prstGeom>
          <a:noFill/>
        </p:spPr>
        <p:txBody>
          <a:bodyPr wrap="square" rtlCol="0">
            <a:spAutoFit/>
          </a:bodyPr>
          <a:lstStyle/>
          <a:p>
            <a:pPr algn="ctr"/>
            <a:r>
              <a:rPr lang="en-US" sz="1400" dirty="0"/>
              <a:t>Subway station and tunnels</a:t>
            </a:r>
          </a:p>
        </p:txBody>
      </p:sp>
      <p:sp>
        <p:nvSpPr>
          <p:cNvPr id="25" name="Shape 24"/>
          <p:cNvSpPr/>
          <p:nvPr/>
        </p:nvSpPr>
        <p:spPr>
          <a:xfrm rot="4614131">
            <a:off x="3865609" y="2382003"/>
            <a:ext cx="741291" cy="607963"/>
          </a:xfrm>
          <a:prstGeom prst="swooshArrow">
            <a:avLst>
              <a:gd name="adj1" fmla="val 28607"/>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Shape 26"/>
          <p:cNvSpPr/>
          <p:nvPr/>
        </p:nvSpPr>
        <p:spPr>
          <a:xfrm rot="4614131">
            <a:off x="8532312" y="2958866"/>
            <a:ext cx="741291" cy="607963"/>
          </a:xfrm>
          <a:prstGeom prst="swooshArrow">
            <a:avLst>
              <a:gd name="adj1" fmla="val 28607"/>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TextBox 25"/>
          <p:cNvSpPr txBox="1"/>
          <p:nvPr/>
        </p:nvSpPr>
        <p:spPr>
          <a:xfrm>
            <a:off x="7051105" y="219645"/>
            <a:ext cx="2976855" cy="748795"/>
          </a:xfrm>
          <a:prstGeom prst="rect">
            <a:avLst/>
          </a:prstGeom>
          <a:noFill/>
        </p:spPr>
        <p:txBody>
          <a:bodyPr wrap="square" rtlCol="0">
            <a:spAutoFit/>
          </a:bodyPr>
          <a:lstStyle/>
          <a:p>
            <a:pPr algn="ctr"/>
            <a:r>
              <a:rPr lang="en-US" sz="2133" dirty="0">
                <a:solidFill>
                  <a:srgbClr val="0070C0"/>
                </a:solidFill>
              </a:rPr>
              <a:t>Adding simulation specific information</a:t>
            </a:r>
          </a:p>
        </p:txBody>
      </p:sp>
      <p:pic>
        <p:nvPicPr>
          <p:cNvPr id="28" name="Picture 27"/>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1012771" y="1219200"/>
            <a:ext cx="1037320" cy="1766656"/>
          </a:xfrm>
          <a:prstGeom prst="rect">
            <a:avLst/>
          </a:prstGeom>
        </p:spPr>
      </p:pic>
      <p:sp>
        <p:nvSpPr>
          <p:cNvPr id="29" name="Rectangle 28"/>
          <p:cNvSpPr/>
          <p:nvPr/>
        </p:nvSpPr>
        <p:spPr>
          <a:xfrm>
            <a:off x="11401646" y="2131231"/>
            <a:ext cx="259571" cy="1964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7364911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Map Generation</a:t>
            </a:r>
            <a:endParaRPr lang="en-US" dirty="0"/>
          </a:p>
        </p:txBody>
      </p:sp>
      <p:sp>
        <p:nvSpPr>
          <p:cNvPr id="3" name="Slide Number Placeholder 2"/>
          <p:cNvSpPr>
            <a:spLocks noGrp="1"/>
          </p:cNvSpPr>
          <p:nvPr>
            <p:ph type="sldNum" sz="quarter" idx="10"/>
          </p:nvPr>
        </p:nvSpPr>
        <p:spPr/>
        <p:txBody>
          <a:bodyPr/>
          <a:lstStyle/>
          <a:p>
            <a:fld id="{6A9F692D-6541-4165-9F70-A1D58B2CE621}" type="slidenum">
              <a:rPr lang="en-US" smtClean="0"/>
              <a:pPr/>
              <a:t>18</a:t>
            </a:fld>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200" y="1295400"/>
            <a:ext cx="5638800" cy="3668971"/>
          </a:xfrm>
          <a:prstGeom prst="rect">
            <a:avLst/>
          </a:prstGeom>
          <a:noFill/>
          <a:ln>
            <a:solidFill>
              <a:schemeClr val="tx1"/>
            </a:solidFill>
          </a:ln>
          <a:effectLst>
            <a:outerShdw blurRad="50800" dist="38100" dir="2700000" algn="tl" rotWithShape="0">
              <a:prstClr val="black">
                <a:alpha val="40000"/>
              </a:prstClr>
            </a:outerShdw>
          </a:effectLst>
        </p:spPr>
      </p:pic>
      <p:pic>
        <p:nvPicPr>
          <p:cNvPr id="8"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029201" y="3405261"/>
            <a:ext cx="3600780" cy="3158115"/>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9" name="Picture 2" descr="C:\Users\shiflettsb\Desktop\SE Core\Stations of the Core - Production\Images\1501ANJ3806_old.tif"/>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304275" y="1609787"/>
            <a:ext cx="3429000" cy="2985576"/>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35466" y="5020827"/>
            <a:ext cx="4701493" cy="1405256"/>
          </a:xfrm>
          <a:prstGeom prst="rect">
            <a:avLst/>
          </a:prstGeom>
          <a:noFill/>
        </p:spPr>
        <p:txBody>
          <a:bodyPr wrap="square" rtlCol="0">
            <a:spAutoFit/>
          </a:bodyPr>
          <a:lstStyle/>
          <a:p>
            <a:pPr algn="ctr"/>
            <a:r>
              <a:rPr lang="en-US" sz="2133" dirty="0">
                <a:solidFill>
                  <a:srgbClr val="0070C0"/>
                </a:solidFill>
              </a:rPr>
              <a:t>Produce Topographic Line Map (TLM) 1:50K and 1:100K scales and Joint Operations Graphic (JOG) 1:250K scale</a:t>
            </a:r>
          </a:p>
        </p:txBody>
      </p:sp>
      <p:sp>
        <p:nvSpPr>
          <p:cNvPr id="13" name="TextBox 12"/>
          <p:cNvSpPr txBox="1"/>
          <p:nvPr/>
        </p:nvSpPr>
        <p:spPr>
          <a:xfrm>
            <a:off x="8943987" y="4861224"/>
            <a:ext cx="2769896" cy="1405256"/>
          </a:xfrm>
          <a:prstGeom prst="rect">
            <a:avLst/>
          </a:prstGeom>
          <a:noFill/>
        </p:spPr>
        <p:txBody>
          <a:bodyPr wrap="square" rtlCol="0">
            <a:spAutoFit/>
          </a:bodyPr>
          <a:lstStyle/>
          <a:p>
            <a:pPr algn="ctr"/>
            <a:r>
              <a:rPr lang="en-US" sz="2133" dirty="0">
                <a:solidFill>
                  <a:srgbClr val="0070C0"/>
                </a:solidFill>
              </a:rPr>
              <a:t>Distributed in </a:t>
            </a:r>
            <a:r>
              <a:rPr lang="en-US" sz="2133" dirty="0" err="1">
                <a:solidFill>
                  <a:srgbClr val="0070C0"/>
                </a:solidFill>
              </a:rPr>
              <a:t>GeoTIFF</a:t>
            </a:r>
            <a:r>
              <a:rPr lang="en-US" sz="2133" dirty="0">
                <a:solidFill>
                  <a:srgbClr val="0070C0"/>
                </a:solidFill>
              </a:rPr>
              <a:t>,  JPEG2000 and CADRG formats</a:t>
            </a:r>
          </a:p>
        </p:txBody>
      </p:sp>
      <p:pic>
        <p:nvPicPr>
          <p:cNvPr id="12" name="Picture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012771" y="1219200"/>
            <a:ext cx="1037320" cy="1766656"/>
          </a:xfrm>
          <a:prstGeom prst="rect">
            <a:avLst/>
          </a:prstGeom>
        </p:spPr>
      </p:pic>
      <p:sp>
        <p:nvSpPr>
          <p:cNvPr id="16" name="Rectangle 15"/>
          <p:cNvSpPr/>
          <p:nvPr/>
        </p:nvSpPr>
        <p:spPr>
          <a:xfrm>
            <a:off x="11012771" y="2133600"/>
            <a:ext cx="259571" cy="1964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890602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Runtime Database Generation</a:t>
            </a:r>
            <a:endParaRPr lang="en-US" dirty="0"/>
          </a:p>
        </p:txBody>
      </p:sp>
      <p:sp>
        <p:nvSpPr>
          <p:cNvPr id="3" name="Slide Number Placeholder 2"/>
          <p:cNvSpPr>
            <a:spLocks noGrp="1"/>
          </p:cNvSpPr>
          <p:nvPr>
            <p:ph type="sldNum" sz="quarter" idx="10"/>
          </p:nvPr>
        </p:nvSpPr>
        <p:spPr>
          <a:xfrm flipH="1">
            <a:off x="5858936" y="6537325"/>
            <a:ext cx="474133" cy="320675"/>
          </a:xfrm>
        </p:spPr>
        <p:txBody>
          <a:bodyPr/>
          <a:lstStyle/>
          <a:p>
            <a:pPr>
              <a:defRPr/>
            </a:pPr>
            <a:fld id="{3B3272FD-8C4A-4DB4-AF2B-14A86E62FA3B}" type="slidenum">
              <a:rPr lang="en-US" smtClean="0">
                <a:ea typeface="ＭＳ Ｐゴシック"/>
              </a:rPr>
              <a:pPr>
                <a:defRPr/>
              </a:pPr>
              <a:t>19</a:t>
            </a:fld>
            <a:endParaRPr lang="en-US" sz="1100" dirty="0">
              <a:ea typeface="ＭＳ Ｐゴシック"/>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58493" y="2631910"/>
            <a:ext cx="3423294" cy="2417640"/>
          </a:xfrm>
          <a:prstGeom prst="rect">
            <a:avLst/>
          </a:prstGeom>
          <a:ln>
            <a:solidFill>
              <a:schemeClr val="tx1"/>
            </a:solidFill>
          </a:ln>
          <a:effectLst>
            <a:outerShdw blurRad="50800" dist="38100" dir="2700000" algn="tl" rotWithShape="0">
              <a:prstClr val="black">
                <a:alpha val="40000"/>
              </a:prstClr>
            </a:outerShdw>
          </a:effectLst>
        </p:spPr>
      </p:pic>
      <p:grpSp>
        <p:nvGrpSpPr>
          <p:cNvPr id="8" name="Group 7"/>
          <p:cNvGrpSpPr/>
          <p:nvPr/>
        </p:nvGrpSpPr>
        <p:grpSpPr>
          <a:xfrm>
            <a:off x="152400" y="1371600"/>
            <a:ext cx="2676470" cy="4102694"/>
            <a:chOff x="4097048" y="390525"/>
            <a:chExt cx="3970627" cy="6086475"/>
          </a:xfrm>
        </p:grpSpPr>
        <p:pic>
          <p:nvPicPr>
            <p:cNvPr id="9" name="Picture 8"/>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267200" y="390525"/>
              <a:ext cx="3800475" cy="6086475"/>
            </a:xfrm>
            <a:prstGeom prst="rect">
              <a:avLst/>
            </a:prstGeom>
          </p:spPr>
        </p:pic>
        <p:sp>
          <p:nvSpPr>
            <p:cNvPr id="10" name="TextBox 9"/>
            <p:cNvSpPr txBox="1"/>
            <p:nvPr/>
          </p:nvSpPr>
          <p:spPr>
            <a:xfrm>
              <a:off x="5792724" y="5569880"/>
              <a:ext cx="841897" cy="276999"/>
            </a:xfrm>
            <a:prstGeom prst="rect">
              <a:avLst/>
            </a:prstGeom>
            <a:noFill/>
          </p:spPr>
          <p:txBody>
            <a:bodyPr wrap="none" rtlCol="0">
              <a:spAutoFit/>
            </a:bodyPr>
            <a:lstStyle/>
            <a:p>
              <a:r>
                <a:rPr lang="en-US" sz="1200" dirty="0"/>
                <a:t>User One</a:t>
              </a:r>
            </a:p>
          </p:txBody>
        </p:sp>
        <p:sp>
          <p:nvSpPr>
            <p:cNvPr id="11" name="TextBox 10"/>
            <p:cNvSpPr txBox="1"/>
            <p:nvPr/>
          </p:nvSpPr>
          <p:spPr>
            <a:xfrm>
              <a:off x="5792724" y="5897389"/>
              <a:ext cx="830677" cy="276999"/>
            </a:xfrm>
            <a:prstGeom prst="rect">
              <a:avLst/>
            </a:prstGeom>
            <a:noFill/>
          </p:spPr>
          <p:txBody>
            <a:bodyPr wrap="none" rtlCol="0">
              <a:spAutoFit/>
            </a:bodyPr>
            <a:lstStyle/>
            <a:p>
              <a:r>
                <a:rPr lang="en-US" sz="1200" dirty="0"/>
                <a:t>User Two</a:t>
              </a:r>
            </a:p>
          </p:txBody>
        </p:sp>
        <p:sp>
          <p:nvSpPr>
            <p:cNvPr id="12" name="TextBox 11"/>
            <p:cNvSpPr txBox="1"/>
            <p:nvPr/>
          </p:nvSpPr>
          <p:spPr>
            <a:xfrm>
              <a:off x="4097048" y="2514601"/>
              <a:ext cx="792385" cy="319618"/>
            </a:xfrm>
            <a:prstGeom prst="rect">
              <a:avLst/>
            </a:prstGeom>
            <a:noFill/>
          </p:spPr>
          <p:txBody>
            <a:bodyPr wrap="none" rtlCol="0">
              <a:spAutoFit/>
            </a:bodyPr>
            <a:lstStyle/>
            <a:p>
              <a:r>
                <a:rPr lang="en-US" sz="800" b="1" dirty="0">
                  <a:solidFill>
                    <a:schemeClr val="tx1">
                      <a:lumMod val="65000"/>
                      <a:lumOff val="35000"/>
                    </a:schemeClr>
                  </a:solidFill>
                </a:rPr>
                <a:t>Source</a:t>
              </a:r>
            </a:p>
          </p:txBody>
        </p:sp>
      </p:grpSp>
      <p:sp>
        <p:nvSpPr>
          <p:cNvPr id="13" name="TextBox 12"/>
          <p:cNvSpPr txBox="1"/>
          <p:nvPr/>
        </p:nvSpPr>
        <p:spPr>
          <a:xfrm>
            <a:off x="8232301" y="1308471"/>
            <a:ext cx="2356424" cy="1323439"/>
          </a:xfrm>
          <a:prstGeom prst="rect">
            <a:avLst/>
          </a:prstGeom>
          <a:noFill/>
        </p:spPr>
        <p:txBody>
          <a:bodyPr wrap="square" rtlCol="0">
            <a:spAutoFit/>
          </a:bodyPr>
          <a:lstStyle/>
          <a:p>
            <a:pPr algn="ctr"/>
            <a:r>
              <a:rPr lang="en-US" sz="2000" dirty="0"/>
              <a:t>Aviation Combined Arms Tactical </a:t>
            </a:r>
            <a:r>
              <a:rPr lang="en-US" sz="2000" dirty="0" smtClean="0"/>
              <a:t>Trainer</a:t>
            </a:r>
          </a:p>
          <a:p>
            <a:pPr algn="ctr"/>
            <a:r>
              <a:rPr lang="en-US" sz="2000" dirty="0" smtClean="0"/>
              <a:t>(</a:t>
            </a:r>
            <a:r>
              <a:rPr lang="en-US" sz="2000" dirty="0"/>
              <a:t>AVCATT)</a:t>
            </a:r>
          </a:p>
        </p:txBody>
      </p:sp>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19245" y="4518794"/>
            <a:ext cx="2957960" cy="2218470"/>
          </a:xfrm>
          <a:prstGeom prst="rect">
            <a:avLst/>
          </a:prstGeom>
          <a:ln>
            <a:solidFill>
              <a:schemeClr val="tx1"/>
            </a:solidFill>
          </a:ln>
          <a:effectLst>
            <a:outerShdw blurRad="50800" dist="38100" dir="2700000" algn="tl" rotWithShape="0">
              <a:prstClr val="black">
                <a:alpha val="40000"/>
              </a:prstClr>
            </a:outerShdw>
          </a:effectLst>
        </p:spPr>
      </p:pic>
      <p:sp>
        <p:nvSpPr>
          <p:cNvPr id="15" name="TextBox 14"/>
          <p:cNvSpPr txBox="1"/>
          <p:nvPr/>
        </p:nvSpPr>
        <p:spPr>
          <a:xfrm>
            <a:off x="6907264" y="5607416"/>
            <a:ext cx="1945533" cy="1015663"/>
          </a:xfrm>
          <a:prstGeom prst="rect">
            <a:avLst/>
          </a:prstGeom>
          <a:noFill/>
        </p:spPr>
        <p:txBody>
          <a:bodyPr wrap="square" rtlCol="0">
            <a:spAutoFit/>
          </a:bodyPr>
          <a:lstStyle/>
          <a:p>
            <a:pPr algn="r"/>
            <a:r>
              <a:rPr lang="en-US" sz="2000" dirty="0"/>
              <a:t>Close Combat Tactical </a:t>
            </a:r>
            <a:r>
              <a:rPr lang="en-US" sz="2000" dirty="0" smtClean="0"/>
              <a:t>Trainer (CCTT)</a:t>
            </a:r>
            <a:endParaRPr lang="en-US" sz="2000" dirty="0"/>
          </a:p>
        </p:txBody>
      </p:sp>
      <p:sp>
        <p:nvSpPr>
          <p:cNvPr id="16" name="TextBox 15"/>
          <p:cNvSpPr txBox="1"/>
          <p:nvPr/>
        </p:nvSpPr>
        <p:spPr>
          <a:xfrm>
            <a:off x="419460" y="5540461"/>
            <a:ext cx="2362210" cy="830997"/>
          </a:xfrm>
          <a:prstGeom prst="rect">
            <a:avLst/>
          </a:prstGeom>
          <a:noFill/>
        </p:spPr>
        <p:txBody>
          <a:bodyPr wrap="square" rtlCol="0">
            <a:spAutoFit/>
          </a:bodyPr>
          <a:lstStyle/>
          <a:p>
            <a:pPr algn="ctr"/>
            <a:r>
              <a:rPr lang="en-US" dirty="0" smtClean="0"/>
              <a:t>SE Core Master Database</a:t>
            </a:r>
            <a:endParaRPr lang="en-US" dirty="0"/>
          </a:p>
        </p:txBody>
      </p:sp>
      <p:sp>
        <p:nvSpPr>
          <p:cNvPr id="18" name="TextBox 17"/>
          <p:cNvSpPr txBox="1"/>
          <p:nvPr/>
        </p:nvSpPr>
        <p:spPr>
          <a:xfrm>
            <a:off x="2624160" y="1550763"/>
            <a:ext cx="3962783" cy="369332"/>
          </a:xfrm>
          <a:prstGeom prst="rect">
            <a:avLst/>
          </a:prstGeom>
          <a:solidFill>
            <a:srgbClr val="75DBFF"/>
          </a:solidFill>
          <a:ln>
            <a:solidFill>
              <a:schemeClr val="tx1"/>
            </a:solidFill>
          </a:ln>
        </p:spPr>
        <p:txBody>
          <a:bodyPr wrap="square" rtlCol="0">
            <a:spAutoFit/>
          </a:bodyPr>
          <a:lstStyle/>
          <a:p>
            <a:pPr algn="ctr"/>
            <a:r>
              <a:rPr lang="en-US" sz="1800" dirty="0"/>
              <a:t>Out-the-Window Visual </a:t>
            </a:r>
            <a:r>
              <a:rPr lang="en-US" sz="1800" dirty="0" smtClean="0"/>
              <a:t>Database</a:t>
            </a:r>
            <a:endParaRPr lang="en-US" sz="1800" dirty="0"/>
          </a:p>
        </p:txBody>
      </p:sp>
      <p:sp>
        <p:nvSpPr>
          <p:cNvPr id="20" name="TextBox 19"/>
          <p:cNvSpPr txBox="1"/>
          <p:nvPr/>
        </p:nvSpPr>
        <p:spPr>
          <a:xfrm>
            <a:off x="3138452" y="2123423"/>
            <a:ext cx="2044149" cy="369332"/>
          </a:xfrm>
          <a:prstGeom prst="rect">
            <a:avLst/>
          </a:prstGeom>
          <a:solidFill>
            <a:srgbClr val="75DBFF"/>
          </a:solidFill>
          <a:ln>
            <a:solidFill>
              <a:schemeClr val="tx1"/>
            </a:solidFill>
          </a:ln>
        </p:spPr>
        <p:txBody>
          <a:bodyPr wrap="none" rtlCol="0">
            <a:spAutoFit/>
          </a:bodyPr>
          <a:lstStyle/>
          <a:p>
            <a:pPr algn="ctr"/>
            <a:r>
              <a:rPr lang="en-US" sz="1800" dirty="0" smtClean="0"/>
              <a:t>RADAR Database</a:t>
            </a:r>
          </a:p>
        </p:txBody>
      </p:sp>
      <p:sp>
        <p:nvSpPr>
          <p:cNvPr id="21" name="TextBox 20"/>
          <p:cNvSpPr txBox="1"/>
          <p:nvPr/>
        </p:nvSpPr>
        <p:spPr>
          <a:xfrm>
            <a:off x="2943564" y="2647148"/>
            <a:ext cx="3078728" cy="369332"/>
          </a:xfrm>
          <a:prstGeom prst="rect">
            <a:avLst/>
          </a:prstGeom>
          <a:solidFill>
            <a:srgbClr val="75DBFF"/>
          </a:solidFill>
          <a:ln>
            <a:solidFill>
              <a:schemeClr val="tx1"/>
            </a:solidFill>
          </a:ln>
        </p:spPr>
        <p:txBody>
          <a:bodyPr wrap="none" rtlCol="0">
            <a:spAutoFit/>
          </a:bodyPr>
          <a:lstStyle/>
          <a:p>
            <a:pPr algn="ctr"/>
            <a:r>
              <a:rPr lang="en-US" sz="1800" dirty="0" smtClean="0"/>
              <a:t>Plan View Display Database</a:t>
            </a:r>
          </a:p>
        </p:txBody>
      </p:sp>
      <p:sp>
        <p:nvSpPr>
          <p:cNvPr id="22" name="TextBox 21"/>
          <p:cNvSpPr txBox="1"/>
          <p:nvPr/>
        </p:nvSpPr>
        <p:spPr>
          <a:xfrm>
            <a:off x="3054031" y="3680804"/>
            <a:ext cx="2826415" cy="369332"/>
          </a:xfrm>
          <a:prstGeom prst="rect">
            <a:avLst/>
          </a:prstGeom>
          <a:solidFill>
            <a:srgbClr val="75DBFF"/>
          </a:solidFill>
          <a:ln>
            <a:solidFill>
              <a:schemeClr val="tx1"/>
            </a:solidFill>
          </a:ln>
        </p:spPr>
        <p:txBody>
          <a:bodyPr wrap="none" rtlCol="0">
            <a:spAutoFit/>
          </a:bodyPr>
          <a:lstStyle/>
          <a:p>
            <a:pPr algn="ctr"/>
            <a:r>
              <a:rPr lang="en-US" sz="1800" dirty="0" smtClean="0"/>
              <a:t>Infrared Sensor Database</a:t>
            </a:r>
          </a:p>
        </p:txBody>
      </p:sp>
      <p:sp>
        <p:nvSpPr>
          <p:cNvPr id="23" name="TextBox 22"/>
          <p:cNvSpPr txBox="1"/>
          <p:nvPr/>
        </p:nvSpPr>
        <p:spPr>
          <a:xfrm>
            <a:off x="5089773" y="4168839"/>
            <a:ext cx="1492716" cy="369332"/>
          </a:xfrm>
          <a:prstGeom prst="rect">
            <a:avLst/>
          </a:prstGeom>
          <a:solidFill>
            <a:srgbClr val="75DBFF"/>
          </a:solidFill>
          <a:ln>
            <a:solidFill>
              <a:schemeClr val="tx1"/>
            </a:solidFill>
          </a:ln>
        </p:spPr>
        <p:txBody>
          <a:bodyPr wrap="none" rtlCol="0">
            <a:spAutoFit/>
          </a:bodyPr>
          <a:lstStyle/>
          <a:p>
            <a:pPr algn="ctr"/>
            <a:r>
              <a:rPr lang="en-US" sz="1800" dirty="0" smtClean="0"/>
              <a:t>Map Dataset</a:t>
            </a:r>
          </a:p>
        </p:txBody>
      </p:sp>
      <p:sp>
        <p:nvSpPr>
          <p:cNvPr id="24" name="TextBox 23"/>
          <p:cNvSpPr txBox="1"/>
          <p:nvPr/>
        </p:nvSpPr>
        <p:spPr>
          <a:xfrm>
            <a:off x="2866165" y="6135431"/>
            <a:ext cx="3147015" cy="369332"/>
          </a:xfrm>
          <a:prstGeom prst="rect">
            <a:avLst/>
          </a:prstGeom>
          <a:solidFill>
            <a:srgbClr val="75DBFF"/>
          </a:solidFill>
          <a:ln>
            <a:solidFill>
              <a:schemeClr val="tx1"/>
            </a:solidFill>
          </a:ln>
        </p:spPr>
        <p:txBody>
          <a:bodyPr wrap="none" rtlCol="0">
            <a:spAutoFit/>
          </a:bodyPr>
          <a:lstStyle/>
          <a:p>
            <a:pPr algn="ctr"/>
            <a:r>
              <a:rPr lang="en-US" sz="1800" dirty="0" smtClean="0"/>
              <a:t>Radio Propagation Database</a:t>
            </a:r>
          </a:p>
        </p:txBody>
      </p:sp>
      <p:sp>
        <p:nvSpPr>
          <p:cNvPr id="25" name="TextBox 24"/>
          <p:cNvSpPr txBox="1"/>
          <p:nvPr/>
        </p:nvSpPr>
        <p:spPr>
          <a:xfrm>
            <a:off x="3080855" y="5659188"/>
            <a:ext cx="3506088" cy="369332"/>
          </a:xfrm>
          <a:prstGeom prst="rect">
            <a:avLst/>
          </a:prstGeom>
          <a:solidFill>
            <a:srgbClr val="75DBFF"/>
          </a:solidFill>
          <a:ln>
            <a:solidFill>
              <a:schemeClr val="tx1"/>
            </a:solidFill>
          </a:ln>
        </p:spPr>
        <p:txBody>
          <a:bodyPr wrap="none" rtlCol="0">
            <a:spAutoFit/>
          </a:bodyPr>
          <a:lstStyle/>
          <a:p>
            <a:pPr algn="ctr"/>
            <a:r>
              <a:rPr lang="en-US" sz="1800" dirty="0"/>
              <a:t>Environment Manager </a:t>
            </a:r>
            <a:r>
              <a:rPr lang="en-US" sz="1800" dirty="0" smtClean="0"/>
              <a:t>Database</a:t>
            </a:r>
            <a:endParaRPr lang="en-US" sz="1800" dirty="0"/>
          </a:p>
        </p:txBody>
      </p:sp>
      <p:sp>
        <p:nvSpPr>
          <p:cNvPr id="26" name="TextBox 25"/>
          <p:cNvSpPr txBox="1"/>
          <p:nvPr/>
        </p:nvSpPr>
        <p:spPr>
          <a:xfrm>
            <a:off x="2815232" y="3174429"/>
            <a:ext cx="3958373" cy="369332"/>
          </a:xfrm>
          <a:prstGeom prst="rect">
            <a:avLst/>
          </a:prstGeom>
          <a:solidFill>
            <a:srgbClr val="75DBFF"/>
          </a:solidFill>
          <a:ln>
            <a:solidFill>
              <a:schemeClr val="tx1"/>
            </a:solidFill>
          </a:ln>
        </p:spPr>
        <p:txBody>
          <a:bodyPr wrap="square" rtlCol="0">
            <a:spAutoFit/>
          </a:bodyPr>
          <a:lstStyle/>
          <a:p>
            <a:pPr algn="ctr"/>
            <a:r>
              <a:rPr lang="en-US" sz="1800" dirty="0"/>
              <a:t>Semi-Automated Forces </a:t>
            </a:r>
            <a:r>
              <a:rPr lang="en-US" sz="1800" dirty="0" smtClean="0"/>
              <a:t>Database</a:t>
            </a:r>
            <a:endParaRPr lang="en-US" sz="1800" dirty="0"/>
          </a:p>
        </p:txBody>
      </p:sp>
      <p:sp>
        <p:nvSpPr>
          <p:cNvPr id="27" name="TextBox 26"/>
          <p:cNvSpPr txBox="1"/>
          <p:nvPr/>
        </p:nvSpPr>
        <p:spPr>
          <a:xfrm>
            <a:off x="2895318" y="4181404"/>
            <a:ext cx="2031325" cy="369332"/>
          </a:xfrm>
          <a:prstGeom prst="rect">
            <a:avLst/>
          </a:prstGeom>
          <a:solidFill>
            <a:srgbClr val="75DBFF"/>
          </a:solidFill>
          <a:ln>
            <a:solidFill>
              <a:schemeClr val="tx1"/>
            </a:solidFill>
          </a:ln>
        </p:spPr>
        <p:txBody>
          <a:bodyPr wrap="none" rtlCol="0">
            <a:spAutoFit/>
          </a:bodyPr>
          <a:lstStyle/>
          <a:p>
            <a:pPr algn="ctr"/>
            <a:r>
              <a:rPr lang="en-US" sz="1800" dirty="0"/>
              <a:t>Routing </a:t>
            </a:r>
            <a:r>
              <a:rPr lang="en-US" sz="1800" dirty="0" smtClean="0"/>
              <a:t>Database</a:t>
            </a:r>
            <a:endParaRPr lang="en-US" sz="1800" dirty="0"/>
          </a:p>
        </p:txBody>
      </p:sp>
      <p:sp>
        <p:nvSpPr>
          <p:cNvPr id="28" name="TextBox 27"/>
          <p:cNvSpPr txBox="1"/>
          <p:nvPr/>
        </p:nvSpPr>
        <p:spPr>
          <a:xfrm>
            <a:off x="3529086" y="4698588"/>
            <a:ext cx="3271152" cy="369332"/>
          </a:xfrm>
          <a:prstGeom prst="rect">
            <a:avLst/>
          </a:prstGeom>
          <a:solidFill>
            <a:srgbClr val="75DBFF"/>
          </a:solidFill>
          <a:ln>
            <a:solidFill>
              <a:schemeClr val="tx1"/>
            </a:solidFill>
          </a:ln>
        </p:spPr>
        <p:txBody>
          <a:bodyPr wrap="none" rtlCol="0">
            <a:spAutoFit/>
          </a:bodyPr>
          <a:lstStyle/>
          <a:p>
            <a:pPr algn="ctr"/>
            <a:r>
              <a:rPr lang="en-US" sz="1800" dirty="0"/>
              <a:t>Obstacle Avoidance </a:t>
            </a:r>
            <a:r>
              <a:rPr lang="en-US" sz="1800" dirty="0" smtClean="0"/>
              <a:t>Database</a:t>
            </a:r>
            <a:endParaRPr lang="en-US" sz="1800" dirty="0"/>
          </a:p>
        </p:txBody>
      </p:sp>
      <p:sp>
        <p:nvSpPr>
          <p:cNvPr id="29" name="TextBox 28"/>
          <p:cNvSpPr txBox="1"/>
          <p:nvPr/>
        </p:nvSpPr>
        <p:spPr>
          <a:xfrm>
            <a:off x="2866165" y="5184629"/>
            <a:ext cx="4314001" cy="369332"/>
          </a:xfrm>
          <a:prstGeom prst="rect">
            <a:avLst/>
          </a:prstGeom>
          <a:solidFill>
            <a:srgbClr val="75DBFF"/>
          </a:solidFill>
          <a:ln>
            <a:solidFill>
              <a:schemeClr val="tx1"/>
            </a:solidFill>
          </a:ln>
        </p:spPr>
        <p:txBody>
          <a:bodyPr wrap="none" rtlCol="0">
            <a:spAutoFit/>
          </a:bodyPr>
          <a:lstStyle/>
          <a:p>
            <a:r>
              <a:rPr lang="en-US" sz="1800" dirty="0"/>
              <a:t>Ultra-High Resolution Building </a:t>
            </a:r>
            <a:r>
              <a:rPr lang="en-US" sz="1800" dirty="0" smtClean="0"/>
              <a:t>Database</a:t>
            </a:r>
            <a:endParaRPr lang="en-US" sz="1800" dirty="0"/>
          </a:p>
        </p:txBody>
      </p:sp>
      <p:sp>
        <p:nvSpPr>
          <p:cNvPr id="30" name="TextBox 29"/>
          <p:cNvSpPr txBox="1"/>
          <p:nvPr/>
        </p:nvSpPr>
        <p:spPr>
          <a:xfrm>
            <a:off x="5292571" y="2128037"/>
            <a:ext cx="2351926" cy="369332"/>
          </a:xfrm>
          <a:prstGeom prst="rect">
            <a:avLst/>
          </a:prstGeom>
          <a:solidFill>
            <a:srgbClr val="75DBFF"/>
          </a:solidFill>
          <a:ln>
            <a:solidFill>
              <a:schemeClr val="tx1"/>
            </a:solidFill>
          </a:ln>
        </p:spPr>
        <p:txBody>
          <a:bodyPr wrap="none" rtlCol="0">
            <a:spAutoFit/>
          </a:bodyPr>
          <a:lstStyle/>
          <a:p>
            <a:pPr algn="ctr"/>
            <a:r>
              <a:rPr lang="en-US" sz="1800" dirty="0"/>
              <a:t>Geocoding </a:t>
            </a:r>
            <a:r>
              <a:rPr lang="en-US" sz="1800" dirty="0" smtClean="0"/>
              <a:t>Database</a:t>
            </a:r>
            <a:endParaRPr lang="en-US" sz="1800" dirty="0"/>
          </a:p>
        </p:txBody>
      </p:sp>
      <p:sp>
        <p:nvSpPr>
          <p:cNvPr id="31" name="Shape 30"/>
          <p:cNvSpPr/>
          <p:nvPr/>
        </p:nvSpPr>
        <p:spPr>
          <a:xfrm rot="2948856">
            <a:off x="2240359" y="2100202"/>
            <a:ext cx="741291" cy="607963"/>
          </a:xfrm>
          <a:prstGeom prst="swooshArrow">
            <a:avLst>
              <a:gd name="adj1" fmla="val 28607"/>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pic>
        <p:nvPicPr>
          <p:cNvPr id="32" name="Picture 3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012771" y="1219200"/>
            <a:ext cx="1037320" cy="1766656"/>
          </a:xfrm>
          <a:prstGeom prst="rect">
            <a:avLst/>
          </a:prstGeom>
        </p:spPr>
      </p:pic>
      <p:sp>
        <p:nvSpPr>
          <p:cNvPr id="33" name="Rectangle 32"/>
          <p:cNvSpPr/>
          <p:nvPr/>
        </p:nvSpPr>
        <p:spPr>
          <a:xfrm>
            <a:off x="11401646" y="2368823"/>
            <a:ext cx="259571" cy="19640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5019323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Presentation Objective and Outline</a:t>
            </a:r>
            <a:endParaRPr lang="en-US" dirty="0"/>
          </a:p>
        </p:txBody>
      </p:sp>
      <p:sp>
        <p:nvSpPr>
          <p:cNvPr id="2" name="Slide Number Placeholder 1"/>
          <p:cNvSpPr>
            <a:spLocks noGrp="1"/>
          </p:cNvSpPr>
          <p:nvPr>
            <p:ph type="sldNum" sz="quarter" idx="10"/>
          </p:nvPr>
        </p:nvSpPr>
        <p:spPr/>
        <p:txBody>
          <a:bodyPr/>
          <a:lstStyle/>
          <a:p>
            <a:fld id="{D0363597-27A7-49D0-B483-1EA2BA7E16AC}" type="slidenum">
              <a:rPr lang="en-US" smtClean="0"/>
              <a:pPr/>
              <a:t>2</a:t>
            </a:fld>
            <a:endParaRPr lang="en-US" dirty="0"/>
          </a:p>
        </p:txBody>
      </p:sp>
      <p:sp>
        <p:nvSpPr>
          <p:cNvPr id="7" name="Text Placeholder 6"/>
          <p:cNvSpPr>
            <a:spLocks noGrp="1"/>
          </p:cNvSpPr>
          <p:nvPr>
            <p:ph sz="quarter" idx="11"/>
          </p:nvPr>
        </p:nvSpPr>
        <p:spPr/>
        <p:txBody>
          <a:bodyPr>
            <a:noAutofit/>
          </a:bodyPr>
          <a:lstStyle/>
          <a:p>
            <a:r>
              <a:rPr lang="en-US" sz="2800" dirty="0" smtClean="0"/>
              <a:t>Presentation Objective</a:t>
            </a:r>
          </a:p>
          <a:p>
            <a:pPr lvl="1"/>
            <a:r>
              <a:rPr lang="en-US" sz="2400" dirty="0" smtClean="0"/>
              <a:t>Introduce SE Core, summarize standards used, identify standards gaps, and solicit suggestions</a:t>
            </a:r>
          </a:p>
          <a:p>
            <a:pPr lvl="1"/>
            <a:endParaRPr lang="en-US" sz="2400" dirty="0" smtClean="0"/>
          </a:p>
          <a:p>
            <a:r>
              <a:rPr lang="en-US" sz="2800" dirty="0" smtClean="0"/>
              <a:t>Presentation Outline</a:t>
            </a:r>
          </a:p>
          <a:p>
            <a:pPr lvl="1"/>
            <a:r>
              <a:rPr lang="en-US" sz="2400" dirty="0" smtClean="0"/>
              <a:t>What is SE Core</a:t>
            </a:r>
          </a:p>
          <a:p>
            <a:pPr lvl="1"/>
            <a:r>
              <a:rPr lang="en-US" sz="2200" dirty="0" smtClean="0"/>
              <a:t>Terrain Database Production Processes</a:t>
            </a:r>
          </a:p>
          <a:p>
            <a:pPr lvl="1"/>
            <a:r>
              <a:rPr lang="en-US" sz="2200" dirty="0" smtClean="0"/>
              <a:t>Terrain Database Production Tools</a:t>
            </a:r>
          </a:p>
          <a:p>
            <a:pPr lvl="1"/>
            <a:r>
              <a:rPr lang="en-US" sz="2200" dirty="0" smtClean="0"/>
              <a:t>Terrain </a:t>
            </a:r>
            <a:r>
              <a:rPr lang="en-US" sz="2200" dirty="0"/>
              <a:t>Database Production </a:t>
            </a:r>
            <a:r>
              <a:rPr lang="en-US" sz="2200" dirty="0" smtClean="0"/>
              <a:t>Standards</a:t>
            </a:r>
            <a:endParaRPr lang="en-US" sz="2200" dirty="0"/>
          </a:p>
          <a:p>
            <a:pPr lvl="1"/>
            <a:r>
              <a:rPr lang="en-US" sz="2200" dirty="0" smtClean="0"/>
              <a:t>Current Areas of Standards gaps</a:t>
            </a:r>
          </a:p>
          <a:p>
            <a:pPr lvl="1"/>
            <a:r>
              <a:rPr lang="en-US" sz="2400" dirty="0" smtClean="0"/>
              <a:t>Questions</a:t>
            </a:r>
          </a:p>
        </p:txBody>
      </p:sp>
    </p:spTree>
    <p:extLst>
      <p:ext uri="{BB962C8B-B14F-4D97-AF65-F5344CB8AC3E}">
        <p14:creationId xmlns:p14="http://schemas.microsoft.com/office/powerpoint/2010/main" val="1000825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71800" y="1238865"/>
            <a:ext cx="8915400" cy="5379586"/>
          </a:xfrm>
          <a:prstGeom prst="rect">
            <a:avLst/>
          </a:prstGeom>
        </p:spPr>
      </p:pic>
      <p:sp>
        <p:nvSpPr>
          <p:cNvPr id="2" name="Title 1"/>
          <p:cNvSpPr>
            <a:spLocks noGrp="1"/>
          </p:cNvSpPr>
          <p:nvPr>
            <p:ph type="title"/>
          </p:nvPr>
        </p:nvSpPr>
        <p:spPr>
          <a:prstGeom prst="rect">
            <a:avLst/>
          </a:prstGeom>
        </p:spPr>
        <p:txBody>
          <a:bodyPr/>
          <a:lstStyle/>
          <a:p>
            <a:r>
              <a:rPr lang="en-US" dirty="0" smtClean="0"/>
              <a:t>2017 </a:t>
            </a:r>
            <a:r>
              <a:rPr lang="en-US" dirty="0"/>
              <a:t>Correlated Formats for </a:t>
            </a:r>
            <a:r>
              <a:rPr lang="en-US" dirty="0" smtClean="0"/>
              <a:t>U.S. Army Training </a:t>
            </a:r>
            <a:r>
              <a:rPr lang="en-US" dirty="0"/>
              <a:t>Systems</a:t>
            </a:r>
            <a:endParaRPr lang="en-US" sz="4800" dirty="0"/>
          </a:p>
        </p:txBody>
      </p:sp>
      <p:sp>
        <p:nvSpPr>
          <p:cNvPr id="5" name="TextBox 4"/>
          <p:cNvSpPr txBox="1"/>
          <p:nvPr/>
        </p:nvSpPr>
        <p:spPr>
          <a:xfrm>
            <a:off x="381000" y="1447800"/>
            <a:ext cx="2209800" cy="3785652"/>
          </a:xfrm>
          <a:prstGeom prst="rect">
            <a:avLst/>
          </a:prstGeom>
          <a:noFill/>
        </p:spPr>
        <p:txBody>
          <a:bodyPr wrap="square" rtlCol="0">
            <a:spAutoFit/>
          </a:bodyPr>
          <a:lstStyle/>
          <a:p>
            <a:pPr algn="ctr"/>
            <a:r>
              <a:rPr lang="en-US" dirty="0" smtClean="0">
                <a:solidFill>
                  <a:srgbClr val="0070C0"/>
                </a:solidFill>
              </a:rPr>
              <a:t>Currently generating 57 formats for 15 Integrated Training Environment (ITE) systems of fully correlated </a:t>
            </a:r>
            <a:r>
              <a:rPr lang="en-US" dirty="0">
                <a:solidFill>
                  <a:srgbClr val="0070C0"/>
                </a:solidFill>
              </a:rPr>
              <a:t>t</a:t>
            </a:r>
            <a:r>
              <a:rPr lang="en-US" dirty="0" smtClean="0">
                <a:solidFill>
                  <a:srgbClr val="0070C0"/>
                </a:solidFill>
              </a:rPr>
              <a:t>errain</a:t>
            </a:r>
            <a:endParaRPr lang="en-US" dirty="0">
              <a:solidFill>
                <a:srgbClr val="0070C0"/>
              </a:solidFill>
            </a:endParaRPr>
          </a:p>
        </p:txBody>
      </p:sp>
      <p:sp>
        <p:nvSpPr>
          <p:cNvPr id="4" name="Slide Number Placeholder 3"/>
          <p:cNvSpPr>
            <a:spLocks noGrp="1"/>
          </p:cNvSpPr>
          <p:nvPr>
            <p:ph type="sldNum" sz="quarter" idx="10"/>
          </p:nvPr>
        </p:nvSpPr>
        <p:spPr/>
        <p:txBody>
          <a:bodyPr/>
          <a:lstStyle/>
          <a:p>
            <a:pPr>
              <a:defRPr/>
            </a:pPr>
            <a:fld id="{3B3272FD-8C4A-4DB4-AF2B-14A86E62FA3B}" type="slidenum">
              <a:rPr lang="en-US" smtClean="0">
                <a:ea typeface="ＭＳ Ｐゴシック"/>
              </a:rPr>
              <a:pPr>
                <a:defRPr/>
              </a:pPr>
              <a:t>20</a:t>
            </a:fld>
            <a:endParaRPr lang="en-US" sz="1100" dirty="0">
              <a:ea typeface="ＭＳ Ｐゴシック"/>
            </a:endParaRPr>
          </a:p>
        </p:txBody>
      </p:sp>
    </p:spTree>
    <p:extLst>
      <p:ext uri="{BB962C8B-B14F-4D97-AF65-F5344CB8AC3E}">
        <p14:creationId xmlns:p14="http://schemas.microsoft.com/office/powerpoint/2010/main" val="329532265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a:r>
              <a:rPr lang="en-US" sz="3600" dirty="0" smtClean="0"/>
              <a:t>SE Core</a:t>
            </a:r>
            <a:br>
              <a:rPr lang="en-US" sz="3600" dirty="0" smtClean="0"/>
            </a:br>
            <a:r>
              <a:rPr lang="en-US" sz="3600" dirty="0" smtClean="0"/>
              <a:t>Terrain </a:t>
            </a:r>
            <a:r>
              <a:rPr lang="en-US" sz="3600" dirty="0"/>
              <a:t>Database Production </a:t>
            </a:r>
            <a:r>
              <a:rPr lang="en-US" sz="3600" dirty="0" smtClean="0"/>
              <a:t/>
            </a:r>
            <a:br>
              <a:rPr lang="en-US" sz="3600" dirty="0" smtClean="0"/>
            </a:br>
            <a:r>
              <a:rPr lang="en-US" sz="3600" dirty="0" smtClean="0"/>
              <a:t>Tools</a:t>
            </a:r>
            <a:endParaRPr lang="en-US" sz="3600" dirty="0"/>
          </a:p>
        </p:txBody>
      </p:sp>
      <p:sp>
        <p:nvSpPr>
          <p:cNvPr id="3" name="Slide Number Placeholder 2"/>
          <p:cNvSpPr>
            <a:spLocks noGrp="1"/>
          </p:cNvSpPr>
          <p:nvPr>
            <p:ph type="sldNum" sz="quarter" idx="4294967295"/>
          </p:nvPr>
        </p:nvSpPr>
        <p:spPr>
          <a:xfrm>
            <a:off x="158749" y="6623281"/>
            <a:ext cx="450851" cy="100156"/>
          </a:xfrm>
        </p:spPr>
        <p:txBody>
          <a:bodyPr/>
          <a:lstStyle/>
          <a:p>
            <a:pPr>
              <a:defRPr/>
            </a:pPr>
            <a:fld id="{3B3272FD-8C4A-4DB4-AF2B-14A86E62FA3B}" type="slidenum">
              <a:rPr lang="en-US" smtClean="0">
                <a:ea typeface="ＭＳ Ｐゴシック"/>
              </a:rPr>
              <a:pPr>
                <a:defRPr/>
              </a:pPr>
              <a:t>21</a:t>
            </a:fld>
            <a:endParaRPr lang="en-US" sz="1100" dirty="0">
              <a:ea typeface="ＭＳ Ｐゴシック"/>
            </a:endParaRPr>
          </a:p>
        </p:txBody>
      </p:sp>
    </p:spTree>
    <p:extLst>
      <p:ext uri="{BB962C8B-B14F-4D97-AF65-F5344CB8AC3E}">
        <p14:creationId xmlns:p14="http://schemas.microsoft.com/office/powerpoint/2010/main" val="35177851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12192000" cy="6858000"/>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22</a:t>
            </a:fld>
            <a:endParaRPr lang="en-US" sz="1100" dirty="0">
              <a:ea typeface="ＭＳ Ｐゴシック"/>
            </a:endParaRPr>
          </a:p>
        </p:txBody>
      </p:sp>
      <p:pic>
        <p:nvPicPr>
          <p:cNvPr id="4"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50338" y="197652"/>
            <a:ext cx="11108262" cy="6596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15718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Source Data Collection, Standardization, and </a:t>
            </a:r>
            <a:r>
              <a:rPr lang="en-US" dirty="0" smtClean="0"/>
              <a:t>Conflation - Example</a:t>
            </a:r>
            <a:endParaRPr lang="en-US" dirty="0"/>
          </a:p>
        </p:txBody>
      </p:sp>
      <p:sp>
        <p:nvSpPr>
          <p:cNvPr id="2" name="Slide Number Placeholder 1"/>
          <p:cNvSpPr>
            <a:spLocks noGrp="1"/>
          </p:cNvSpPr>
          <p:nvPr>
            <p:ph type="sldNum" sz="quarter" idx="10"/>
          </p:nvPr>
        </p:nvSpPr>
        <p:spPr/>
        <p:txBody>
          <a:bodyPr/>
          <a:lstStyle/>
          <a:p>
            <a:pPr>
              <a:defRPr/>
            </a:pPr>
            <a:fld id="{3B3272FD-8C4A-4DB4-AF2B-14A86E62FA3B}" type="slidenum">
              <a:rPr lang="en-US" smtClean="0">
                <a:ea typeface="ＭＳ Ｐゴシック"/>
              </a:rPr>
              <a:pPr>
                <a:defRPr/>
              </a:pPr>
              <a:t>23</a:t>
            </a:fld>
            <a:endParaRPr lang="en-US" sz="1100" dirty="0">
              <a:ea typeface="ＭＳ Ｐゴシック"/>
            </a:endParaRPr>
          </a:p>
        </p:txBody>
      </p:sp>
      <p:pic>
        <p:nvPicPr>
          <p:cNvPr id="3" name="Picture 2"/>
          <p:cNvPicPr/>
          <p:nvPr/>
        </p:nvPicPr>
        <p:blipFill rotWithShape="1">
          <a:blip r:embed="rId2" cstate="email">
            <a:extLst>
              <a:ext uri="{28A0092B-C50C-407E-A947-70E740481C1C}">
                <a14:useLocalDpi xmlns:a14="http://schemas.microsoft.com/office/drawing/2010/main"/>
              </a:ext>
            </a:extLst>
          </a:blip>
          <a:srcRect t="20231"/>
          <a:stretch/>
        </p:blipFill>
        <p:spPr bwMode="auto">
          <a:xfrm>
            <a:off x="70697" y="1210598"/>
            <a:ext cx="10825903" cy="5172992"/>
          </a:xfrm>
          <a:prstGeom prst="rect">
            <a:avLst/>
          </a:prstGeom>
          <a:noFill/>
          <a:ln>
            <a:noFill/>
          </a:ln>
        </p:spPr>
      </p:pic>
      <p:grpSp>
        <p:nvGrpSpPr>
          <p:cNvPr id="5" name="Group 4"/>
          <p:cNvGrpSpPr/>
          <p:nvPr/>
        </p:nvGrpSpPr>
        <p:grpSpPr>
          <a:xfrm>
            <a:off x="8839200" y="3674015"/>
            <a:ext cx="3615685" cy="2813685"/>
            <a:chOff x="5943600" y="1600200"/>
            <a:chExt cx="5574079" cy="4337685"/>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43600" y="1600200"/>
              <a:ext cx="5574079" cy="4291012"/>
            </a:xfrm>
            <a:prstGeom prst="rect">
              <a:avLst/>
            </a:prstGeom>
            <a:ln>
              <a:solidFill>
                <a:schemeClr val="tx1"/>
              </a:solidFill>
            </a:ln>
          </p:spPr>
        </p:pic>
        <p:sp>
          <p:nvSpPr>
            <p:cNvPr id="7" name="Freeform 6"/>
            <p:cNvSpPr/>
            <p:nvPr/>
          </p:nvSpPr>
          <p:spPr bwMode="auto">
            <a:xfrm>
              <a:off x="5951738" y="5849950"/>
              <a:ext cx="5565941" cy="87935"/>
            </a:xfrm>
            <a:custGeom>
              <a:avLst/>
              <a:gdLst>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846667 w 3928533"/>
                <a:gd name="connsiteY7" fmla="*/ 90311 h 498285"/>
                <a:gd name="connsiteX8" fmla="*/ 959556 w 3928533"/>
                <a:gd name="connsiteY8" fmla="*/ 33867 h 498285"/>
                <a:gd name="connsiteX9" fmla="*/ 993422 w 3928533"/>
                <a:gd name="connsiteY9" fmla="*/ 11289 h 498285"/>
                <a:gd name="connsiteX10" fmla="*/ 1083733 w 3928533"/>
                <a:gd name="connsiteY10" fmla="*/ 0 h 498285"/>
                <a:gd name="connsiteX11" fmla="*/ 1422400 w 3928533"/>
                <a:gd name="connsiteY11" fmla="*/ 22578 h 498285"/>
                <a:gd name="connsiteX12" fmla="*/ 1591733 w 3928533"/>
                <a:gd name="connsiteY12" fmla="*/ 67734 h 498285"/>
                <a:gd name="connsiteX13" fmla="*/ 1704622 w 3928533"/>
                <a:gd name="connsiteY13" fmla="*/ 90311 h 498285"/>
                <a:gd name="connsiteX14" fmla="*/ 2551289 w 3928533"/>
                <a:gd name="connsiteY14" fmla="*/ 124178 h 498285"/>
                <a:gd name="connsiteX15" fmla="*/ 2596445 w 3928533"/>
                <a:gd name="connsiteY15" fmla="*/ 135467 h 498285"/>
                <a:gd name="connsiteX16" fmla="*/ 2731911 w 3928533"/>
                <a:gd name="connsiteY16" fmla="*/ 158045 h 498285"/>
                <a:gd name="connsiteX17" fmla="*/ 2833511 w 3928533"/>
                <a:gd name="connsiteY17" fmla="*/ 225778 h 498285"/>
                <a:gd name="connsiteX18" fmla="*/ 2889956 w 3928533"/>
                <a:gd name="connsiteY18" fmla="*/ 282223 h 498285"/>
                <a:gd name="connsiteX19" fmla="*/ 2901245 w 3928533"/>
                <a:gd name="connsiteY19" fmla="*/ 316089 h 498285"/>
                <a:gd name="connsiteX20" fmla="*/ 3014133 w 3928533"/>
                <a:gd name="connsiteY20" fmla="*/ 327378 h 498285"/>
                <a:gd name="connsiteX21" fmla="*/ 3093156 w 3928533"/>
                <a:gd name="connsiteY21" fmla="*/ 304800 h 498285"/>
                <a:gd name="connsiteX22" fmla="*/ 3510845 w 3928533"/>
                <a:gd name="connsiteY22" fmla="*/ 327378 h 498285"/>
                <a:gd name="connsiteX23" fmla="*/ 3522133 w 3928533"/>
                <a:gd name="connsiteY23" fmla="*/ 395111 h 498285"/>
                <a:gd name="connsiteX24" fmla="*/ 3691467 w 3928533"/>
                <a:gd name="connsiteY24" fmla="*/ 428978 h 498285"/>
                <a:gd name="connsiteX25" fmla="*/ 3747911 w 3928533"/>
                <a:gd name="connsiteY25" fmla="*/ 440267 h 498285"/>
                <a:gd name="connsiteX26" fmla="*/ 3849511 w 3928533"/>
                <a:gd name="connsiteY26" fmla="*/ 474134 h 498285"/>
                <a:gd name="connsiteX27" fmla="*/ 3917245 w 3928533"/>
                <a:gd name="connsiteY27" fmla="*/ 485423 h 498285"/>
                <a:gd name="connsiteX28" fmla="*/ 3928533 w 3928533"/>
                <a:gd name="connsiteY28"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846667 w 3928533"/>
                <a:gd name="connsiteY7" fmla="*/ 90311 h 498285"/>
                <a:gd name="connsiteX8" fmla="*/ 959556 w 3928533"/>
                <a:gd name="connsiteY8" fmla="*/ 33867 h 498285"/>
                <a:gd name="connsiteX9" fmla="*/ 993422 w 3928533"/>
                <a:gd name="connsiteY9" fmla="*/ 11289 h 498285"/>
                <a:gd name="connsiteX10" fmla="*/ 1083733 w 3928533"/>
                <a:gd name="connsiteY10" fmla="*/ 0 h 498285"/>
                <a:gd name="connsiteX11" fmla="*/ 1422400 w 3928533"/>
                <a:gd name="connsiteY11" fmla="*/ 22578 h 498285"/>
                <a:gd name="connsiteX12" fmla="*/ 1591733 w 3928533"/>
                <a:gd name="connsiteY12" fmla="*/ 67734 h 498285"/>
                <a:gd name="connsiteX13" fmla="*/ 1704622 w 3928533"/>
                <a:gd name="connsiteY13" fmla="*/ 90311 h 498285"/>
                <a:gd name="connsiteX14" fmla="*/ 2551289 w 3928533"/>
                <a:gd name="connsiteY14" fmla="*/ 124178 h 498285"/>
                <a:gd name="connsiteX15" fmla="*/ 2596445 w 3928533"/>
                <a:gd name="connsiteY15" fmla="*/ 135467 h 498285"/>
                <a:gd name="connsiteX16" fmla="*/ 2731911 w 3928533"/>
                <a:gd name="connsiteY16" fmla="*/ 158045 h 498285"/>
                <a:gd name="connsiteX17" fmla="*/ 2833511 w 3928533"/>
                <a:gd name="connsiteY17" fmla="*/ 225778 h 498285"/>
                <a:gd name="connsiteX18" fmla="*/ 2889956 w 3928533"/>
                <a:gd name="connsiteY18" fmla="*/ 282223 h 498285"/>
                <a:gd name="connsiteX19" fmla="*/ 2901245 w 3928533"/>
                <a:gd name="connsiteY19" fmla="*/ 316089 h 498285"/>
                <a:gd name="connsiteX20" fmla="*/ 3014133 w 3928533"/>
                <a:gd name="connsiteY20" fmla="*/ 327378 h 498285"/>
                <a:gd name="connsiteX21" fmla="*/ 3093156 w 3928533"/>
                <a:gd name="connsiteY21" fmla="*/ 304800 h 498285"/>
                <a:gd name="connsiteX22" fmla="*/ 3510845 w 3928533"/>
                <a:gd name="connsiteY22" fmla="*/ 327378 h 498285"/>
                <a:gd name="connsiteX23" fmla="*/ 3522133 w 3928533"/>
                <a:gd name="connsiteY23" fmla="*/ 395111 h 498285"/>
                <a:gd name="connsiteX24" fmla="*/ 3691467 w 3928533"/>
                <a:gd name="connsiteY24" fmla="*/ 428978 h 498285"/>
                <a:gd name="connsiteX25" fmla="*/ 3747911 w 3928533"/>
                <a:gd name="connsiteY25" fmla="*/ 440267 h 498285"/>
                <a:gd name="connsiteX26" fmla="*/ 3849511 w 3928533"/>
                <a:gd name="connsiteY26" fmla="*/ 474134 h 498285"/>
                <a:gd name="connsiteX27" fmla="*/ 3917245 w 3928533"/>
                <a:gd name="connsiteY27" fmla="*/ 485423 h 498285"/>
                <a:gd name="connsiteX28" fmla="*/ 3928533 w 3928533"/>
                <a:gd name="connsiteY28"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959556 w 3928533"/>
                <a:gd name="connsiteY7" fmla="*/ 33867 h 498285"/>
                <a:gd name="connsiteX8" fmla="*/ 993422 w 3928533"/>
                <a:gd name="connsiteY8" fmla="*/ 11289 h 498285"/>
                <a:gd name="connsiteX9" fmla="*/ 1083733 w 3928533"/>
                <a:gd name="connsiteY9" fmla="*/ 0 h 498285"/>
                <a:gd name="connsiteX10" fmla="*/ 1422400 w 3928533"/>
                <a:gd name="connsiteY10" fmla="*/ 22578 h 498285"/>
                <a:gd name="connsiteX11" fmla="*/ 1591733 w 3928533"/>
                <a:gd name="connsiteY11" fmla="*/ 67734 h 498285"/>
                <a:gd name="connsiteX12" fmla="*/ 1704622 w 3928533"/>
                <a:gd name="connsiteY12" fmla="*/ 90311 h 498285"/>
                <a:gd name="connsiteX13" fmla="*/ 2551289 w 3928533"/>
                <a:gd name="connsiteY13" fmla="*/ 124178 h 498285"/>
                <a:gd name="connsiteX14" fmla="*/ 2596445 w 3928533"/>
                <a:gd name="connsiteY14" fmla="*/ 135467 h 498285"/>
                <a:gd name="connsiteX15" fmla="*/ 2731911 w 3928533"/>
                <a:gd name="connsiteY15" fmla="*/ 158045 h 498285"/>
                <a:gd name="connsiteX16" fmla="*/ 2833511 w 3928533"/>
                <a:gd name="connsiteY16" fmla="*/ 225778 h 498285"/>
                <a:gd name="connsiteX17" fmla="*/ 2889956 w 3928533"/>
                <a:gd name="connsiteY17" fmla="*/ 282223 h 498285"/>
                <a:gd name="connsiteX18" fmla="*/ 2901245 w 3928533"/>
                <a:gd name="connsiteY18" fmla="*/ 316089 h 498285"/>
                <a:gd name="connsiteX19" fmla="*/ 3014133 w 3928533"/>
                <a:gd name="connsiteY19" fmla="*/ 327378 h 498285"/>
                <a:gd name="connsiteX20" fmla="*/ 3093156 w 3928533"/>
                <a:gd name="connsiteY20" fmla="*/ 304800 h 498285"/>
                <a:gd name="connsiteX21" fmla="*/ 3510845 w 3928533"/>
                <a:gd name="connsiteY21" fmla="*/ 327378 h 498285"/>
                <a:gd name="connsiteX22" fmla="*/ 3522133 w 3928533"/>
                <a:gd name="connsiteY22" fmla="*/ 395111 h 498285"/>
                <a:gd name="connsiteX23" fmla="*/ 3691467 w 3928533"/>
                <a:gd name="connsiteY23" fmla="*/ 428978 h 498285"/>
                <a:gd name="connsiteX24" fmla="*/ 3747911 w 3928533"/>
                <a:gd name="connsiteY24" fmla="*/ 440267 h 498285"/>
                <a:gd name="connsiteX25" fmla="*/ 3849511 w 3928533"/>
                <a:gd name="connsiteY25" fmla="*/ 474134 h 498285"/>
                <a:gd name="connsiteX26" fmla="*/ 3917245 w 3928533"/>
                <a:gd name="connsiteY26" fmla="*/ 485423 h 498285"/>
                <a:gd name="connsiteX27" fmla="*/ 3928533 w 3928533"/>
                <a:gd name="connsiteY27"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78933 w 3928533"/>
                <a:gd name="connsiteY5" fmla="*/ 112889 h 498285"/>
                <a:gd name="connsiteX6" fmla="*/ 959556 w 3928533"/>
                <a:gd name="connsiteY6" fmla="*/ 33867 h 498285"/>
                <a:gd name="connsiteX7" fmla="*/ 993422 w 3928533"/>
                <a:gd name="connsiteY7" fmla="*/ 11289 h 498285"/>
                <a:gd name="connsiteX8" fmla="*/ 1083733 w 3928533"/>
                <a:gd name="connsiteY8" fmla="*/ 0 h 498285"/>
                <a:gd name="connsiteX9" fmla="*/ 1422400 w 3928533"/>
                <a:gd name="connsiteY9" fmla="*/ 22578 h 498285"/>
                <a:gd name="connsiteX10" fmla="*/ 1591733 w 3928533"/>
                <a:gd name="connsiteY10" fmla="*/ 67734 h 498285"/>
                <a:gd name="connsiteX11" fmla="*/ 1704622 w 3928533"/>
                <a:gd name="connsiteY11" fmla="*/ 90311 h 498285"/>
                <a:gd name="connsiteX12" fmla="*/ 2551289 w 3928533"/>
                <a:gd name="connsiteY12" fmla="*/ 124178 h 498285"/>
                <a:gd name="connsiteX13" fmla="*/ 2596445 w 3928533"/>
                <a:gd name="connsiteY13" fmla="*/ 135467 h 498285"/>
                <a:gd name="connsiteX14" fmla="*/ 2731911 w 3928533"/>
                <a:gd name="connsiteY14" fmla="*/ 158045 h 498285"/>
                <a:gd name="connsiteX15" fmla="*/ 2833511 w 3928533"/>
                <a:gd name="connsiteY15" fmla="*/ 225778 h 498285"/>
                <a:gd name="connsiteX16" fmla="*/ 2889956 w 3928533"/>
                <a:gd name="connsiteY16" fmla="*/ 282223 h 498285"/>
                <a:gd name="connsiteX17" fmla="*/ 2901245 w 3928533"/>
                <a:gd name="connsiteY17" fmla="*/ 316089 h 498285"/>
                <a:gd name="connsiteX18" fmla="*/ 3014133 w 3928533"/>
                <a:gd name="connsiteY18" fmla="*/ 327378 h 498285"/>
                <a:gd name="connsiteX19" fmla="*/ 3093156 w 3928533"/>
                <a:gd name="connsiteY19" fmla="*/ 304800 h 498285"/>
                <a:gd name="connsiteX20" fmla="*/ 3510845 w 3928533"/>
                <a:gd name="connsiteY20" fmla="*/ 327378 h 498285"/>
                <a:gd name="connsiteX21" fmla="*/ 3522133 w 3928533"/>
                <a:gd name="connsiteY21" fmla="*/ 395111 h 498285"/>
                <a:gd name="connsiteX22" fmla="*/ 3691467 w 3928533"/>
                <a:gd name="connsiteY22" fmla="*/ 428978 h 498285"/>
                <a:gd name="connsiteX23" fmla="*/ 3747911 w 3928533"/>
                <a:gd name="connsiteY23" fmla="*/ 440267 h 498285"/>
                <a:gd name="connsiteX24" fmla="*/ 3849511 w 3928533"/>
                <a:gd name="connsiteY24" fmla="*/ 474134 h 498285"/>
                <a:gd name="connsiteX25" fmla="*/ 3917245 w 3928533"/>
                <a:gd name="connsiteY25" fmla="*/ 485423 h 498285"/>
                <a:gd name="connsiteX26" fmla="*/ 3928533 w 3928533"/>
                <a:gd name="connsiteY26"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778933 w 3928533"/>
                <a:gd name="connsiteY4" fmla="*/ 112889 h 498285"/>
                <a:gd name="connsiteX5" fmla="*/ 959556 w 3928533"/>
                <a:gd name="connsiteY5" fmla="*/ 33867 h 498285"/>
                <a:gd name="connsiteX6" fmla="*/ 993422 w 3928533"/>
                <a:gd name="connsiteY6" fmla="*/ 11289 h 498285"/>
                <a:gd name="connsiteX7" fmla="*/ 1083733 w 3928533"/>
                <a:gd name="connsiteY7" fmla="*/ 0 h 498285"/>
                <a:gd name="connsiteX8" fmla="*/ 1422400 w 3928533"/>
                <a:gd name="connsiteY8" fmla="*/ 22578 h 498285"/>
                <a:gd name="connsiteX9" fmla="*/ 1591733 w 3928533"/>
                <a:gd name="connsiteY9" fmla="*/ 67734 h 498285"/>
                <a:gd name="connsiteX10" fmla="*/ 1704622 w 3928533"/>
                <a:gd name="connsiteY10" fmla="*/ 90311 h 498285"/>
                <a:gd name="connsiteX11" fmla="*/ 2551289 w 3928533"/>
                <a:gd name="connsiteY11" fmla="*/ 124178 h 498285"/>
                <a:gd name="connsiteX12" fmla="*/ 2596445 w 3928533"/>
                <a:gd name="connsiteY12" fmla="*/ 135467 h 498285"/>
                <a:gd name="connsiteX13" fmla="*/ 2731911 w 3928533"/>
                <a:gd name="connsiteY13" fmla="*/ 158045 h 498285"/>
                <a:gd name="connsiteX14" fmla="*/ 2833511 w 3928533"/>
                <a:gd name="connsiteY14" fmla="*/ 225778 h 498285"/>
                <a:gd name="connsiteX15" fmla="*/ 2889956 w 3928533"/>
                <a:gd name="connsiteY15" fmla="*/ 282223 h 498285"/>
                <a:gd name="connsiteX16" fmla="*/ 2901245 w 3928533"/>
                <a:gd name="connsiteY16" fmla="*/ 316089 h 498285"/>
                <a:gd name="connsiteX17" fmla="*/ 3014133 w 3928533"/>
                <a:gd name="connsiteY17" fmla="*/ 327378 h 498285"/>
                <a:gd name="connsiteX18" fmla="*/ 3093156 w 3928533"/>
                <a:gd name="connsiteY18" fmla="*/ 304800 h 498285"/>
                <a:gd name="connsiteX19" fmla="*/ 3510845 w 3928533"/>
                <a:gd name="connsiteY19" fmla="*/ 327378 h 498285"/>
                <a:gd name="connsiteX20" fmla="*/ 3522133 w 3928533"/>
                <a:gd name="connsiteY20" fmla="*/ 395111 h 498285"/>
                <a:gd name="connsiteX21" fmla="*/ 3691467 w 3928533"/>
                <a:gd name="connsiteY21" fmla="*/ 428978 h 498285"/>
                <a:gd name="connsiteX22" fmla="*/ 3747911 w 3928533"/>
                <a:gd name="connsiteY22" fmla="*/ 440267 h 498285"/>
                <a:gd name="connsiteX23" fmla="*/ 3849511 w 3928533"/>
                <a:gd name="connsiteY23" fmla="*/ 474134 h 498285"/>
                <a:gd name="connsiteX24" fmla="*/ 3917245 w 3928533"/>
                <a:gd name="connsiteY24" fmla="*/ 485423 h 498285"/>
                <a:gd name="connsiteX25" fmla="*/ 3928533 w 3928533"/>
                <a:gd name="connsiteY25" fmla="*/ 451556 h 498285"/>
                <a:gd name="connsiteX0" fmla="*/ 0 w 3928533"/>
                <a:gd name="connsiteY0" fmla="*/ 373289 h 499040"/>
                <a:gd name="connsiteX1" fmla="*/ 248356 w 3928533"/>
                <a:gd name="connsiteY1" fmla="*/ 339422 h 499040"/>
                <a:gd name="connsiteX2" fmla="*/ 372533 w 3928533"/>
                <a:gd name="connsiteY2" fmla="*/ 249111 h 499040"/>
                <a:gd name="connsiteX3" fmla="*/ 530578 w 3928533"/>
                <a:gd name="connsiteY3" fmla="*/ 170089 h 499040"/>
                <a:gd name="connsiteX4" fmla="*/ 925689 w 3928533"/>
                <a:gd name="connsiteY4" fmla="*/ 395866 h 499040"/>
                <a:gd name="connsiteX5" fmla="*/ 959556 w 3928533"/>
                <a:gd name="connsiteY5" fmla="*/ 34622 h 499040"/>
                <a:gd name="connsiteX6" fmla="*/ 993422 w 3928533"/>
                <a:gd name="connsiteY6" fmla="*/ 12044 h 499040"/>
                <a:gd name="connsiteX7" fmla="*/ 1083733 w 3928533"/>
                <a:gd name="connsiteY7" fmla="*/ 755 h 499040"/>
                <a:gd name="connsiteX8" fmla="*/ 1422400 w 3928533"/>
                <a:gd name="connsiteY8" fmla="*/ 23333 h 499040"/>
                <a:gd name="connsiteX9" fmla="*/ 1591733 w 3928533"/>
                <a:gd name="connsiteY9" fmla="*/ 68489 h 499040"/>
                <a:gd name="connsiteX10" fmla="*/ 1704622 w 3928533"/>
                <a:gd name="connsiteY10" fmla="*/ 91066 h 499040"/>
                <a:gd name="connsiteX11" fmla="*/ 2551289 w 3928533"/>
                <a:gd name="connsiteY11" fmla="*/ 124933 h 499040"/>
                <a:gd name="connsiteX12" fmla="*/ 2596445 w 3928533"/>
                <a:gd name="connsiteY12" fmla="*/ 136222 h 499040"/>
                <a:gd name="connsiteX13" fmla="*/ 2731911 w 3928533"/>
                <a:gd name="connsiteY13" fmla="*/ 158800 h 499040"/>
                <a:gd name="connsiteX14" fmla="*/ 2833511 w 3928533"/>
                <a:gd name="connsiteY14" fmla="*/ 226533 h 499040"/>
                <a:gd name="connsiteX15" fmla="*/ 2889956 w 3928533"/>
                <a:gd name="connsiteY15" fmla="*/ 282978 h 499040"/>
                <a:gd name="connsiteX16" fmla="*/ 2901245 w 3928533"/>
                <a:gd name="connsiteY16" fmla="*/ 316844 h 499040"/>
                <a:gd name="connsiteX17" fmla="*/ 3014133 w 3928533"/>
                <a:gd name="connsiteY17" fmla="*/ 328133 h 499040"/>
                <a:gd name="connsiteX18" fmla="*/ 3093156 w 3928533"/>
                <a:gd name="connsiteY18" fmla="*/ 305555 h 499040"/>
                <a:gd name="connsiteX19" fmla="*/ 3510845 w 3928533"/>
                <a:gd name="connsiteY19" fmla="*/ 328133 h 499040"/>
                <a:gd name="connsiteX20" fmla="*/ 3522133 w 3928533"/>
                <a:gd name="connsiteY20" fmla="*/ 395866 h 499040"/>
                <a:gd name="connsiteX21" fmla="*/ 3691467 w 3928533"/>
                <a:gd name="connsiteY21" fmla="*/ 429733 h 499040"/>
                <a:gd name="connsiteX22" fmla="*/ 3747911 w 3928533"/>
                <a:gd name="connsiteY22" fmla="*/ 441022 h 499040"/>
                <a:gd name="connsiteX23" fmla="*/ 3849511 w 3928533"/>
                <a:gd name="connsiteY23" fmla="*/ 474889 h 499040"/>
                <a:gd name="connsiteX24" fmla="*/ 3917245 w 3928533"/>
                <a:gd name="connsiteY24" fmla="*/ 486178 h 499040"/>
                <a:gd name="connsiteX25" fmla="*/ 3928533 w 3928533"/>
                <a:gd name="connsiteY25" fmla="*/ 452311 h 499040"/>
                <a:gd name="connsiteX0" fmla="*/ 0 w 3928533"/>
                <a:gd name="connsiteY0" fmla="*/ 373289 h 499040"/>
                <a:gd name="connsiteX1" fmla="*/ 248356 w 3928533"/>
                <a:gd name="connsiteY1" fmla="*/ 339422 h 499040"/>
                <a:gd name="connsiteX2" fmla="*/ 372533 w 3928533"/>
                <a:gd name="connsiteY2" fmla="*/ 249111 h 499040"/>
                <a:gd name="connsiteX3" fmla="*/ 925689 w 3928533"/>
                <a:gd name="connsiteY3" fmla="*/ 395866 h 499040"/>
                <a:gd name="connsiteX4" fmla="*/ 959556 w 3928533"/>
                <a:gd name="connsiteY4" fmla="*/ 34622 h 499040"/>
                <a:gd name="connsiteX5" fmla="*/ 993422 w 3928533"/>
                <a:gd name="connsiteY5" fmla="*/ 12044 h 499040"/>
                <a:gd name="connsiteX6" fmla="*/ 1083733 w 3928533"/>
                <a:gd name="connsiteY6" fmla="*/ 755 h 499040"/>
                <a:gd name="connsiteX7" fmla="*/ 1422400 w 3928533"/>
                <a:gd name="connsiteY7" fmla="*/ 23333 h 499040"/>
                <a:gd name="connsiteX8" fmla="*/ 1591733 w 3928533"/>
                <a:gd name="connsiteY8" fmla="*/ 68489 h 499040"/>
                <a:gd name="connsiteX9" fmla="*/ 1704622 w 3928533"/>
                <a:gd name="connsiteY9" fmla="*/ 91066 h 499040"/>
                <a:gd name="connsiteX10" fmla="*/ 2551289 w 3928533"/>
                <a:gd name="connsiteY10" fmla="*/ 124933 h 499040"/>
                <a:gd name="connsiteX11" fmla="*/ 2596445 w 3928533"/>
                <a:gd name="connsiteY11" fmla="*/ 136222 h 499040"/>
                <a:gd name="connsiteX12" fmla="*/ 2731911 w 3928533"/>
                <a:gd name="connsiteY12" fmla="*/ 158800 h 499040"/>
                <a:gd name="connsiteX13" fmla="*/ 2833511 w 3928533"/>
                <a:gd name="connsiteY13" fmla="*/ 226533 h 499040"/>
                <a:gd name="connsiteX14" fmla="*/ 2889956 w 3928533"/>
                <a:gd name="connsiteY14" fmla="*/ 282978 h 499040"/>
                <a:gd name="connsiteX15" fmla="*/ 2901245 w 3928533"/>
                <a:gd name="connsiteY15" fmla="*/ 316844 h 499040"/>
                <a:gd name="connsiteX16" fmla="*/ 3014133 w 3928533"/>
                <a:gd name="connsiteY16" fmla="*/ 328133 h 499040"/>
                <a:gd name="connsiteX17" fmla="*/ 3093156 w 3928533"/>
                <a:gd name="connsiteY17" fmla="*/ 305555 h 499040"/>
                <a:gd name="connsiteX18" fmla="*/ 3510845 w 3928533"/>
                <a:gd name="connsiteY18" fmla="*/ 328133 h 499040"/>
                <a:gd name="connsiteX19" fmla="*/ 3522133 w 3928533"/>
                <a:gd name="connsiteY19" fmla="*/ 395866 h 499040"/>
                <a:gd name="connsiteX20" fmla="*/ 3691467 w 3928533"/>
                <a:gd name="connsiteY20" fmla="*/ 429733 h 499040"/>
                <a:gd name="connsiteX21" fmla="*/ 3747911 w 3928533"/>
                <a:gd name="connsiteY21" fmla="*/ 441022 h 499040"/>
                <a:gd name="connsiteX22" fmla="*/ 3849511 w 3928533"/>
                <a:gd name="connsiteY22" fmla="*/ 474889 h 499040"/>
                <a:gd name="connsiteX23" fmla="*/ 3917245 w 3928533"/>
                <a:gd name="connsiteY23" fmla="*/ 486178 h 499040"/>
                <a:gd name="connsiteX24" fmla="*/ 3928533 w 3928533"/>
                <a:gd name="connsiteY24" fmla="*/ 452311 h 499040"/>
                <a:gd name="connsiteX0" fmla="*/ 0 w 3928533"/>
                <a:gd name="connsiteY0" fmla="*/ 373289 h 499040"/>
                <a:gd name="connsiteX1" fmla="*/ 248356 w 3928533"/>
                <a:gd name="connsiteY1" fmla="*/ 339422 h 499040"/>
                <a:gd name="connsiteX2" fmla="*/ 598311 w 3928533"/>
                <a:gd name="connsiteY2" fmla="*/ 282978 h 499040"/>
                <a:gd name="connsiteX3" fmla="*/ 925689 w 3928533"/>
                <a:gd name="connsiteY3" fmla="*/ 395866 h 499040"/>
                <a:gd name="connsiteX4" fmla="*/ 959556 w 3928533"/>
                <a:gd name="connsiteY4" fmla="*/ 34622 h 499040"/>
                <a:gd name="connsiteX5" fmla="*/ 993422 w 3928533"/>
                <a:gd name="connsiteY5" fmla="*/ 12044 h 499040"/>
                <a:gd name="connsiteX6" fmla="*/ 1083733 w 3928533"/>
                <a:gd name="connsiteY6" fmla="*/ 755 h 499040"/>
                <a:gd name="connsiteX7" fmla="*/ 1422400 w 3928533"/>
                <a:gd name="connsiteY7" fmla="*/ 23333 h 499040"/>
                <a:gd name="connsiteX8" fmla="*/ 1591733 w 3928533"/>
                <a:gd name="connsiteY8" fmla="*/ 68489 h 499040"/>
                <a:gd name="connsiteX9" fmla="*/ 1704622 w 3928533"/>
                <a:gd name="connsiteY9" fmla="*/ 91066 h 499040"/>
                <a:gd name="connsiteX10" fmla="*/ 2551289 w 3928533"/>
                <a:gd name="connsiteY10" fmla="*/ 124933 h 499040"/>
                <a:gd name="connsiteX11" fmla="*/ 2596445 w 3928533"/>
                <a:gd name="connsiteY11" fmla="*/ 136222 h 499040"/>
                <a:gd name="connsiteX12" fmla="*/ 2731911 w 3928533"/>
                <a:gd name="connsiteY12" fmla="*/ 158800 h 499040"/>
                <a:gd name="connsiteX13" fmla="*/ 2833511 w 3928533"/>
                <a:gd name="connsiteY13" fmla="*/ 226533 h 499040"/>
                <a:gd name="connsiteX14" fmla="*/ 2889956 w 3928533"/>
                <a:gd name="connsiteY14" fmla="*/ 282978 h 499040"/>
                <a:gd name="connsiteX15" fmla="*/ 2901245 w 3928533"/>
                <a:gd name="connsiteY15" fmla="*/ 316844 h 499040"/>
                <a:gd name="connsiteX16" fmla="*/ 3014133 w 3928533"/>
                <a:gd name="connsiteY16" fmla="*/ 328133 h 499040"/>
                <a:gd name="connsiteX17" fmla="*/ 3093156 w 3928533"/>
                <a:gd name="connsiteY17" fmla="*/ 305555 h 499040"/>
                <a:gd name="connsiteX18" fmla="*/ 3510845 w 3928533"/>
                <a:gd name="connsiteY18" fmla="*/ 328133 h 499040"/>
                <a:gd name="connsiteX19" fmla="*/ 3522133 w 3928533"/>
                <a:gd name="connsiteY19" fmla="*/ 395866 h 499040"/>
                <a:gd name="connsiteX20" fmla="*/ 3691467 w 3928533"/>
                <a:gd name="connsiteY20" fmla="*/ 429733 h 499040"/>
                <a:gd name="connsiteX21" fmla="*/ 3747911 w 3928533"/>
                <a:gd name="connsiteY21" fmla="*/ 441022 h 499040"/>
                <a:gd name="connsiteX22" fmla="*/ 3849511 w 3928533"/>
                <a:gd name="connsiteY22" fmla="*/ 474889 h 499040"/>
                <a:gd name="connsiteX23" fmla="*/ 3917245 w 3928533"/>
                <a:gd name="connsiteY23" fmla="*/ 486178 h 499040"/>
                <a:gd name="connsiteX24" fmla="*/ 3928533 w 3928533"/>
                <a:gd name="connsiteY24" fmla="*/ 452311 h 499040"/>
                <a:gd name="connsiteX0" fmla="*/ 0 w 3984977"/>
                <a:gd name="connsiteY0" fmla="*/ 305555 h 499040"/>
                <a:gd name="connsiteX1" fmla="*/ 304800 w 3984977"/>
                <a:gd name="connsiteY1" fmla="*/ 339422 h 499040"/>
                <a:gd name="connsiteX2" fmla="*/ 654755 w 3984977"/>
                <a:gd name="connsiteY2" fmla="*/ 282978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531381"/>
                <a:gd name="connsiteX1" fmla="*/ 316089 w 3984977"/>
                <a:gd name="connsiteY1" fmla="*/ 531333 h 531381"/>
                <a:gd name="connsiteX2" fmla="*/ 654755 w 3984977"/>
                <a:gd name="connsiteY2" fmla="*/ 282978 h 531381"/>
                <a:gd name="connsiteX3" fmla="*/ 982133 w 3984977"/>
                <a:gd name="connsiteY3" fmla="*/ 395866 h 531381"/>
                <a:gd name="connsiteX4" fmla="*/ 1016000 w 3984977"/>
                <a:gd name="connsiteY4" fmla="*/ 34622 h 531381"/>
                <a:gd name="connsiteX5" fmla="*/ 1049866 w 3984977"/>
                <a:gd name="connsiteY5" fmla="*/ 12044 h 531381"/>
                <a:gd name="connsiteX6" fmla="*/ 1140177 w 3984977"/>
                <a:gd name="connsiteY6" fmla="*/ 755 h 531381"/>
                <a:gd name="connsiteX7" fmla="*/ 1478844 w 3984977"/>
                <a:gd name="connsiteY7" fmla="*/ 23333 h 531381"/>
                <a:gd name="connsiteX8" fmla="*/ 1648177 w 3984977"/>
                <a:gd name="connsiteY8" fmla="*/ 68489 h 531381"/>
                <a:gd name="connsiteX9" fmla="*/ 1761066 w 3984977"/>
                <a:gd name="connsiteY9" fmla="*/ 91066 h 531381"/>
                <a:gd name="connsiteX10" fmla="*/ 2607733 w 3984977"/>
                <a:gd name="connsiteY10" fmla="*/ 124933 h 531381"/>
                <a:gd name="connsiteX11" fmla="*/ 2652889 w 3984977"/>
                <a:gd name="connsiteY11" fmla="*/ 136222 h 531381"/>
                <a:gd name="connsiteX12" fmla="*/ 2788355 w 3984977"/>
                <a:gd name="connsiteY12" fmla="*/ 158800 h 531381"/>
                <a:gd name="connsiteX13" fmla="*/ 2889955 w 3984977"/>
                <a:gd name="connsiteY13" fmla="*/ 226533 h 531381"/>
                <a:gd name="connsiteX14" fmla="*/ 2946400 w 3984977"/>
                <a:gd name="connsiteY14" fmla="*/ 282978 h 531381"/>
                <a:gd name="connsiteX15" fmla="*/ 2957689 w 3984977"/>
                <a:gd name="connsiteY15" fmla="*/ 316844 h 531381"/>
                <a:gd name="connsiteX16" fmla="*/ 3070577 w 3984977"/>
                <a:gd name="connsiteY16" fmla="*/ 328133 h 531381"/>
                <a:gd name="connsiteX17" fmla="*/ 3149600 w 3984977"/>
                <a:gd name="connsiteY17" fmla="*/ 305555 h 531381"/>
                <a:gd name="connsiteX18" fmla="*/ 3567289 w 3984977"/>
                <a:gd name="connsiteY18" fmla="*/ 328133 h 531381"/>
                <a:gd name="connsiteX19" fmla="*/ 3578577 w 3984977"/>
                <a:gd name="connsiteY19" fmla="*/ 395866 h 531381"/>
                <a:gd name="connsiteX20" fmla="*/ 3747911 w 3984977"/>
                <a:gd name="connsiteY20" fmla="*/ 429733 h 531381"/>
                <a:gd name="connsiteX21" fmla="*/ 3804355 w 3984977"/>
                <a:gd name="connsiteY21" fmla="*/ 441022 h 531381"/>
                <a:gd name="connsiteX22" fmla="*/ 3905955 w 3984977"/>
                <a:gd name="connsiteY22" fmla="*/ 474889 h 531381"/>
                <a:gd name="connsiteX23" fmla="*/ 3973689 w 3984977"/>
                <a:gd name="connsiteY23" fmla="*/ 486178 h 531381"/>
                <a:gd name="connsiteX24" fmla="*/ 3984977 w 3984977"/>
                <a:gd name="connsiteY24" fmla="*/ 452311 h 531381"/>
                <a:gd name="connsiteX0" fmla="*/ 0 w 3984977"/>
                <a:gd name="connsiteY0" fmla="*/ 305555 h 532218"/>
                <a:gd name="connsiteX1" fmla="*/ 316089 w 3984977"/>
                <a:gd name="connsiteY1" fmla="*/ 531333 h 532218"/>
                <a:gd name="connsiteX2" fmla="*/ 654755 w 3984977"/>
                <a:gd name="connsiteY2" fmla="*/ 203955 h 532218"/>
                <a:gd name="connsiteX3" fmla="*/ 982133 w 3984977"/>
                <a:gd name="connsiteY3" fmla="*/ 395866 h 532218"/>
                <a:gd name="connsiteX4" fmla="*/ 1016000 w 3984977"/>
                <a:gd name="connsiteY4" fmla="*/ 34622 h 532218"/>
                <a:gd name="connsiteX5" fmla="*/ 1049866 w 3984977"/>
                <a:gd name="connsiteY5" fmla="*/ 12044 h 532218"/>
                <a:gd name="connsiteX6" fmla="*/ 1140177 w 3984977"/>
                <a:gd name="connsiteY6" fmla="*/ 755 h 532218"/>
                <a:gd name="connsiteX7" fmla="*/ 1478844 w 3984977"/>
                <a:gd name="connsiteY7" fmla="*/ 23333 h 532218"/>
                <a:gd name="connsiteX8" fmla="*/ 1648177 w 3984977"/>
                <a:gd name="connsiteY8" fmla="*/ 68489 h 532218"/>
                <a:gd name="connsiteX9" fmla="*/ 1761066 w 3984977"/>
                <a:gd name="connsiteY9" fmla="*/ 91066 h 532218"/>
                <a:gd name="connsiteX10" fmla="*/ 2607733 w 3984977"/>
                <a:gd name="connsiteY10" fmla="*/ 124933 h 532218"/>
                <a:gd name="connsiteX11" fmla="*/ 2652889 w 3984977"/>
                <a:gd name="connsiteY11" fmla="*/ 136222 h 532218"/>
                <a:gd name="connsiteX12" fmla="*/ 2788355 w 3984977"/>
                <a:gd name="connsiteY12" fmla="*/ 158800 h 532218"/>
                <a:gd name="connsiteX13" fmla="*/ 2889955 w 3984977"/>
                <a:gd name="connsiteY13" fmla="*/ 226533 h 532218"/>
                <a:gd name="connsiteX14" fmla="*/ 2946400 w 3984977"/>
                <a:gd name="connsiteY14" fmla="*/ 282978 h 532218"/>
                <a:gd name="connsiteX15" fmla="*/ 2957689 w 3984977"/>
                <a:gd name="connsiteY15" fmla="*/ 316844 h 532218"/>
                <a:gd name="connsiteX16" fmla="*/ 3070577 w 3984977"/>
                <a:gd name="connsiteY16" fmla="*/ 328133 h 532218"/>
                <a:gd name="connsiteX17" fmla="*/ 3149600 w 3984977"/>
                <a:gd name="connsiteY17" fmla="*/ 305555 h 532218"/>
                <a:gd name="connsiteX18" fmla="*/ 3567289 w 3984977"/>
                <a:gd name="connsiteY18" fmla="*/ 328133 h 532218"/>
                <a:gd name="connsiteX19" fmla="*/ 3578577 w 3984977"/>
                <a:gd name="connsiteY19" fmla="*/ 395866 h 532218"/>
                <a:gd name="connsiteX20" fmla="*/ 3747911 w 3984977"/>
                <a:gd name="connsiteY20" fmla="*/ 429733 h 532218"/>
                <a:gd name="connsiteX21" fmla="*/ 3804355 w 3984977"/>
                <a:gd name="connsiteY21" fmla="*/ 441022 h 532218"/>
                <a:gd name="connsiteX22" fmla="*/ 3905955 w 3984977"/>
                <a:gd name="connsiteY22" fmla="*/ 474889 h 532218"/>
                <a:gd name="connsiteX23" fmla="*/ 3973689 w 3984977"/>
                <a:gd name="connsiteY23" fmla="*/ 486178 h 532218"/>
                <a:gd name="connsiteX24" fmla="*/ 3984977 w 3984977"/>
                <a:gd name="connsiteY24" fmla="*/ 452311 h 532218"/>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11855 h 505340"/>
                <a:gd name="connsiteX1" fmla="*/ 327378 w 3984977"/>
                <a:gd name="connsiteY1" fmla="*/ 469900 h 505340"/>
                <a:gd name="connsiteX2" fmla="*/ 654755 w 3984977"/>
                <a:gd name="connsiteY2" fmla="*/ 210255 h 505340"/>
                <a:gd name="connsiteX3" fmla="*/ 982133 w 3984977"/>
                <a:gd name="connsiteY3" fmla="*/ 402166 h 505340"/>
                <a:gd name="connsiteX4" fmla="*/ 1016000 w 3984977"/>
                <a:gd name="connsiteY4" fmla="*/ 40922 h 505340"/>
                <a:gd name="connsiteX5" fmla="*/ 1140177 w 3984977"/>
                <a:gd name="connsiteY5" fmla="*/ 7055 h 505340"/>
                <a:gd name="connsiteX6" fmla="*/ 1478844 w 3984977"/>
                <a:gd name="connsiteY6" fmla="*/ 29633 h 505340"/>
                <a:gd name="connsiteX7" fmla="*/ 1648177 w 3984977"/>
                <a:gd name="connsiteY7" fmla="*/ 74789 h 505340"/>
                <a:gd name="connsiteX8" fmla="*/ 1761066 w 3984977"/>
                <a:gd name="connsiteY8" fmla="*/ 97366 h 505340"/>
                <a:gd name="connsiteX9" fmla="*/ 2607733 w 3984977"/>
                <a:gd name="connsiteY9" fmla="*/ 131233 h 505340"/>
                <a:gd name="connsiteX10" fmla="*/ 2652889 w 3984977"/>
                <a:gd name="connsiteY10" fmla="*/ 142522 h 505340"/>
                <a:gd name="connsiteX11" fmla="*/ 2788355 w 3984977"/>
                <a:gd name="connsiteY11" fmla="*/ 165100 h 505340"/>
                <a:gd name="connsiteX12" fmla="*/ 2889955 w 3984977"/>
                <a:gd name="connsiteY12" fmla="*/ 232833 h 505340"/>
                <a:gd name="connsiteX13" fmla="*/ 2946400 w 3984977"/>
                <a:gd name="connsiteY13" fmla="*/ 289278 h 505340"/>
                <a:gd name="connsiteX14" fmla="*/ 2957689 w 3984977"/>
                <a:gd name="connsiteY14" fmla="*/ 323144 h 505340"/>
                <a:gd name="connsiteX15" fmla="*/ 3070577 w 3984977"/>
                <a:gd name="connsiteY15" fmla="*/ 334433 h 505340"/>
                <a:gd name="connsiteX16" fmla="*/ 3149600 w 3984977"/>
                <a:gd name="connsiteY16" fmla="*/ 311855 h 505340"/>
                <a:gd name="connsiteX17" fmla="*/ 3567289 w 3984977"/>
                <a:gd name="connsiteY17" fmla="*/ 334433 h 505340"/>
                <a:gd name="connsiteX18" fmla="*/ 3578577 w 3984977"/>
                <a:gd name="connsiteY18" fmla="*/ 402166 h 505340"/>
                <a:gd name="connsiteX19" fmla="*/ 3747911 w 3984977"/>
                <a:gd name="connsiteY19" fmla="*/ 436033 h 505340"/>
                <a:gd name="connsiteX20" fmla="*/ 3804355 w 3984977"/>
                <a:gd name="connsiteY20" fmla="*/ 447322 h 505340"/>
                <a:gd name="connsiteX21" fmla="*/ 3905955 w 3984977"/>
                <a:gd name="connsiteY21" fmla="*/ 481189 h 505340"/>
                <a:gd name="connsiteX22" fmla="*/ 3973689 w 3984977"/>
                <a:gd name="connsiteY22" fmla="*/ 492478 h 505340"/>
                <a:gd name="connsiteX23" fmla="*/ 3984977 w 3984977"/>
                <a:gd name="connsiteY23" fmla="*/ 458611 h 505340"/>
                <a:gd name="connsiteX0" fmla="*/ 0 w 3984977"/>
                <a:gd name="connsiteY0" fmla="*/ 304800 h 498285"/>
                <a:gd name="connsiteX1" fmla="*/ 327378 w 3984977"/>
                <a:gd name="connsiteY1" fmla="*/ 462845 h 498285"/>
                <a:gd name="connsiteX2" fmla="*/ 654755 w 3984977"/>
                <a:gd name="connsiteY2" fmla="*/ 203200 h 498285"/>
                <a:gd name="connsiteX3" fmla="*/ 982133 w 3984977"/>
                <a:gd name="connsiteY3" fmla="*/ 395111 h 498285"/>
                <a:gd name="connsiteX4" fmla="*/ 1140177 w 3984977"/>
                <a:gd name="connsiteY4" fmla="*/ 0 h 498285"/>
                <a:gd name="connsiteX5" fmla="*/ 1478844 w 3984977"/>
                <a:gd name="connsiteY5" fmla="*/ 22578 h 498285"/>
                <a:gd name="connsiteX6" fmla="*/ 1648177 w 3984977"/>
                <a:gd name="connsiteY6" fmla="*/ 67734 h 498285"/>
                <a:gd name="connsiteX7" fmla="*/ 1761066 w 3984977"/>
                <a:gd name="connsiteY7" fmla="*/ 90311 h 498285"/>
                <a:gd name="connsiteX8" fmla="*/ 2607733 w 3984977"/>
                <a:gd name="connsiteY8" fmla="*/ 124178 h 498285"/>
                <a:gd name="connsiteX9" fmla="*/ 2652889 w 3984977"/>
                <a:gd name="connsiteY9" fmla="*/ 135467 h 498285"/>
                <a:gd name="connsiteX10" fmla="*/ 2788355 w 3984977"/>
                <a:gd name="connsiteY10" fmla="*/ 158045 h 498285"/>
                <a:gd name="connsiteX11" fmla="*/ 2889955 w 3984977"/>
                <a:gd name="connsiteY11" fmla="*/ 225778 h 498285"/>
                <a:gd name="connsiteX12" fmla="*/ 2946400 w 3984977"/>
                <a:gd name="connsiteY12" fmla="*/ 282223 h 498285"/>
                <a:gd name="connsiteX13" fmla="*/ 2957689 w 3984977"/>
                <a:gd name="connsiteY13" fmla="*/ 316089 h 498285"/>
                <a:gd name="connsiteX14" fmla="*/ 3070577 w 3984977"/>
                <a:gd name="connsiteY14" fmla="*/ 327378 h 498285"/>
                <a:gd name="connsiteX15" fmla="*/ 3149600 w 3984977"/>
                <a:gd name="connsiteY15" fmla="*/ 304800 h 498285"/>
                <a:gd name="connsiteX16" fmla="*/ 3567289 w 3984977"/>
                <a:gd name="connsiteY16" fmla="*/ 327378 h 498285"/>
                <a:gd name="connsiteX17" fmla="*/ 3578577 w 3984977"/>
                <a:gd name="connsiteY17" fmla="*/ 395111 h 498285"/>
                <a:gd name="connsiteX18" fmla="*/ 3747911 w 3984977"/>
                <a:gd name="connsiteY18" fmla="*/ 428978 h 498285"/>
                <a:gd name="connsiteX19" fmla="*/ 3804355 w 3984977"/>
                <a:gd name="connsiteY19" fmla="*/ 440267 h 498285"/>
                <a:gd name="connsiteX20" fmla="*/ 3905955 w 3984977"/>
                <a:gd name="connsiteY20" fmla="*/ 474134 h 498285"/>
                <a:gd name="connsiteX21" fmla="*/ 3973689 w 3984977"/>
                <a:gd name="connsiteY21" fmla="*/ 485423 h 498285"/>
                <a:gd name="connsiteX22" fmla="*/ 3984977 w 3984977"/>
                <a:gd name="connsiteY22" fmla="*/ 451556 h 498285"/>
                <a:gd name="connsiteX0" fmla="*/ 0 w 3984977"/>
                <a:gd name="connsiteY0" fmla="*/ 287448 h 480933"/>
                <a:gd name="connsiteX1" fmla="*/ 327378 w 3984977"/>
                <a:gd name="connsiteY1" fmla="*/ 445493 h 480933"/>
                <a:gd name="connsiteX2" fmla="*/ 654755 w 3984977"/>
                <a:gd name="connsiteY2" fmla="*/ 185848 h 480933"/>
                <a:gd name="connsiteX3" fmla="*/ 982133 w 3984977"/>
                <a:gd name="connsiteY3" fmla="*/ 377759 h 480933"/>
                <a:gd name="connsiteX4" fmla="*/ 1207911 w 3984977"/>
                <a:gd name="connsiteY4" fmla="*/ 174559 h 480933"/>
                <a:gd name="connsiteX5" fmla="*/ 1478844 w 3984977"/>
                <a:gd name="connsiteY5" fmla="*/ 5226 h 480933"/>
                <a:gd name="connsiteX6" fmla="*/ 1648177 w 3984977"/>
                <a:gd name="connsiteY6" fmla="*/ 50382 h 480933"/>
                <a:gd name="connsiteX7" fmla="*/ 1761066 w 3984977"/>
                <a:gd name="connsiteY7" fmla="*/ 72959 h 480933"/>
                <a:gd name="connsiteX8" fmla="*/ 2607733 w 3984977"/>
                <a:gd name="connsiteY8" fmla="*/ 106826 h 480933"/>
                <a:gd name="connsiteX9" fmla="*/ 2652889 w 3984977"/>
                <a:gd name="connsiteY9" fmla="*/ 118115 h 480933"/>
                <a:gd name="connsiteX10" fmla="*/ 2788355 w 3984977"/>
                <a:gd name="connsiteY10" fmla="*/ 140693 h 480933"/>
                <a:gd name="connsiteX11" fmla="*/ 2889955 w 3984977"/>
                <a:gd name="connsiteY11" fmla="*/ 208426 h 480933"/>
                <a:gd name="connsiteX12" fmla="*/ 2946400 w 3984977"/>
                <a:gd name="connsiteY12" fmla="*/ 264871 h 480933"/>
                <a:gd name="connsiteX13" fmla="*/ 2957689 w 3984977"/>
                <a:gd name="connsiteY13" fmla="*/ 298737 h 480933"/>
                <a:gd name="connsiteX14" fmla="*/ 3070577 w 3984977"/>
                <a:gd name="connsiteY14" fmla="*/ 310026 h 480933"/>
                <a:gd name="connsiteX15" fmla="*/ 3149600 w 3984977"/>
                <a:gd name="connsiteY15" fmla="*/ 287448 h 480933"/>
                <a:gd name="connsiteX16" fmla="*/ 3567289 w 3984977"/>
                <a:gd name="connsiteY16" fmla="*/ 310026 h 480933"/>
                <a:gd name="connsiteX17" fmla="*/ 3578577 w 3984977"/>
                <a:gd name="connsiteY17" fmla="*/ 377759 h 480933"/>
                <a:gd name="connsiteX18" fmla="*/ 3747911 w 3984977"/>
                <a:gd name="connsiteY18" fmla="*/ 411626 h 480933"/>
                <a:gd name="connsiteX19" fmla="*/ 3804355 w 3984977"/>
                <a:gd name="connsiteY19" fmla="*/ 422915 h 480933"/>
                <a:gd name="connsiteX20" fmla="*/ 3905955 w 3984977"/>
                <a:gd name="connsiteY20" fmla="*/ 456782 h 480933"/>
                <a:gd name="connsiteX21" fmla="*/ 3973689 w 3984977"/>
                <a:gd name="connsiteY21" fmla="*/ 468071 h 480933"/>
                <a:gd name="connsiteX22" fmla="*/ 3984977 w 3984977"/>
                <a:gd name="connsiteY22" fmla="*/ 434204 h 480933"/>
                <a:gd name="connsiteX0" fmla="*/ 0 w 3984977"/>
                <a:gd name="connsiteY0" fmla="*/ 255353 h 448838"/>
                <a:gd name="connsiteX1" fmla="*/ 327378 w 3984977"/>
                <a:gd name="connsiteY1" fmla="*/ 413398 h 448838"/>
                <a:gd name="connsiteX2" fmla="*/ 654755 w 3984977"/>
                <a:gd name="connsiteY2" fmla="*/ 153753 h 448838"/>
                <a:gd name="connsiteX3" fmla="*/ 982133 w 3984977"/>
                <a:gd name="connsiteY3" fmla="*/ 345664 h 448838"/>
                <a:gd name="connsiteX4" fmla="*/ 1207911 w 3984977"/>
                <a:gd name="connsiteY4" fmla="*/ 142464 h 448838"/>
                <a:gd name="connsiteX5" fmla="*/ 1433689 w 3984977"/>
                <a:gd name="connsiteY5" fmla="*/ 334376 h 448838"/>
                <a:gd name="connsiteX6" fmla="*/ 1648177 w 3984977"/>
                <a:gd name="connsiteY6" fmla="*/ 18287 h 448838"/>
                <a:gd name="connsiteX7" fmla="*/ 1761066 w 3984977"/>
                <a:gd name="connsiteY7" fmla="*/ 40864 h 448838"/>
                <a:gd name="connsiteX8" fmla="*/ 2607733 w 3984977"/>
                <a:gd name="connsiteY8" fmla="*/ 74731 h 448838"/>
                <a:gd name="connsiteX9" fmla="*/ 2652889 w 3984977"/>
                <a:gd name="connsiteY9" fmla="*/ 86020 h 448838"/>
                <a:gd name="connsiteX10" fmla="*/ 2788355 w 3984977"/>
                <a:gd name="connsiteY10" fmla="*/ 108598 h 448838"/>
                <a:gd name="connsiteX11" fmla="*/ 2889955 w 3984977"/>
                <a:gd name="connsiteY11" fmla="*/ 176331 h 448838"/>
                <a:gd name="connsiteX12" fmla="*/ 2946400 w 3984977"/>
                <a:gd name="connsiteY12" fmla="*/ 232776 h 448838"/>
                <a:gd name="connsiteX13" fmla="*/ 2957689 w 3984977"/>
                <a:gd name="connsiteY13" fmla="*/ 266642 h 448838"/>
                <a:gd name="connsiteX14" fmla="*/ 3070577 w 3984977"/>
                <a:gd name="connsiteY14" fmla="*/ 277931 h 448838"/>
                <a:gd name="connsiteX15" fmla="*/ 3149600 w 3984977"/>
                <a:gd name="connsiteY15" fmla="*/ 255353 h 448838"/>
                <a:gd name="connsiteX16" fmla="*/ 3567289 w 3984977"/>
                <a:gd name="connsiteY16" fmla="*/ 277931 h 448838"/>
                <a:gd name="connsiteX17" fmla="*/ 3578577 w 3984977"/>
                <a:gd name="connsiteY17" fmla="*/ 345664 h 448838"/>
                <a:gd name="connsiteX18" fmla="*/ 3747911 w 3984977"/>
                <a:gd name="connsiteY18" fmla="*/ 379531 h 448838"/>
                <a:gd name="connsiteX19" fmla="*/ 3804355 w 3984977"/>
                <a:gd name="connsiteY19" fmla="*/ 390820 h 448838"/>
                <a:gd name="connsiteX20" fmla="*/ 3905955 w 3984977"/>
                <a:gd name="connsiteY20" fmla="*/ 424687 h 448838"/>
                <a:gd name="connsiteX21" fmla="*/ 3973689 w 3984977"/>
                <a:gd name="connsiteY21" fmla="*/ 435976 h 448838"/>
                <a:gd name="connsiteX22" fmla="*/ 3984977 w 3984977"/>
                <a:gd name="connsiteY22" fmla="*/ 402109 h 448838"/>
                <a:gd name="connsiteX0" fmla="*/ 0 w 3984977"/>
                <a:gd name="connsiteY0" fmla="*/ 215052 h 408537"/>
                <a:gd name="connsiteX1" fmla="*/ 327378 w 3984977"/>
                <a:gd name="connsiteY1" fmla="*/ 373097 h 408537"/>
                <a:gd name="connsiteX2" fmla="*/ 654755 w 3984977"/>
                <a:gd name="connsiteY2" fmla="*/ 113452 h 408537"/>
                <a:gd name="connsiteX3" fmla="*/ 982133 w 3984977"/>
                <a:gd name="connsiteY3" fmla="*/ 305363 h 408537"/>
                <a:gd name="connsiteX4" fmla="*/ 1207911 w 3984977"/>
                <a:gd name="connsiteY4" fmla="*/ 102163 h 408537"/>
                <a:gd name="connsiteX5" fmla="*/ 1433689 w 3984977"/>
                <a:gd name="connsiteY5" fmla="*/ 294075 h 408537"/>
                <a:gd name="connsiteX6" fmla="*/ 1648177 w 3984977"/>
                <a:gd name="connsiteY6" fmla="*/ 113452 h 408537"/>
                <a:gd name="connsiteX7" fmla="*/ 1761066 w 3984977"/>
                <a:gd name="connsiteY7" fmla="*/ 563 h 408537"/>
                <a:gd name="connsiteX8" fmla="*/ 2607733 w 3984977"/>
                <a:gd name="connsiteY8" fmla="*/ 34430 h 408537"/>
                <a:gd name="connsiteX9" fmla="*/ 2652889 w 3984977"/>
                <a:gd name="connsiteY9" fmla="*/ 45719 h 408537"/>
                <a:gd name="connsiteX10" fmla="*/ 2788355 w 3984977"/>
                <a:gd name="connsiteY10" fmla="*/ 68297 h 408537"/>
                <a:gd name="connsiteX11" fmla="*/ 2889955 w 3984977"/>
                <a:gd name="connsiteY11" fmla="*/ 136030 h 408537"/>
                <a:gd name="connsiteX12" fmla="*/ 2946400 w 3984977"/>
                <a:gd name="connsiteY12" fmla="*/ 192475 h 408537"/>
                <a:gd name="connsiteX13" fmla="*/ 2957689 w 3984977"/>
                <a:gd name="connsiteY13" fmla="*/ 226341 h 408537"/>
                <a:gd name="connsiteX14" fmla="*/ 3070577 w 3984977"/>
                <a:gd name="connsiteY14" fmla="*/ 237630 h 408537"/>
                <a:gd name="connsiteX15" fmla="*/ 3149600 w 3984977"/>
                <a:gd name="connsiteY15" fmla="*/ 215052 h 408537"/>
                <a:gd name="connsiteX16" fmla="*/ 3567289 w 3984977"/>
                <a:gd name="connsiteY16" fmla="*/ 237630 h 408537"/>
                <a:gd name="connsiteX17" fmla="*/ 3578577 w 3984977"/>
                <a:gd name="connsiteY17" fmla="*/ 305363 h 408537"/>
                <a:gd name="connsiteX18" fmla="*/ 3747911 w 3984977"/>
                <a:gd name="connsiteY18" fmla="*/ 339230 h 408537"/>
                <a:gd name="connsiteX19" fmla="*/ 3804355 w 3984977"/>
                <a:gd name="connsiteY19" fmla="*/ 350519 h 408537"/>
                <a:gd name="connsiteX20" fmla="*/ 3905955 w 3984977"/>
                <a:gd name="connsiteY20" fmla="*/ 384386 h 408537"/>
                <a:gd name="connsiteX21" fmla="*/ 3973689 w 3984977"/>
                <a:gd name="connsiteY21" fmla="*/ 395675 h 408537"/>
                <a:gd name="connsiteX22" fmla="*/ 3984977 w 3984977"/>
                <a:gd name="connsiteY22" fmla="*/ 361808 h 408537"/>
                <a:gd name="connsiteX0" fmla="*/ 0 w 3984977"/>
                <a:gd name="connsiteY0" fmla="*/ 193696 h 387181"/>
                <a:gd name="connsiteX1" fmla="*/ 327378 w 3984977"/>
                <a:gd name="connsiteY1" fmla="*/ 351741 h 387181"/>
                <a:gd name="connsiteX2" fmla="*/ 654755 w 3984977"/>
                <a:gd name="connsiteY2" fmla="*/ 92096 h 387181"/>
                <a:gd name="connsiteX3" fmla="*/ 982133 w 3984977"/>
                <a:gd name="connsiteY3" fmla="*/ 284007 h 387181"/>
                <a:gd name="connsiteX4" fmla="*/ 1207911 w 3984977"/>
                <a:gd name="connsiteY4" fmla="*/ 80807 h 387181"/>
                <a:gd name="connsiteX5" fmla="*/ 1433689 w 3984977"/>
                <a:gd name="connsiteY5" fmla="*/ 272719 h 387181"/>
                <a:gd name="connsiteX6" fmla="*/ 1648177 w 3984977"/>
                <a:gd name="connsiteY6" fmla="*/ 92096 h 387181"/>
                <a:gd name="connsiteX7" fmla="*/ 1794932 w 3984977"/>
                <a:gd name="connsiteY7" fmla="*/ 227563 h 387181"/>
                <a:gd name="connsiteX8" fmla="*/ 2607733 w 3984977"/>
                <a:gd name="connsiteY8" fmla="*/ 13074 h 387181"/>
                <a:gd name="connsiteX9" fmla="*/ 2652889 w 3984977"/>
                <a:gd name="connsiteY9" fmla="*/ 24363 h 387181"/>
                <a:gd name="connsiteX10" fmla="*/ 2788355 w 3984977"/>
                <a:gd name="connsiteY10" fmla="*/ 46941 h 387181"/>
                <a:gd name="connsiteX11" fmla="*/ 2889955 w 3984977"/>
                <a:gd name="connsiteY11" fmla="*/ 114674 h 387181"/>
                <a:gd name="connsiteX12" fmla="*/ 2946400 w 3984977"/>
                <a:gd name="connsiteY12" fmla="*/ 171119 h 387181"/>
                <a:gd name="connsiteX13" fmla="*/ 2957689 w 3984977"/>
                <a:gd name="connsiteY13" fmla="*/ 204985 h 387181"/>
                <a:gd name="connsiteX14" fmla="*/ 3070577 w 3984977"/>
                <a:gd name="connsiteY14" fmla="*/ 216274 h 387181"/>
                <a:gd name="connsiteX15" fmla="*/ 3149600 w 3984977"/>
                <a:gd name="connsiteY15" fmla="*/ 193696 h 387181"/>
                <a:gd name="connsiteX16" fmla="*/ 3567289 w 3984977"/>
                <a:gd name="connsiteY16" fmla="*/ 216274 h 387181"/>
                <a:gd name="connsiteX17" fmla="*/ 3578577 w 3984977"/>
                <a:gd name="connsiteY17" fmla="*/ 284007 h 387181"/>
                <a:gd name="connsiteX18" fmla="*/ 3747911 w 3984977"/>
                <a:gd name="connsiteY18" fmla="*/ 317874 h 387181"/>
                <a:gd name="connsiteX19" fmla="*/ 3804355 w 3984977"/>
                <a:gd name="connsiteY19" fmla="*/ 329163 h 387181"/>
                <a:gd name="connsiteX20" fmla="*/ 3905955 w 3984977"/>
                <a:gd name="connsiteY20" fmla="*/ 363030 h 387181"/>
                <a:gd name="connsiteX21" fmla="*/ 3973689 w 3984977"/>
                <a:gd name="connsiteY21" fmla="*/ 374319 h 387181"/>
                <a:gd name="connsiteX22" fmla="*/ 3984977 w 3984977"/>
                <a:gd name="connsiteY22" fmla="*/ 340452 h 387181"/>
                <a:gd name="connsiteX0" fmla="*/ 0 w 3984977"/>
                <a:gd name="connsiteY0" fmla="*/ 190458 h 383943"/>
                <a:gd name="connsiteX1" fmla="*/ 327378 w 3984977"/>
                <a:gd name="connsiteY1" fmla="*/ 348503 h 383943"/>
                <a:gd name="connsiteX2" fmla="*/ 654755 w 3984977"/>
                <a:gd name="connsiteY2" fmla="*/ 88858 h 383943"/>
                <a:gd name="connsiteX3" fmla="*/ 982133 w 3984977"/>
                <a:gd name="connsiteY3" fmla="*/ 280769 h 383943"/>
                <a:gd name="connsiteX4" fmla="*/ 1207911 w 3984977"/>
                <a:gd name="connsiteY4" fmla="*/ 77569 h 383943"/>
                <a:gd name="connsiteX5" fmla="*/ 1433689 w 3984977"/>
                <a:gd name="connsiteY5" fmla="*/ 269481 h 383943"/>
                <a:gd name="connsiteX6" fmla="*/ 1648177 w 3984977"/>
                <a:gd name="connsiteY6" fmla="*/ 88858 h 383943"/>
                <a:gd name="connsiteX7" fmla="*/ 1794932 w 3984977"/>
                <a:gd name="connsiteY7" fmla="*/ 224325 h 383943"/>
                <a:gd name="connsiteX8" fmla="*/ 2607733 w 3984977"/>
                <a:gd name="connsiteY8" fmla="*/ 9836 h 383943"/>
                <a:gd name="connsiteX9" fmla="*/ 2788355 w 3984977"/>
                <a:gd name="connsiteY9" fmla="*/ 43703 h 383943"/>
                <a:gd name="connsiteX10" fmla="*/ 2889955 w 3984977"/>
                <a:gd name="connsiteY10" fmla="*/ 111436 h 383943"/>
                <a:gd name="connsiteX11" fmla="*/ 2946400 w 3984977"/>
                <a:gd name="connsiteY11" fmla="*/ 167881 h 383943"/>
                <a:gd name="connsiteX12" fmla="*/ 2957689 w 3984977"/>
                <a:gd name="connsiteY12" fmla="*/ 201747 h 383943"/>
                <a:gd name="connsiteX13" fmla="*/ 3070577 w 3984977"/>
                <a:gd name="connsiteY13" fmla="*/ 213036 h 383943"/>
                <a:gd name="connsiteX14" fmla="*/ 3149600 w 3984977"/>
                <a:gd name="connsiteY14" fmla="*/ 190458 h 383943"/>
                <a:gd name="connsiteX15" fmla="*/ 3567289 w 3984977"/>
                <a:gd name="connsiteY15" fmla="*/ 213036 h 383943"/>
                <a:gd name="connsiteX16" fmla="*/ 3578577 w 3984977"/>
                <a:gd name="connsiteY16" fmla="*/ 280769 h 383943"/>
                <a:gd name="connsiteX17" fmla="*/ 3747911 w 3984977"/>
                <a:gd name="connsiteY17" fmla="*/ 314636 h 383943"/>
                <a:gd name="connsiteX18" fmla="*/ 3804355 w 3984977"/>
                <a:gd name="connsiteY18" fmla="*/ 325925 h 383943"/>
                <a:gd name="connsiteX19" fmla="*/ 3905955 w 3984977"/>
                <a:gd name="connsiteY19" fmla="*/ 359792 h 383943"/>
                <a:gd name="connsiteX20" fmla="*/ 3973689 w 3984977"/>
                <a:gd name="connsiteY20" fmla="*/ 371081 h 383943"/>
                <a:gd name="connsiteX21" fmla="*/ 3984977 w 3984977"/>
                <a:gd name="connsiteY21" fmla="*/ 337214 h 383943"/>
                <a:gd name="connsiteX0" fmla="*/ 0 w 3984977"/>
                <a:gd name="connsiteY0" fmla="*/ 164728 h 358213"/>
                <a:gd name="connsiteX1" fmla="*/ 327378 w 3984977"/>
                <a:gd name="connsiteY1" fmla="*/ 322773 h 358213"/>
                <a:gd name="connsiteX2" fmla="*/ 654755 w 3984977"/>
                <a:gd name="connsiteY2" fmla="*/ 63128 h 358213"/>
                <a:gd name="connsiteX3" fmla="*/ 982133 w 3984977"/>
                <a:gd name="connsiteY3" fmla="*/ 255039 h 358213"/>
                <a:gd name="connsiteX4" fmla="*/ 1207911 w 3984977"/>
                <a:gd name="connsiteY4" fmla="*/ 51839 h 358213"/>
                <a:gd name="connsiteX5" fmla="*/ 1433689 w 3984977"/>
                <a:gd name="connsiteY5" fmla="*/ 243751 h 358213"/>
                <a:gd name="connsiteX6" fmla="*/ 1648177 w 3984977"/>
                <a:gd name="connsiteY6" fmla="*/ 63128 h 358213"/>
                <a:gd name="connsiteX7" fmla="*/ 1794932 w 3984977"/>
                <a:gd name="connsiteY7" fmla="*/ 198595 h 358213"/>
                <a:gd name="connsiteX8" fmla="*/ 2257777 w 3984977"/>
                <a:gd name="connsiteY8" fmla="*/ 17973 h 358213"/>
                <a:gd name="connsiteX9" fmla="*/ 2788355 w 3984977"/>
                <a:gd name="connsiteY9" fmla="*/ 17973 h 358213"/>
                <a:gd name="connsiteX10" fmla="*/ 2889955 w 3984977"/>
                <a:gd name="connsiteY10" fmla="*/ 85706 h 358213"/>
                <a:gd name="connsiteX11" fmla="*/ 2946400 w 3984977"/>
                <a:gd name="connsiteY11" fmla="*/ 142151 h 358213"/>
                <a:gd name="connsiteX12" fmla="*/ 2957689 w 3984977"/>
                <a:gd name="connsiteY12" fmla="*/ 176017 h 358213"/>
                <a:gd name="connsiteX13" fmla="*/ 3070577 w 3984977"/>
                <a:gd name="connsiteY13" fmla="*/ 187306 h 358213"/>
                <a:gd name="connsiteX14" fmla="*/ 3149600 w 3984977"/>
                <a:gd name="connsiteY14" fmla="*/ 164728 h 358213"/>
                <a:gd name="connsiteX15" fmla="*/ 3567289 w 3984977"/>
                <a:gd name="connsiteY15" fmla="*/ 187306 h 358213"/>
                <a:gd name="connsiteX16" fmla="*/ 3578577 w 3984977"/>
                <a:gd name="connsiteY16" fmla="*/ 255039 h 358213"/>
                <a:gd name="connsiteX17" fmla="*/ 3747911 w 3984977"/>
                <a:gd name="connsiteY17" fmla="*/ 288906 h 358213"/>
                <a:gd name="connsiteX18" fmla="*/ 3804355 w 3984977"/>
                <a:gd name="connsiteY18" fmla="*/ 300195 h 358213"/>
                <a:gd name="connsiteX19" fmla="*/ 3905955 w 3984977"/>
                <a:gd name="connsiteY19" fmla="*/ 334062 h 358213"/>
                <a:gd name="connsiteX20" fmla="*/ 3973689 w 3984977"/>
                <a:gd name="connsiteY20" fmla="*/ 345351 h 358213"/>
                <a:gd name="connsiteX21" fmla="*/ 3984977 w 3984977"/>
                <a:gd name="connsiteY21" fmla="*/ 311484 h 358213"/>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2946400 w 3984977"/>
                <a:gd name="connsiteY11" fmla="*/ 124525 h 340587"/>
                <a:gd name="connsiteX12" fmla="*/ 2957689 w 3984977"/>
                <a:gd name="connsiteY12" fmla="*/ 158391 h 340587"/>
                <a:gd name="connsiteX13" fmla="*/ 3070577 w 3984977"/>
                <a:gd name="connsiteY13" fmla="*/ 169680 h 340587"/>
                <a:gd name="connsiteX14" fmla="*/ 3149600 w 3984977"/>
                <a:gd name="connsiteY14" fmla="*/ 147102 h 340587"/>
                <a:gd name="connsiteX15" fmla="*/ 3567289 w 3984977"/>
                <a:gd name="connsiteY15" fmla="*/ 169680 h 340587"/>
                <a:gd name="connsiteX16" fmla="*/ 3578577 w 3984977"/>
                <a:gd name="connsiteY16" fmla="*/ 237413 h 340587"/>
                <a:gd name="connsiteX17" fmla="*/ 3747911 w 3984977"/>
                <a:gd name="connsiteY17" fmla="*/ 271280 h 340587"/>
                <a:gd name="connsiteX18" fmla="*/ 3804355 w 3984977"/>
                <a:gd name="connsiteY18" fmla="*/ 282569 h 340587"/>
                <a:gd name="connsiteX19" fmla="*/ 3905955 w 3984977"/>
                <a:gd name="connsiteY19" fmla="*/ 316436 h 340587"/>
                <a:gd name="connsiteX20" fmla="*/ 3973689 w 3984977"/>
                <a:gd name="connsiteY20" fmla="*/ 327725 h 340587"/>
                <a:gd name="connsiteX21" fmla="*/ 3984977 w 3984977"/>
                <a:gd name="connsiteY21"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2946400 w 3984977"/>
                <a:gd name="connsiteY11" fmla="*/ 124525 h 340587"/>
                <a:gd name="connsiteX12" fmla="*/ 3070577 w 3984977"/>
                <a:gd name="connsiteY12" fmla="*/ 169680 h 340587"/>
                <a:gd name="connsiteX13" fmla="*/ 3149600 w 3984977"/>
                <a:gd name="connsiteY13" fmla="*/ 147102 h 340587"/>
                <a:gd name="connsiteX14" fmla="*/ 3567289 w 3984977"/>
                <a:gd name="connsiteY14" fmla="*/ 169680 h 340587"/>
                <a:gd name="connsiteX15" fmla="*/ 3578577 w 3984977"/>
                <a:gd name="connsiteY15" fmla="*/ 237413 h 340587"/>
                <a:gd name="connsiteX16" fmla="*/ 3747911 w 3984977"/>
                <a:gd name="connsiteY16" fmla="*/ 271280 h 340587"/>
                <a:gd name="connsiteX17" fmla="*/ 3804355 w 3984977"/>
                <a:gd name="connsiteY17" fmla="*/ 282569 h 340587"/>
                <a:gd name="connsiteX18" fmla="*/ 3905955 w 3984977"/>
                <a:gd name="connsiteY18" fmla="*/ 316436 h 340587"/>
                <a:gd name="connsiteX19" fmla="*/ 3973689 w 3984977"/>
                <a:gd name="connsiteY19" fmla="*/ 327725 h 340587"/>
                <a:gd name="connsiteX20" fmla="*/ 3984977 w 3984977"/>
                <a:gd name="connsiteY20"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3070577 w 3984977"/>
                <a:gd name="connsiteY11" fmla="*/ 169680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3070577 w 3984977"/>
                <a:gd name="connsiteY11" fmla="*/ 169680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646311 w 3984977"/>
                <a:gd name="connsiteY14" fmla="*/ 124524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646311 w 3984977"/>
                <a:gd name="connsiteY14" fmla="*/ 124524 h 340587"/>
                <a:gd name="connsiteX15" fmla="*/ 3747911 w 3984977"/>
                <a:gd name="connsiteY15" fmla="*/ 271280 h 340587"/>
                <a:gd name="connsiteX16" fmla="*/ 3905955 w 3984977"/>
                <a:gd name="connsiteY16" fmla="*/ 316436 h 340587"/>
                <a:gd name="connsiteX17" fmla="*/ 3973689 w 3984977"/>
                <a:gd name="connsiteY17" fmla="*/ 327725 h 340587"/>
                <a:gd name="connsiteX18" fmla="*/ 3984977 w 3984977"/>
                <a:gd name="connsiteY18" fmla="*/ 293858 h 340587"/>
                <a:gd name="connsiteX0" fmla="*/ 0 w 3994742"/>
                <a:gd name="connsiteY0" fmla="*/ 147102 h 327989"/>
                <a:gd name="connsiteX1" fmla="*/ 327378 w 3994742"/>
                <a:gd name="connsiteY1" fmla="*/ 305147 h 327989"/>
                <a:gd name="connsiteX2" fmla="*/ 654755 w 3994742"/>
                <a:gd name="connsiteY2" fmla="*/ 45502 h 327989"/>
                <a:gd name="connsiteX3" fmla="*/ 982133 w 3994742"/>
                <a:gd name="connsiteY3" fmla="*/ 237413 h 327989"/>
                <a:gd name="connsiteX4" fmla="*/ 1207911 w 3994742"/>
                <a:gd name="connsiteY4" fmla="*/ 34213 h 327989"/>
                <a:gd name="connsiteX5" fmla="*/ 1433689 w 3994742"/>
                <a:gd name="connsiteY5" fmla="*/ 226125 h 327989"/>
                <a:gd name="connsiteX6" fmla="*/ 1648177 w 3994742"/>
                <a:gd name="connsiteY6" fmla="*/ 45502 h 327989"/>
                <a:gd name="connsiteX7" fmla="*/ 1794932 w 3994742"/>
                <a:gd name="connsiteY7" fmla="*/ 180969 h 327989"/>
                <a:gd name="connsiteX8" fmla="*/ 2257777 w 3994742"/>
                <a:gd name="connsiteY8" fmla="*/ 347 h 327989"/>
                <a:gd name="connsiteX9" fmla="*/ 2551289 w 3994742"/>
                <a:gd name="connsiteY9" fmla="*/ 259991 h 327989"/>
                <a:gd name="connsiteX10" fmla="*/ 2822222 w 3994742"/>
                <a:gd name="connsiteY10" fmla="*/ 90658 h 327989"/>
                <a:gd name="connsiteX11" fmla="*/ 2946400 w 3994742"/>
                <a:gd name="connsiteY11" fmla="*/ 237413 h 327989"/>
                <a:gd name="connsiteX12" fmla="*/ 3194755 w 3994742"/>
                <a:gd name="connsiteY12" fmla="*/ 101947 h 327989"/>
                <a:gd name="connsiteX13" fmla="*/ 3465689 w 3994742"/>
                <a:gd name="connsiteY13" fmla="*/ 237414 h 327989"/>
                <a:gd name="connsiteX14" fmla="*/ 3646311 w 3994742"/>
                <a:gd name="connsiteY14" fmla="*/ 124524 h 327989"/>
                <a:gd name="connsiteX15" fmla="*/ 3747911 w 3994742"/>
                <a:gd name="connsiteY15" fmla="*/ 271280 h 327989"/>
                <a:gd name="connsiteX16" fmla="*/ 3973689 w 3994742"/>
                <a:gd name="connsiteY16" fmla="*/ 327725 h 327989"/>
                <a:gd name="connsiteX17" fmla="*/ 3984977 w 3994742"/>
                <a:gd name="connsiteY17" fmla="*/ 293858 h 327989"/>
                <a:gd name="connsiteX0" fmla="*/ 0 w 4109154"/>
                <a:gd name="connsiteY0" fmla="*/ 147102 h 336679"/>
                <a:gd name="connsiteX1" fmla="*/ 327378 w 4109154"/>
                <a:gd name="connsiteY1" fmla="*/ 305147 h 336679"/>
                <a:gd name="connsiteX2" fmla="*/ 654755 w 4109154"/>
                <a:gd name="connsiteY2" fmla="*/ 45502 h 336679"/>
                <a:gd name="connsiteX3" fmla="*/ 982133 w 4109154"/>
                <a:gd name="connsiteY3" fmla="*/ 237413 h 336679"/>
                <a:gd name="connsiteX4" fmla="*/ 1207911 w 4109154"/>
                <a:gd name="connsiteY4" fmla="*/ 34213 h 336679"/>
                <a:gd name="connsiteX5" fmla="*/ 1433689 w 4109154"/>
                <a:gd name="connsiteY5" fmla="*/ 226125 h 336679"/>
                <a:gd name="connsiteX6" fmla="*/ 1648177 w 4109154"/>
                <a:gd name="connsiteY6" fmla="*/ 45502 h 336679"/>
                <a:gd name="connsiteX7" fmla="*/ 1794932 w 4109154"/>
                <a:gd name="connsiteY7" fmla="*/ 180969 h 336679"/>
                <a:gd name="connsiteX8" fmla="*/ 2257777 w 4109154"/>
                <a:gd name="connsiteY8" fmla="*/ 347 h 336679"/>
                <a:gd name="connsiteX9" fmla="*/ 2551289 w 4109154"/>
                <a:gd name="connsiteY9" fmla="*/ 259991 h 336679"/>
                <a:gd name="connsiteX10" fmla="*/ 2822222 w 4109154"/>
                <a:gd name="connsiteY10" fmla="*/ 90658 h 336679"/>
                <a:gd name="connsiteX11" fmla="*/ 2946400 w 4109154"/>
                <a:gd name="connsiteY11" fmla="*/ 237413 h 336679"/>
                <a:gd name="connsiteX12" fmla="*/ 3194755 w 4109154"/>
                <a:gd name="connsiteY12" fmla="*/ 101947 h 336679"/>
                <a:gd name="connsiteX13" fmla="*/ 3465689 w 4109154"/>
                <a:gd name="connsiteY13" fmla="*/ 237414 h 336679"/>
                <a:gd name="connsiteX14" fmla="*/ 3646311 w 4109154"/>
                <a:gd name="connsiteY14" fmla="*/ 124524 h 336679"/>
                <a:gd name="connsiteX15" fmla="*/ 3747911 w 4109154"/>
                <a:gd name="connsiteY15" fmla="*/ 271280 h 336679"/>
                <a:gd name="connsiteX16" fmla="*/ 3973689 w 4109154"/>
                <a:gd name="connsiteY16" fmla="*/ 327725 h 336679"/>
                <a:gd name="connsiteX17" fmla="*/ 4109154 w 4109154"/>
                <a:gd name="connsiteY17" fmla="*/ 90658 h 336679"/>
                <a:gd name="connsiteX0" fmla="*/ 0 w 4109154"/>
                <a:gd name="connsiteY0" fmla="*/ 147102 h 306374"/>
                <a:gd name="connsiteX1" fmla="*/ 327378 w 4109154"/>
                <a:gd name="connsiteY1" fmla="*/ 305147 h 306374"/>
                <a:gd name="connsiteX2" fmla="*/ 654755 w 4109154"/>
                <a:gd name="connsiteY2" fmla="*/ 45502 h 306374"/>
                <a:gd name="connsiteX3" fmla="*/ 982133 w 4109154"/>
                <a:gd name="connsiteY3" fmla="*/ 237413 h 306374"/>
                <a:gd name="connsiteX4" fmla="*/ 1207911 w 4109154"/>
                <a:gd name="connsiteY4" fmla="*/ 34213 h 306374"/>
                <a:gd name="connsiteX5" fmla="*/ 1433689 w 4109154"/>
                <a:gd name="connsiteY5" fmla="*/ 226125 h 306374"/>
                <a:gd name="connsiteX6" fmla="*/ 1648177 w 4109154"/>
                <a:gd name="connsiteY6" fmla="*/ 45502 h 306374"/>
                <a:gd name="connsiteX7" fmla="*/ 1794932 w 4109154"/>
                <a:gd name="connsiteY7" fmla="*/ 180969 h 306374"/>
                <a:gd name="connsiteX8" fmla="*/ 2257777 w 4109154"/>
                <a:gd name="connsiteY8" fmla="*/ 347 h 306374"/>
                <a:gd name="connsiteX9" fmla="*/ 2551289 w 4109154"/>
                <a:gd name="connsiteY9" fmla="*/ 259991 h 306374"/>
                <a:gd name="connsiteX10" fmla="*/ 2822222 w 4109154"/>
                <a:gd name="connsiteY10" fmla="*/ 90658 h 306374"/>
                <a:gd name="connsiteX11" fmla="*/ 2946400 w 4109154"/>
                <a:gd name="connsiteY11" fmla="*/ 237413 h 306374"/>
                <a:gd name="connsiteX12" fmla="*/ 3194755 w 4109154"/>
                <a:gd name="connsiteY12" fmla="*/ 101947 h 306374"/>
                <a:gd name="connsiteX13" fmla="*/ 3465689 w 4109154"/>
                <a:gd name="connsiteY13" fmla="*/ 237414 h 306374"/>
                <a:gd name="connsiteX14" fmla="*/ 3646311 w 4109154"/>
                <a:gd name="connsiteY14" fmla="*/ 124524 h 306374"/>
                <a:gd name="connsiteX15" fmla="*/ 3747911 w 4109154"/>
                <a:gd name="connsiteY15" fmla="*/ 271280 h 306374"/>
                <a:gd name="connsiteX16" fmla="*/ 3996266 w 4109154"/>
                <a:gd name="connsiteY16" fmla="*/ 147102 h 306374"/>
                <a:gd name="connsiteX17" fmla="*/ 4109154 w 4109154"/>
                <a:gd name="connsiteY17" fmla="*/ 90658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583287 w 4583287"/>
                <a:gd name="connsiteY17" fmla="*/ 124524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188176 w 4583287"/>
                <a:gd name="connsiteY17" fmla="*/ 22923 h 306374"/>
                <a:gd name="connsiteX18" fmla="*/ 4583287 w 4583287"/>
                <a:gd name="connsiteY18" fmla="*/ 124524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210754 w 4583287"/>
                <a:gd name="connsiteY17" fmla="*/ 237412 h 306374"/>
                <a:gd name="connsiteX18" fmla="*/ 4583287 w 4583287"/>
                <a:gd name="connsiteY18" fmla="*/ 124524 h 306374"/>
                <a:gd name="connsiteX0" fmla="*/ 0 w 4583287"/>
                <a:gd name="connsiteY0" fmla="*/ 147102 h 276185"/>
                <a:gd name="connsiteX1" fmla="*/ 361497 w 4583287"/>
                <a:gd name="connsiteY1" fmla="*/ 195965 h 276185"/>
                <a:gd name="connsiteX2" fmla="*/ 654755 w 4583287"/>
                <a:gd name="connsiteY2" fmla="*/ 45502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45502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54161 w 4583287"/>
                <a:gd name="connsiteY5" fmla="*/ 151062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54161 w 4583287"/>
                <a:gd name="connsiteY5" fmla="*/ 151062 h 276185"/>
                <a:gd name="connsiteX6" fmla="*/ 1648177 w 4583287"/>
                <a:gd name="connsiteY6" fmla="*/ 188803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794932 w 4583287"/>
                <a:gd name="connsiteY7" fmla="*/ 90382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986000 w 4583287"/>
                <a:gd name="connsiteY7" fmla="*/ 69910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986000 w 4583287"/>
                <a:gd name="connsiteY7" fmla="*/ 69910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881 h 185964"/>
                <a:gd name="connsiteX1" fmla="*/ 341025 w 4583287"/>
                <a:gd name="connsiteY1" fmla="*/ 64801 h 185964"/>
                <a:gd name="connsiteX2" fmla="*/ 654755 w 4583287"/>
                <a:gd name="connsiteY2" fmla="*/ 71287 h 185964"/>
                <a:gd name="connsiteX3" fmla="*/ 995781 w 4583287"/>
                <a:gd name="connsiteY3" fmla="*/ 51657 h 185964"/>
                <a:gd name="connsiteX4" fmla="*/ 1201087 w 4583287"/>
                <a:gd name="connsiteY4" fmla="*/ 46350 h 185964"/>
                <a:gd name="connsiteX5" fmla="*/ 1454161 w 4583287"/>
                <a:gd name="connsiteY5" fmla="*/ 60841 h 185964"/>
                <a:gd name="connsiteX6" fmla="*/ 1648177 w 4583287"/>
                <a:gd name="connsiteY6" fmla="*/ 98582 h 185964"/>
                <a:gd name="connsiteX7" fmla="*/ 1986000 w 4583287"/>
                <a:gd name="connsiteY7" fmla="*/ 70276 h 185964"/>
                <a:gd name="connsiteX8" fmla="*/ 2298720 w 4583287"/>
                <a:gd name="connsiteY8" fmla="*/ 53427 h 185964"/>
                <a:gd name="connsiteX9" fmla="*/ 2605880 w 4583287"/>
                <a:gd name="connsiteY9" fmla="*/ 94708 h 185964"/>
                <a:gd name="connsiteX10" fmla="*/ 2822222 w 4583287"/>
                <a:gd name="connsiteY10" fmla="*/ 437 h 185964"/>
                <a:gd name="connsiteX11" fmla="*/ 2946400 w 4583287"/>
                <a:gd name="connsiteY11" fmla="*/ 147192 h 185964"/>
                <a:gd name="connsiteX12" fmla="*/ 3194755 w 4583287"/>
                <a:gd name="connsiteY12" fmla="*/ 11726 h 185964"/>
                <a:gd name="connsiteX13" fmla="*/ 3465689 w 4583287"/>
                <a:gd name="connsiteY13" fmla="*/ 147193 h 185964"/>
                <a:gd name="connsiteX14" fmla="*/ 3646311 w 4583287"/>
                <a:gd name="connsiteY14" fmla="*/ 34303 h 185964"/>
                <a:gd name="connsiteX15" fmla="*/ 3747911 w 4583287"/>
                <a:gd name="connsiteY15" fmla="*/ 181059 h 185964"/>
                <a:gd name="connsiteX16" fmla="*/ 3996266 w 4583287"/>
                <a:gd name="connsiteY16" fmla="*/ 56881 h 185964"/>
                <a:gd name="connsiteX17" fmla="*/ 4210754 w 4583287"/>
                <a:gd name="connsiteY17" fmla="*/ 147191 h 185964"/>
                <a:gd name="connsiteX18" fmla="*/ 4583287 w 4583287"/>
                <a:gd name="connsiteY18" fmla="*/ 34303 h 185964"/>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2946400 w 4583287"/>
                <a:gd name="connsiteY11" fmla="*/ 135466 h 174238"/>
                <a:gd name="connsiteX12" fmla="*/ 3194755 w 4583287"/>
                <a:gd name="connsiteY12" fmla="*/ 0 h 174238"/>
                <a:gd name="connsiteX13" fmla="*/ 3465689 w 4583287"/>
                <a:gd name="connsiteY13" fmla="*/ 135467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3021463 w 4583287"/>
                <a:gd name="connsiteY11" fmla="*/ 80874 h 174238"/>
                <a:gd name="connsiteX12" fmla="*/ 3194755 w 4583287"/>
                <a:gd name="connsiteY12" fmla="*/ 0 h 174238"/>
                <a:gd name="connsiteX13" fmla="*/ 3465689 w 4583287"/>
                <a:gd name="connsiteY13" fmla="*/ 135467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3021463 w 4583287"/>
                <a:gd name="connsiteY11" fmla="*/ 80874 h 174238"/>
                <a:gd name="connsiteX12" fmla="*/ 3194755 w 4583287"/>
                <a:gd name="connsiteY12" fmla="*/ 0 h 174238"/>
                <a:gd name="connsiteX13" fmla="*/ 3472513 w 4583287"/>
                <a:gd name="connsiteY13" fmla="*/ 87699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35592"/>
                <a:gd name="connsiteX1" fmla="*/ 341025 w 4583287"/>
                <a:gd name="connsiteY1" fmla="*/ 53075 h 135592"/>
                <a:gd name="connsiteX2" fmla="*/ 654755 w 4583287"/>
                <a:gd name="connsiteY2" fmla="*/ 59561 h 135592"/>
                <a:gd name="connsiteX3" fmla="*/ 995781 w 4583287"/>
                <a:gd name="connsiteY3" fmla="*/ 39931 h 135592"/>
                <a:gd name="connsiteX4" fmla="*/ 1201087 w 4583287"/>
                <a:gd name="connsiteY4" fmla="*/ 34624 h 135592"/>
                <a:gd name="connsiteX5" fmla="*/ 1454161 w 4583287"/>
                <a:gd name="connsiteY5" fmla="*/ 49115 h 135592"/>
                <a:gd name="connsiteX6" fmla="*/ 1648177 w 4583287"/>
                <a:gd name="connsiteY6" fmla="*/ 86856 h 135592"/>
                <a:gd name="connsiteX7" fmla="*/ 1986000 w 4583287"/>
                <a:gd name="connsiteY7" fmla="*/ 58550 h 135592"/>
                <a:gd name="connsiteX8" fmla="*/ 2298720 w 4583287"/>
                <a:gd name="connsiteY8" fmla="*/ 41701 h 135592"/>
                <a:gd name="connsiteX9" fmla="*/ 2605880 w 4583287"/>
                <a:gd name="connsiteY9" fmla="*/ 82982 h 135592"/>
                <a:gd name="connsiteX10" fmla="*/ 2822222 w 4583287"/>
                <a:gd name="connsiteY10" fmla="*/ 43302 h 135592"/>
                <a:gd name="connsiteX11" fmla="*/ 3021463 w 4583287"/>
                <a:gd name="connsiteY11" fmla="*/ 80874 h 135592"/>
                <a:gd name="connsiteX12" fmla="*/ 3194755 w 4583287"/>
                <a:gd name="connsiteY12" fmla="*/ 0 h 135592"/>
                <a:gd name="connsiteX13" fmla="*/ 3472513 w 4583287"/>
                <a:gd name="connsiteY13" fmla="*/ 87699 h 135592"/>
                <a:gd name="connsiteX14" fmla="*/ 3646311 w 4583287"/>
                <a:gd name="connsiteY14" fmla="*/ 22577 h 135592"/>
                <a:gd name="connsiteX15" fmla="*/ 3802502 w 4583287"/>
                <a:gd name="connsiteY15" fmla="*/ 53327 h 135592"/>
                <a:gd name="connsiteX16" fmla="*/ 3996266 w 4583287"/>
                <a:gd name="connsiteY16" fmla="*/ 45155 h 135592"/>
                <a:gd name="connsiteX17" fmla="*/ 4210754 w 4583287"/>
                <a:gd name="connsiteY17" fmla="*/ 135465 h 135592"/>
                <a:gd name="connsiteX18" fmla="*/ 4583287 w 4583287"/>
                <a:gd name="connsiteY18" fmla="*/ 22577 h 135592"/>
                <a:gd name="connsiteX0" fmla="*/ 0 w 4583287"/>
                <a:gd name="connsiteY0" fmla="*/ 45155 h 87935"/>
                <a:gd name="connsiteX1" fmla="*/ 341025 w 4583287"/>
                <a:gd name="connsiteY1" fmla="*/ 53075 h 87935"/>
                <a:gd name="connsiteX2" fmla="*/ 654755 w 4583287"/>
                <a:gd name="connsiteY2" fmla="*/ 59561 h 87935"/>
                <a:gd name="connsiteX3" fmla="*/ 995781 w 4583287"/>
                <a:gd name="connsiteY3" fmla="*/ 39931 h 87935"/>
                <a:gd name="connsiteX4" fmla="*/ 1201087 w 4583287"/>
                <a:gd name="connsiteY4" fmla="*/ 34624 h 87935"/>
                <a:gd name="connsiteX5" fmla="*/ 1454161 w 4583287"/>
                <a:gd name="connsiteY5" fmla="*/ 49115 h 87935"/>
                <a:gd name="connsiteX6" fmla="*/ 1648177 w 4583287"/>
                <a:gd name="connsiteY6" fmla="*/ 86856 h 87935"/>
                <a:gd name="connsiteX7" fmla="*/ 1986000 w 4583287"/>
                <a:gd name="connsiteY7" fmla="*/ 58550 h 87935"/>
                <a:gd name="connsiteX8" fmla="*/ 2298720 w 4583287"/>
                <a:gd name="connsiteY8" fmla="*/ 41701 h 87935"/>
                <a:gd name="connsiteX9" fmla="*/ 2605880 w 4583287"/>
                <a:gd name="connsiteY9" fmla="*/ 82982 h 87935"/>
                <a:gd name="connsiteX10" fmla="*/ 2822222 w 4583287"/>
                <a:gd name="connsiteY10" fmla="*/ 43302 h 87935"/>
                <a:gd name="connsiteX11" fmla="*/ 3021463 w 4583287"/>
                <a:gd name="connsiteY11" fmla="*/ 80874 h 87935"/>
                <a:gd name="connsiteX12" fmla="*/ 3194755 w 4583287"/>
                <a:gd name="connsiteY12" fmla="*/ 0 h 87935"/>
                <a:gd name="connsiteX13" fmla="*/ 3472513 w 4583287"/>
                <a:gd name="connsiteY13" fmla="*/ 87699 h 87935"/>
                <a:gd name="connsiteX14" fmla="*/ 3646311 w 4583287"/>
                <a:gd name="connsiteY14" fmla="*/ 22577 h 87935"/>
                <a:gd name="connsiteX15" fmla="*/ 3802502 w 4583287"/>
                <a:gd name="connsiteY15" fmla="*/ 53327 h 87935"/>
                <a:gd name="connsiteX16" fmla="*/ 3996266 w 4583287"/>
                <a:gd name="connsiteY16" fmla="*/ 45155 h 87935"/>
                <a:gd name="connsiteX17" fmla="*/ 4238050 w 4583287"/>
                <a:gd name="connsiteY17" fmla="*/ 80874 h 87935"/>
                <a:gd name="connsiteX18" fmla="*/ 4583287 w 4583287"/>
                <a:gd name="connsiteY18" fmla="*/ 22577 h 8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83287" h="87935">
                  <a:moveTo>
                    <a:pt x="0" y="45155"/>
                  </a:moveTo>
                  <a:cubicBezTo>
                    <a:pt x="101600" y="56444"/>
                    <a:pt x="231899" y="70008"/>
                    <a:pt x="341025" y="53075"/>
                  </a:cubicBezTo>
                  <a:cubicBezTo>
                    <a:pt x="450151" y="36142"/>
                    <a:pt x="545629" y="70850"/>
                    <a:pt x="654755" y="59561"/>
                  </a:cubicBezTo>
                  <a:cubicBezTo>
                    <a:pt x="763881" y="48272"/>
                    <a:pt x="904726" y="44087"/>
                    <a:pt x="995781" y="39931"/>
                  </a:cubicBezTo>
                  <a:cubicBezTo>
                    <a:pt x="1086836" y="35775"/>
                    <a:pt x="1118302" y="96713"/>
                    <a:pt x="1201087" y="34624"/>
                  </a:cubicBezTo>
                  <a:cubicBezTo>
                    <a:pt x="1313976" y="42150"/>
                    <a:pt x="1379646" y="40410"/>
                    <a:pt x="1454161" y="49115"/>
                  </a:cubicBezTo>
                  <a:cubicBezTo>
                    <a:pt x="1528676" y="57820"/>
                    <a:pt x="1559537" y="85284"/>
                    <a:pt x="1648177" y="86856"/>
                  </a:cubicBezTo>
                  <a:cubicBezTo>
                    <a:pt x="1736817" y="88428"/>
                    <a:pt x="1940227" y="50922"/>
                    <a:pt x="1986000" y="58550"/>
                  </a:cubicBezTo>
                  <a:cubicBezTo>
                    <a:pt x="2164235" y="102311"/>
                    <a:pt x="2195407" y="37629"/>
                    <a:pt x="2298720" y="41701"/>
                  </a:cubicBezTo>
                  <a:cubicBezTo>
                    <a:pt x="2402033" y="45773"/>
                    <a:pt x="2558843" y="66049"/>
                    <a:pt x="2605880" y="82982"/>
                  </a:cubicBezTo>
                  <a:cubicBezTo>
                    <a:pt x="2639747" y="105560"/>
                    <a:pt x="2752958" y="43653"/>
                    <a:pt x="2822222" y="43302"/>
                  </a:cubicBezTo>
                  <a:cubicBezTo>
                    <a:pt x="2891486" y="42951"/>
                    <a:pt x="2959374" y="88091"/>
                    <a:pt x="3021463" y="80874"/>
                  </a:cubicBezTo>
                  <a:cubicBezTo>
                    <a:pt x="3083552" y="73657"/>
                    <a:pt x="3165738" y="9672"/>
                    <a:pt x="3194755" y="0"/>
                  </a:cubicBezTo>
                  <a:cubicBezTo>
                    <a:pt x="3333985" y="7526"/>
                    <a:pt x="3397254" y="83936"/>
                    <a:pt x="3472513" y="87699"/>
                  </a:cubicBezTo>
                  <a:cubicBezTo>
                    <a:pt x="3547772" y="91462"/>
                    <a:pt x="3591313" y="28306"/>
                    <a:pt x="3646311" y="22577"/>
                  </a:cubicBezTo>
                  <a:cubicBezTo>
                    <a:pt x="3701309" y="16848"/>
                    <a:pt x="3798752" y="52952"/>
                    <a:pt x="3802502" y="53327"/>
                  </a:cubicBezTo>
                  <a:cubicBezTo>
                    <a:pt x="3857065" y="87194"/>
                    <a:pt x="3923675" y="40564"/>
                    <a:pt x="3996266" y="45155"/>
                  </a:cubicBezTo>
                  <a:cubicBezTo>
                    <a:pt x="4068857" y="49746"/>
                    <a:pt x="4140213" y="84637"/>
                    <a:pt x="4238050" y="80874"/>
                  </a:cubicBezTo>
                  <a:cubicBezTo>
                    <a:pt x="4335887" y="77111"/>
                    <a:pt x="4491095" y="24458"/>
                    <a:pt x="4583287" y="22577"/>
                  </a:cubicBezTo>
                </a:path>
              </a:pathLst>
            </a:custGeom>
            <a:noFill/>
            <a:ln w="127000" cap="flat" cmpd="sng" algn="ctr">
              <a:solidFill>
                <a:schemeClr val="bg1">
                  <a:lumMod val="65000"/>
                </a:schemeClr>
              </a:solidFill>
              <a:prstDash val="solid"/>
              <a:round/>
              <a:headEnd type="none" w="med" len="med"/>
              <a:tailEnd type="none" w="med" len="med"/>
            </a:ln>
            <a:effectLst>
              <a:glow rad="63500">
                <a:schemeClr val="bg2">
                  <a:lumMod val="50000"/>
                  <a:alpha val="40000"/>
                </a:schemeClr>
              </a:glow>
              <a:outerShdw blurRad="63500" dist="38099" dir="2700000" algn="ctr" rotWithShape="0">
                <a:schemeClr val="bg2">
                  <a:alpha val="74998"/>
                </a:schemeClr>
              </a:outerShdw>
            </a:effectLst>
            <a:extLst/>
          </p:spPr>
          <p:txBody>
            <a:bodyPr vert="horz" wrap="square" lIns="91440" tIns="45720" rIns="91440" bIns="45720" numCol="1" rtlCol="0" anchor="t" anchorCtr="0" compatLnSpc="1">
              <a:prstTxWarp prst="textNoShape">
                <a:avLst/>
              </a:prstTxWarp>
            </a:bodyPr>
            <a:lstStyle/>
            <a:p>
              <a:endParaRPr lang="en-US">
                <a:solidFill>
                  <a:srgbClr val="000000"/>
                </a:solidFill>
                <a:latin typeface="Arial" charset="0"/>
                <a:ea typeface="ＭＳ Ｐゴシック" charset="0"/>
                <a:cs typeface="ＭＳ Ｐゴシック" charset="0"/>
              </a:endParaRPr>
            </a:p>
          </p:txBody>
        </p:sp>
      </p:grpSp>
    </p:spTree>
    <p:extLst>
      <p:ext uri="{BB962C8B-B14F-4D97-AF65-F5344CB8AC3E}">
        <p14:creationId xmlns:p14="http://schemas.microsoft.com/office/powerpoint/2010/main" val="35136162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Transformation Analysis - Sample</a:t>
            </a:r>
            <a:endParaRPr lang="en-US" dirty="0"/>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24</a:t>
            </a:fld>
            <a:endParaRPr lang="en-US" sz="1100" dirty="0">
              <a:ea typeface="ＭＳ Ｐゴシック"/>
            </a:endParaRPr>
          </a:p>
        </p:txBody>
      </p:sp>
      <p:pic>
        <p:nvPicPr>
          <p:cNvPr id="264" name="Picture 26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5000" y="1257685"/>
            <a:ext cx="10439400" cy="5286241"/>
          </a:xfrm>
          <a:prstGeom prst="rect">
            <a:avLst/>
          </a:prstGeom>
        </p:spPr>
      </p:pic>
      <p:pic>
        <p:nvPicPr>
          <p:cNvPr id="271" name="Picture 27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82348" y="6473655"/>
            <a:ext cx="3560373" cy="280440"/>
          </a:xfrm>
          <a:prstGeom prst="rect">
            <a:avLst/>
          </a:prstGeom>
        </p:spPr>
      </p:pic>
      <p:sp>
        <p:nvSpPr>
          <p:cNvPr id="272" name="TextBox 271"/>
          <p:cNvSpPr txBox="1"/>
          <p:nvPr/>
        </p:nvSpPr>
        <p:spPr>
          <a:xfrm>
            <a:off x="48827" y="1295400"/>
            <a:ext cx="1981200" cy="3139321"/>
          </a:xfrm>
          <a:prstGeom prst="rect">
            <a:avLst/>
          </a:prstGeom>
          <a:noFill/>
        </p:spPr>
        <p:txBody>
          <a:bodyPr wrap="square" rtlCol="0">
            <a:spAutoFit/>
          </a:bodyPr>
          <a:lstStyle/>
          <a:p>
            <a:pPr algn="ctr"/>
            <a:r>
              <a:rPr lang="en-US" sz="1800" dirty="0" smtClean="0">
                <a:solidFill>
                  <a:srgbClr val="0070C0"/>
                </a:solidFill>
              </a:rPr>
              <a:t>Identification of all data transformations throughout the database production processes, including defining what standards and tools are used</a:t>
            </a:r>
            <a:endParaRPr lang="en-US" sz="1800" dirty="0">
              <a:solidFill>
                <a:srgbClr val="0070C0"/>
              </a:solidFill>
            </a:endParaRPr>
          </a:p>
        </p:txBody>
      </p:sp>
    </p:spTree>
    <p:extLst>
      <p:ext uri="{BB962C8B-B14F-4D97-AF65-F5344CB8AC3E}">
        <p14:creationId xmlns:p14="http://schemas.microsoft.com/office/powerpoint/2010/main" val="7322633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3600" dirty="0" smtClean="0"/>
              <a:t>SE Core</a:t>
            </a:r>
            <a:br>
              <a:rPr lang="en-US" sz="3600" dirty="0" smtClean="0"/>
            </a:br>
            <a:r>
              <a:rPr lang="en-US" sz="3600" dirty="0" smtClean="0"/>
              <a:t>Terrain Database Production </a:t>
            </a:r>
            <a:r>
              <a:rPr lang="en-US" sz="3600" dirty="0"/>
              <a:t/>
            </a:r>
            <a:br>
              <a:rPr lang="en-US" sz="3600" dirty="0"/>
            </a:br>
            <a:r>
              <a:rPr lang="en-US" sz="3600" dirty="0" smtClean="0"/>
              <a:t>Standards</a:t>
            </a:r>
            <a:r>
              <a:rPr lang="en-US" sz="3600" dirty="0"/>
              <a:t/>
            </a:r>
            <a:br>
              <a:rPr lang="en-US" sz="3600" dirty="0"/>
            </a:br>
            <a:endParaRPr lang="en-US" sz="3600" dirty="0"/>
          </a:p>
        </p:txBody>
      </p:sp>
      <p:sp>
        <p:nvSpPr>
          <p:cNvPr id="3" name="Slide Number Placeholder 2"/>
          <p:cNvSpPr>
            <a:spLocks noGrp="1"/>
          </p:cNvSpPr>
          <p:nvPr>
            <p:ph type="sldNum" sz="quarter" idx="4294967295"/>
          </p:nvPr>
        </p:nvSpPr>
        <p:spPr>
          <a:xfrm>
            <a:off x="158749" y="6623281"/>
            <a:ext cx="450851" cy="100156"/>
          </a:xfrm>
        </p:spPr>
        <p:txBody>
          <a:bodyPr/>
          <a:lstStyle/>
          <a:p>
            <a:pPr>
              <a:defRPr/>
            </a:pPr>
            <a:fld id="{3B3272FD-8C4A-4DB4-AF2B-14A86E62FA3B}" type="slidenum">
              <a:rPr lang="en-US" smtClean="0">
                <a:ea typeface="ＭＳ Ｐゴシック"/>
              </a:rPr>
              <a:pPr>
                <a:defRPr/>
              </a:pPr>
              <a:t>25</a:t>
            </a:fld>
            <a:endParaRPr lang="en-US" sz="1100" dirty="0">
              <a:ea typeface="ＭＳ Ｐゴシック"/>
            </a:endParaRPr>
          </a:p>
        </p:txBody>
      </p:sp>
    </p:spTree>
    <p:extLst>
      <p:ext uri="{BB962C8B-B14F-4D97-AF65-F5344CB8AC3E}">
        <p14:creationId xmlns:p14="http://schemas.microsoft.com/office/powerpoint/2010/main" val="17252936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30"/>
          <p:cNvSpPr/>
          <p:nvPr/>
        </p:nvSpPr>
        <p:spPr bwMode="auto">
          <a:xfrm>
            <a:off x="5017404" y="194459"/>
            <a:ext cx="2125131" cy="2125131"/>
          </a:xfrm>
          <a:prstGeom prst="ellipse">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20" name="Title 2"/>
          <p:cNvSpPr>
            <a:spLocks noGrp="1"/>
          </p:cNvSpPr>
          <p:nvPr>
            <p:ph type="title"/>
          </p:nvPr>
        </p:nvSpPr>
        <p:spPr/>
        <p:txBody>
          <a:bodyPr/>
          <a:lstStyle/>
          <a:p>
            <a:r>
              <a:rPr lang="en-US" dirty="0" smtClean="0"/>
              <a:t>End to End Process</a:t>
            </a:r>
            <a:endParaRPr lang="en-US" dirty="0"/>
          </a:p>
        </p:txBody>
      </p:sp>
      <p:sp>
        <p:nvSpPr>
          <p:cNvPr id="107" name="Slide Number Placeholder 3"/>
          <p:cNvSpPr>
            <a:spLocks noGrp="1"/>
          </p:cNvSpPr>
          <p:nvPr>
            <p:ph type="sldNum" sz="quarter" idx="10"/>
          </p:nvPr>
        </p:nvSpPr>
        <p:spPr/>
        <p:txBody>
          <a:bodyPr/>
          <a:lstStyle/>
          <a:p>
            <a:fld id="{3B3272FD-8C4A-4DB4-AF2B-14A86E62FA3B}" type="slidenum">
              <a:rPr lang="en-US" smtClean="0"/>
              <a:pPr/>
              <a:t>26</a:t>
            </a:fld>
            <a:endParaRPr lang="en-US" dirty="0"/>
          </a:p>
        </p:txBody>
      </p:sp>
      <p:sp>
        <p:nvSpPr>
          <p:cNvPr id="2" name="TextBox 1"/>
          <p:cNvSpPr txBox="1"/>
          <p:nvPr/>
        </p:nvSpPr>
        <p:spPr>
          <a:xfrm>
            <a:off x="963390" y="1265425"/>
            <a:ext cx="3208219" cy="523220"/>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Terrain Requirement Development </a:t>
            </a:r>
          </a:p>
          <a:p>
            <a:r>
              <a:rPr lang="en-US" sz="1400" dirty="0"/>
              <a:t>Terrain Requirement Management </a:t>
            </a:r>
          </a:p>
        </p:txBody>
      </p:sp>
      <p:cxnSp>
        <p:nvCxnSpPr>
          <p:cNvPr id="32" name="Straight Arrow Connector 31"/>
          <p:cNvCxnSpPr>
            <a:stCxn id="2" idx="3"/>
          </p:cNvCxnSpPr>
          <p:nvPr/>
        </p:nvCxnSpPr>
        <p:spPr bwMode="auto">
          <a:xfrm flipV="1">
            <a:off x="4171609" y="847775"/>
            <a:ext cx="1588957" cy="679260"/>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sp>
        <p:nvSpPr>
          <p:cNvPr id="34" name="TextBox 33"/>
          <p:cNvSpPr txBox="1"/>
          <p:nvPr/>
        </p:nvSpPr>
        <p:spPr>
          <a:xfrm>
            <a:off x="641650" y="1918633"/>
            <a:ext cx="2788522" cy="1384995"/>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Elevation Processing</a:t>
            </a:r>
            <a:br>
              <a:rPr lang="en-US" sz="1400" dirty="0"/>
            </a:br>
            <a:r>
              <a:rPr lang="en-US" sz="1400" dirty="0"/>
              <a:t>Imagery Processing</a:t>
            </a:r>
            <a:br>
              <a:rPr lang="en-US" sz="1400" dirty="0"/>
            </a:br>
            <a:r>
              <a:rPr lang="en-US" sz="1400" dirty="0"/>
              <a:t>Source Data Collection</a:t>
            </a:r>
            <a:br>
              <a:rPr lang="en-US" sz="1400" dirty="0"/>
            </a:br>
            <a:r>
              <a:rPr lang="en-US" sz="1400" dirty="0"/>
              <a:t>Source Data Standardization</a:t>
            </a:r>
            <a:br>
              <a:rPr lang="en-US" sz="1400" dirty="0"/>
            </a:br>
            <a:r>
              <a:rPr lang="en-US" sz="1400" dirty="0"/>
              <a:t>MDB Source ATP</a:t>
            </a:r>
            <a:br>
              <a:rPr lang="en-US" sz="1400" dirty="0"/>
            </a:br>
            <a:r>
              <a:rPr lang="en-US" sz="1400" dirty="0"/>
              <a:t>MDB Elevation Imagery ATP</a:t>
            </a:r>
            <a:endParaRPr lang="fr-FR" sz="1400" dirty="0"/>
          </a:p>
        </p:txBody>
      </p:sp>
      <p:cxnSp>
        <p:nvCxnSpPr>
          <p:cNvPr id="38" name="Straight Arrow Connector 37"/>
          <p:cNvCxnSpPr>
            <a:stCxn id="34" idx="3"/>
          </p:cNvCxnSpPr>
          <p:nvPr/>
        </p:nvCxnSpPr>
        <p:spPr bwMode="auto">
          <a:xfrm flipV="1">
            <a:off x="3430172" y="1300947"/>
            <a:ext cx="2107931" cy="1310184"/>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cxnSp>
        <p:nvCxnSpPr>
          <p:cNvPr id="39" name="Straight Arrow Connector 38"/>
          <p:cNvCxnSpPr>
            <a:stCxn id="42" idx="3"/>
          </p:cNvCxnSpPr>
          <p:nvPr/>
        </p:nvCxnSpPr>
        <p:spPr bwMode="auto">
          <a:xfrm flipV="1">
            <a:off x="3311924" y="2876859"/>
            <a:ext cx="1364188" cy="854000"/>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sp>
        <p:nvSpPr>
          <p:cNvPr id="42" name="TextBox 41"/>
          <p:cNvSpPr txBox="1"/>
          <p:nvPr/>
        </p:nvSpPr>
        <p:spPr>
          <a:xfrm>
            <a:off x="641650" y="3469249"/>
            <a:ext cx="2670274" cy="523220"/>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Vector Processing </a:t>
            </a:r>
            <a:br>
              <a:rPr lang="en-US" sz="1400" dirty="0"/>
            </a:br>
            <a:r>
              <a:rPr lang="en-US" sz="1400" dirty="0"/>
              <a:t>MDB Vector ATP</a:t>
            </a:r>
            <a:endParaRPr lang="fr-FR" sz="1400" dirty="0"/>
          </a:p>
        </p:txBody>
      </p:sp>
      <p:sp>
        <p:nvSpPr>
          <p:cNvPr id="43" name="TextBox 42"/>
          <p:cNvSpPr txBox="1"/>
          <p:nvPr/>
        </p:nvSpPr>
        <p:spPr>
          <a:xfrm>
            <a:off x="8302398" y="2962056"/>
            <a:ext cx="2726482" cy="738664"/>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3D Modeling</a:t>
            </a:r>
            <a:br>
              <a:rPr lang="en-US" sz="1400" dirty="0"/>
            </a:br>
            <a:r>
              <a:rPr lang="en-US" sz="1400" dirty="0"/>
              <a:t>Common Moving Models </a:t>
            </a:r>
          </a:p>
          <a:p>
            <a:r>
              <a:rPr lang="en-US" sz="1400" dirty="0"/>
              <a:t>MDB Static Models ATP</a:t>
            </a:r>
            <a:endParaRPr lang="fr-FR" sz="1400" dirty="0"/>
          </a:p>
        </p:txBody>
      </p:sp>
      <p:sp>
        <p:nvSpPr>
          <p:cNvPr id="44" name="TextBox 43"/>
          <p:cNvSpPr txBox="1"/>
          <p:nvPr/>
        </p:nvSpPr>
        <p:spPr>
          <a:xfrm>
            <a:off x="9285348" y="2123680"/>
            <a:ext cx="2429933" cy="523220"/>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Airport Wizard</a:t>
            </a:r>
            <a:br>
              <a:rPr lang="en-US" sz="1400" dirty="0"/>
            </a:br>
            <a:r>
              <a:rPr lang="en-US" sz="1400" dirty="0"/>
              <a:t>MDB Airfields ATP</a:t>
            </a:r>
            <a:endParaRPr lang="fr-FR" sz="1400" dirty="0"/>
          </a:p>
        </p:txBody>
      </p:sp>
      <p:cxnSp>
        <p:nvCxnSpPr>
          <p:cNvPr id="49" name="Straight Arrow Connector 48"/>
          <p:cNvCxnSpPr>
            <a:stCxn id="44" idx="1"/>
          </p:cNvCxnSpPr>
          <p:nvPr/>
        </p:nvCxnSpPr>
        <p:spPr bwMode="auto">
          <a:xfrm flipH="1">
            <a:off x="7948516" y="2385290"/>
            <a:ext cx="1336832" cy="42262"/>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cxnSp>
        <p:nvCxnSpPr>
          <p:cNvPr id="52" name="Straight Arrow Connector 51"/>
          <p:cNvCxnSpPr>
            <a:stCxn id="43" idx="1"/>
          </p:cNvCxnSpPr>
          <p:nvPr/>
        </p:nvCxnSpPr>
        <p:spPr bwMode="auto">
          <a:xfrm flipH="1" flipV="1">
            <a:off x="6631209" y="2742708"/>
            <a:ext cx="1671189" cy="588680"/>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cxnSp>
        <p:nvCxnSpPr>
          <p:cNvPr id="56" name="Straight Arrow Connector 55"/>
          <p:cNvCxnSpPr>
            <a:stCxn id="57" idx="3"/>
          </p:cNvCxnSpPr>
          <p:nvPr/>
        </p:nvCxnSpPr>
        <p:spPr bwMode="auto">
          <a:xfrm flipV="1">
            <a:off x="3292038" y="4114800"/>
            <a:ext cx="975162" cy="474223"/>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sp>
        <p:nvSpPr>
          <p:cNvPr id="57" name="TextBox 56"/>
          <p:cNvSpPr txBox="1"/>
          <p:nvPr/>
        </p:nvSpPr>
        <p:spPr>
          <a:xfrm>
            <a:off x="862105" y="4219691"/>
            <a:ext cx="2429933" cy="738664"/>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Map Production Work Instructions</a:t>
            </a:r>
            <a:br>
              <a:rPr lang="en-US" sz="1400" dirty="0"/>
            </a:br>
            <a:r>
              <a:rPr lang="en-US" sz="1400" dirty="0"/>
              <a:t>MDB CADRG ATP </a:t>
            </a:r>
            <a:endParaRPr lang="fr-FR" sz="1400" dirty="0"/>
          </a:p>
        </p:txBody>
      </p:sp>
      <p:sp>
        <p:nvSpPr>
          <p:cNvPr id="59" name="TextBox 58"/>
          <p:cNvSpPr txBox="1"/>
          <p:nvPr/>
        </p:nvSpPr>
        <p:spPr>
          <a:xfrm>
            <a:off x="7948516" y="5433649"/>
            <a:ext cx="3481338" cy="1169551"/>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Generate New Project</a:t>
            </a:r>
            <a:br>
              <a:rPr lang="en-US" sz="1400" dirty="0"/>
            </a:br>
            <a:r>
              <a:rPr lang="en-US" sz="1400" dirty="0"/>
              <a:t>DRLMS Database Generation</a:t>
            </a:r>
            <a:br>
              <a:rPr lang="en-US" sz="1400" dirty="0"/>
            </a:br>
            <a:r>
              <a:rPr lang="en-US" sz="1400" dirty="0"/>
              <a:t>OTF Compilation</a:t>
            </a:r>
            <a:br>
              <a:rPr lang="en-US" sz="1400" dirty="0"/>
            </a:br>
            <a:r>
              <a:rPr lang="en-US" sz="1400" dirty="0"/>
              <a:t>Run Time DB Generation Toolset</a:t>
            </a:r>
            <a:br>
              <a:rPr lang="en-US" sz="1400" dirty="0"/>
            </a:br>
            <a:r>
              <a:rPr lang="en-US" sz="1400" dirty="0"/>
              <a:t>VBS Database Generation </a:t>
            </a:r>
            <a:endParaRPr lang="fr-FR" sz="1400" dirty="0"/>
          </a:p>
        </p:txBody>
      </p:sp>
      <p:cxnSp>
        <p:nvCxnSpPr>
          <p:cNvPr id="60" name="Straight Arrow Connector 59"/>
          <p:cNvCxnSpPr>
            <a:stCxn id="61" idx="3"/>
          </p:cNvCxnSpPr>
          <p:nvPr/>
        </p:nvCxnSpPr>
        <p:spPr bwMode="auto">
          <a:xfrm>
            <a:off x="3766902" y="5410298"/>
            <a:ext cx="1771201" cy="228587"/>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sp>
        <p:nvSpPr>
          <p:cNvPr id="61" name="TextBox 60"/>
          <p:cNvSpPr txBox="1"/>
          <p:nvPr/>
        </p:nvSpPr>
        <p:spPr>
          <a:xfrm>
            <a:off x="1336969" y="5256409"/>
            <a:ext cx="2429933" cy="307777"/>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Terrain Products Test Plan</a:t>
            </a:r>
            <a:endParaRPr lang="fr-FR" sz="1400" dirty="0"/>
          </a:p>
        </p:txBody>
      </p:sp>
      <p:sp>
        <p:nvSpPr>
          <p:cNvPr id="62" name="TextBox 61"/>
          <p:cNvSpPr txBox="1"/>
          <p:nvPr/>
        </p:nvSpPr>
        <p:spPr>
          <a:xfrm>
            <a:off x="7948516" y="3968614"/>
            <a:ext cx="3849404" cy="1169551"/>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Dataset Specialization Toolkit (DST)</a:t>
            </a:r>
          </a:p>
          <a:p>
            <a:r>
              <a:rPr lang="en-US" sz="1400" dirty="0"/>
              <a:t>Automated Feature </a:t>
            </a:r>
            <a:r>
              <a:rPr lang="en-US" sz="1400" dirty="0" err="1"/>
              <a:t>Modelization</a:t>
            </a:r>
            <a:r>
              <a:rPr lang="en-US" sz="1400" dirty="0"/>
              <a:t> </a:t>
            </a:r>
          </a:p>
          <a:p>
            <a:r>
              <a:rPr lang="en-US" sz="1400" dirty="0"/>
              <a:t>Synthetic Imagery  </a:t>
            </a:r>
            <a:br>
              <a:rPr lang="en-US" sz="1400" dirty="0"/>
            </a:br>
            <a:r>
              <a:rPr lang="en-US" sz="1400" dirty="0" err="1"/>
              <a:t>Realtime</a:t>
            </a:r>
            <a:r>
              <a:rPr lang="en-US" sz="1400" dirty="0"/>
              <a:t> Imagery Processing Tool (RIPT) </a:t>
            </a:r>
            <a:br>
              <a:rPr lang="en-US" sz="1400" dirty="0"/>
            </a:br>
            <a:r>
              <a:rPr lang="en-US" sz="1400" dirty="0"/>
              <a:t>Feature Scatter Work Instructions</a:t>
            </a:r>
            <a:endParaRPr lang="fr-FR" sz="1400" dirty="0"/>
          </a:p>
        </p:txBody>
      </p:sp>
      <p:cxnSp>
        <p:nvCxnSpPr>
          <p:cNvPr id="63" name="Straight Arrow Connector 62"/>
          <p:cNvCxnSpPr>
            <a:stCxn id="62" idx="1"/>
          </p:cNvCxnSpPr>
          <p:nvPr/>
        </p:nvCxnSpPr>
        <p:spPr bwMode="auto">
          <a:xfrm flipH="1" flipV="1">
            <a:off x="6685739" y="4012396"/>
            <a:ext cx="1262777" cy="540994"/>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sp>
        <p:nvSpPr>
          <p:cNvPr id="64" name="TextBox 63"/>
          <p:cNvSpPr txBox="1"/>
          <p:nvPr/>
        </p:nvSpPr>
        <p:spPr>
          <a:xfrm>
            <a:off x="2123620" y="5962050"/>
            <a:ext cx="2675466" cy="523220"/>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Confederate Delivery Work Instructions</a:t>
            </a:r>
            <a:endParaRPr lang="fr-FR" sz="1400" dirty="0"/>
          </a:p>
        </p:txBody>
      </p:sp>
      <p:cxnSp>
        <p:nvCxnSpPr>
          <p:cNvPr id="65" name="Straight Arrow Connector 64"/>
          <p:cNvCxnSpPr>
            <a:stCxn id="64" idx="3"/>
          </p:cNvCxnSpPr>
          <p:nvPr/>
        </p:nvCxnSpPr>
        <p:spPr bwMode="auto">
          <a:xfrm>
            <a:off x="4799086" y="6223660"/>
            <a:ext cx="787399" cy="142343"/>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sp>
        <p:nvSpPr>
          <p:cNvPr id="69" name="TextBox 68"/>
          <p:cNvSpPr txBox="1"/>
          <p:nvPr/>
        </p:nvSpPr>
        <p:spPr>
          <a:xfrm>
            <a:off x="7948516" y="1236605"/>
            <a:ext cx="4115015" cy="738664"/>
          </a:xfrm>
          <a:prstGeom prst="rect">
            <a:avLst/>
          </a:prstGeom>
          <a:solidFill>
            <a:schemeClr val="bg1"/>
          </a:solidFill>
          <a:ln w="19050">
            <a:solidFill>
              <a:srgbClr val="008000"/>
            </a:solidFill>
          </a:ln>
          <a:effectLst>
            <a:outerShdw blurRad="50800" dist="38100" dir="2700000" algn="tl" rotWithShape="0">
              <a:prstClr val="black">
                <a:alpha val="40000"/>
              </a:prstClr>
            </a:outerShdw>
          </a:effectLst>
        </p:spPr>
        <p:txBody>
          <a:bodyPr wrap="square" rtlCol="0">
            <a:spAutoFit/>
          </a:bodyPr>
          <a:lstStyle>
            <a:defPPr>
              <a:defRPr lang="en-US"/>
            </a:defPPr>
            <a:lvl1pPr>
              <a:defRPr sz="1050"/>
            </a:lvl1pPr>
          </a:lstStyle>
          <a:p>
            <a:r>
              <a:rPr lang="en-US" sz="1400" dirty="0"/>
              <a:t>Overarching End to End Process</a:t>
            </a:r>
          </a:p>
          <a:p>
            <a:r>
              <a:rPr lang="en-US" sz="1400" dirty="0"/>
              <a:t>Standard/Rapid Terrain Database Generation Capability (STDGC) Production Process</a:t>
            </a:r>
            <a:endParaRPr lang="fr-FR" sz="1400" dirty="0"/>
          </a:p>
        </p:txBody>
      </p:sp>
      <p:cxnSp>
        <p:nvCxnSpPr>
          <p:cNvPr id="17414" name="Elbow Connector 17413"/>
          <p:cNvCxnSpPr>
            <a:stCxn id="2" idx="1"/>
            <a:endCxn id="61" idx="1"/>
          </p:cNvCxnSpPr>
          <p:nvPr/>
        </p:nvCxnSpPr>
        <p:spPr bwMode="auto">
          <a:xfrm rot="10800000" flipH="1" flipV="1">
            <a:off x="963389" y="1527034"/>
            <a:ext cx="373579" cy="3883263"/>
          </a:xfrm>
          <a:prstGeom prst="bentConnector3">
            <a:avLst>
              <a:gd name="adj1" fmla="val -169633"/>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pic>
        <p:nvPicPr>
          <p:cNvPr id="30" name="Picture 2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15318" y="462353"/>
            <a:ext cx="3633198" cy="6187686"/>
          </a:xfrm>
          <a:prstGeom prst="rect">
            <a:avLst/>
          </a:prstGeom>
        </p:spPr>
      </p:pic>
      <p:cxnSp>
        <p:nvCxnSpPr>
          <p:cNvPr id="58" name="Straight Arrow Connector 57"/>
          <p:cNvCxnSpPr>
            <a:stCxn id="59" idx="1"/>
          </p:cNvCxnSpPr>
          <p:nvPr/>
        </p:nvCxnSpPr>
        <p:spPr bwMode="auto">
          <a:xfrm flipH="1" flipV="1">
            <a:off x="6631209" y="4916232"/>
            <a:ext cx="1317307" cy="1102193"/>
          </a:xfrm>
          <a:prstGeom prst="straightConnector1">
            <a:avLst/>
          </a:prstGeom>
          <a:noFill/>
          <a:ln w="19050">
            <a:solidFill>
              <a:srgbClr val="008000"/>
            </a:solidFill>
            <a:tailEnd type="arrow"/>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cxnSp>
    </p:spTree>
    <p:extLst>
      <p:ext uri="{BB962C8B-B14F-4D97-AF65-F5344CB8AC3E}">
        <p14:creationId xmlns:p14="http://schemas.microsoft.com/office/powerpoint/2010/main" val="10565361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Production Process and Format Standards Identification (1/3)</a:t>
            </a:r>
            <a:endParaRPr lang="en-US" dirty="0"/>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27</a:t>
            </a:fld>
            <a:endParaRPr lang="en-US" sz="1100" dirty="0">
              <a:ea typeface="ＭＳ Ｐゴシック"/>
            </a:endParaRPr>
          </a:p>
        </p:txBody>
      </p:sp>
      <p:graphicFrame>
        <p:nvGraphicFramePr>
          <p:cNvPr id="6" name="Table 5"/>
          <p:cNvGraphicFramePr>
            <a:graphicFrameLocks noGrp="1"/>
          </p:cNvGraphicFramePr>
          <p:nvPr>
            <p:extLst>
              <p:ext uri="{D42A27DB-BD31-4B8C-83A1-F6EECF244321}">
                <p14:modId xmlns:p14="http://schemas.microsoft.com/office/powerpoint/2010/main" val="211455983"/>
              </p:ext>
            </p:extLst>
          </p:nvPr>
        </p:nvGraphicFramePr>
        <p:xfrm>
          <a:off x="457198" y="1295400"/>
          <a:ext cx="11353802" cy="4989449"/>
        </p:xfrm>
        <a:graphic>
          <a:graphicData uri="http://schemas.openxmlformats.org/drawingml/2006/table">
            <a:tbl>
              <a:tblPr firstRow="1" firstCol="1" bandRow="1">
                <a:tableStyleId>{5C22544A-7EE6-4342-B048-85BDC9FD1C3A}</a:tableStyleId>
              </a:tblPr>
              <a:tblGrid>
                <a:gridCol w="3352802"/>
                <a:gridCol w="4675021"/>
                <a:gridCol w="3325979"/>
              </a:tblGrid>
              <a:tr h="192159">
                <a:tc>
                  <a:txBody>
                    <a:bodyPr/>
                    <a:lstStyle/>
                    <a:p>
                      <a:pPr marL="0" marR="0" algn="ctr">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Processing </a:t>
                      </a:r>
                      <a:r>
                        <a:rPr lang="en-US" sz="1800" b="0" dirty="0" smtClean="0">
                          <a:effectLst/>
                          <a:latin typeface="Arial" panose="020B0604020202020204" pitchFamily="34" charset="0"/>
                          <a:cs typeface="Arial" panose="020B0604020202020204" pitchFamily="34" charset="0"/>
                        </a:rPr>
                        <a:t>Phase</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gn="ctr">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SE Core Processing / Work </a:t>
                      </a:r>
                      <a:r>
                        <a:rPr lang="en-US" sz="1800" b="0" dirty="0" smtClean="0">
                          <a:effectLst/>
                          <a:latin typeface="Arial" panose="020B0604020202020204" pitchFamily="34" charset="0"/>
                          <a:cs typeface="Arial" panose="020B0604020202020204" pitchFamily="34" charset="0"/>
                        </a:rPr>
                        <a:t>Instructions</a:t>
                      </a:r>
                      <a:endParaRPr lang="en-US" sz="1800" b="0" dirty="0">
                        <a:effectLst/>
                        <a:latin typeface="Arial" panose="020B0604020202020204" pitchFamily="34" charset="0"/>
                        <a:cs typeface="Arial" panose="020B0604020202020204" pitchFamily="34" charset="0"/>
                      </a:endParaRPr>
                    </a:p>
                  </a:txBody>
                  <a:tcPr marL="36018" marR="36018" marT="0" marB="0" anchor="b"/>
                </a:tc>
                <a:tc>
                  <a:txBody>
                    <a:bodyPr/>
                    <a:lstStyle/>
                    <a:p>
                      <a:pPr marL="0" marR="0" algn="ctr">
                        <a:lnSpc>
                          <a:spcPct val="107000"/>
                        </a:lnSpc>
                        <a:spcBef>
                          <a:spcPts val="0"/>
                        </a:spcBef>
                        <a:spcAft>
                          <a:spcPts val="0"/>
                        </a:spcAft>
                      </a:pPr>
                      <a:r>
                        <a:rPr lang="en-US" sz="1800" b="0">
                          <a:effectLst/>
                          <a:latin typeface="Arial" panose="020B0604020202020204" pitchFamily="34" charset="0"/>
                          <a:cs typeface="Arial" panose="020B0604020202020204" pitchFamily="34" charset="0"/>
                        </a:rPr>
                        <a:t>Relevant Data Formats</a:t>
                      </a:r>
                      <a:endParaRPr lang="en-US" sz="1800" b="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192159">
                <a:tc>
                  <a:txBody>
                    <a:bodyPr/>
                    <a:lstStyle/>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Full Terrain generation </a:t>
                      </a:r>
                      <a:r>
                        <a:rPr lang="en-US" sz="1800" b="0" dirty="0" smtClean="0">
                          <a:effectLst/>
                          <a:latin typeface="Arial" panose="020B0604020202020204" pitchFamily="34" charset="0"/>
                          <a:cs typeface="Arial" panose="020B0604020202020204" pitchFamily="34" charset="0"/>
                        </a:rPr>
                        <a:t>Process.</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a:effectLst/>
                          <a:latin typeface="Arial" panose="020B0604020202020204" pitchFamily="34" charset="0"/>
                          <a:cs typeface="Arial" panose="020B0604020202020204" pitchFamily="34" charset="0"/>
                        </a:rPr>
                        <a:t>* Standard/Rapid Terrain Database Generation Capability (STDGC) Production Process</a:t>
                      </a:r>
                      <a:endParaRPr lang="en-US" sz="1800" b="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a:effectLst/>
                          <a:latin typeface="Arial" panose="020B0604020202020204" pitchFamily="34" charset="0"/>
                          <a:cs typeface="Arial" panose="020B0604020202020204" pitchFamily="34" charset="0"/>
                        </a:rPr>
                        <a:t>All</a:t>
                      </a:r>
                      <a:endParaRPr lang="en-US" sz="1800" b="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332985">
                <a:tc>
                  <a:txBody>
                    <a:bodyPr/>
                    <a:lstStyle/>
                    <a:p>
                      <a:pPr marL="0" marR="0">
                        <a:lnSpc>
                          <a:spcPct val="107000"/>
                        </a:lnSpc>
                        <a:spcBef>
                          <a:spcPts val="0"/>
                        </a:spcBef>
                        <a:spcAft>
                          <a:spcPts val="0"/>
                        </a:spcAft>
                      </a:pPr>
                      <a:r>
                        <a:rPr lang="en-US" sz="1800" b="1" dirty="0" smtClean="0">
                          <a:effectLst/>
                          <a:latin typeface="Arial" panose="020B0604020202020204" pitchFamily="34" charset="0"/>
                          <a:cs typeface="Arial" panose="020B0604020202020204" pitchFamily="34" charset="0"/>
                        </a:rPr>
                        <a:t>Requirements: </a:t>
                      </a:r>
                    </a:p>
                    <a:p>
                      <a:pPr marL="0" marR="0">
                        <a:lnSpc>
                          <a:spcPct val="107000"/>
                        </a:lnSpc>
                        <a:spcBef>
                          <a:spcPts val="0"/>
                        </a:spcBef>
                        <a:spcAft>
                          <a:spcPts val="0"/>
                        </a:spcAft>
                      </a:pPr>
                      <a:r>
                        <a:rPr lang="en-US" sz="1800" b="0" dirty="0" smtClean="0">
                          <a:effectLst/>
                          <a:latin typeface="Arial" panose="020B0604020202020204" pitchFamily="34" charset="0"/>
                          <a:cs typeface="Arial" panose="020B0604020202020204" pitchFamily="34" charset="0"/>
                        </a:rPr>
                        <a:t>Receive </a:t>
                      </a:r>
                      <a:r>
                        <a:rPr lang="en-US" sz="1800" b="0" dirty="0">
                          <a:effectLst/>
                          <a:latin typeface="Arial" panose="020B0604020202020204" pitchFamily="34" charset="0"/>
                          <a:cs typeface="Arial" panose="020B0604020202020204" pitchFamily="34" charset="0"/>
                        </a:rPr>
                        <a:t>requests, perform analysis, execute site visit and develop test plans.</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a:effectLst/>
                          <a:latin typeface="Arial" panose="020B0604020202020204" pitchFamily="34" charset="0"/>
                          <a:cs typeface="Arial" panose="020B0604020202020204" pitchFamily="34" charset="0"/>
                        </a:rPr>
                        <a:t>* Terrain Requirement Development </a:t>
                      </a:r>
                      <a:br>
                        <a:rPr lang="en-US" sz="1800" b="0">
                          <a:effectLst/>
                          <a:latin typeface="Arial" panose="020B0604020202020204" pitchFamily="34" charset="0"/>
                          <a:cs typeface="Arial" panose="020B0604020202020204" pitchFamily="34" charset="0"/>
                        </a:rPr>
                      </a:br>
                      <a:r>
                        <a:rPr lang="en-US" sz="1800" b="0">
                          <a:effectLst/>
                          <a:latin typeface="Arial" panose="020B0604020202020204" pitchFamily="34" charset="0"/>
                          <a:cs typeface="Arial" panose="020B0604020202020204" pitchFamily="34" charset="0"/>
                        </a:rPr>
                        <a:t>* Terrain Requirement Management </a:t>
                      </a:r>
                      <a:endParaRPr lang="en-US" sz="1800" b="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OGC KML</a:t>
                      </a:r>
                      <a:br>
                        <a:rPr lang="en-US" sz="1800" b="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 Google Earth KML Usage Standard</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576476">
                <a:tc>
                  <a:txBody>
                    <a:bodyPr/>
                    <a:lstStyle/>
                    <a:p>
                      <a:pPr marL="0" marR="0">
                        <a:lnSpc>
                          <a:spcPct val="107000"/>
                        </a:lnSpc>
                        <a:spcBef>
                          <a:spcPts val="0"/>
                        </a:spcBef>
                        <a:spcAft>
                          <a:spcPts val="0"/>
                        </a:spcAft>
                      </a:pPr>
                      <a:r>
                        <a:rPr lang="en-US" sz="1800" b="1" dirty="0">
                          <a:effectLst/>
                          <a:latin typeface="Arial" panose="020B0604020202020204" pitchFamily="34" charset="0"/>
                          <a:cs typeface="Arial" panose="020B0604020202020204" pitchFamily="34" charset="0"/>
                        </a:rPr>
                        <a:t>Source </a:t>
                      </a:r>
                      <a:r>
                        <a:rPr lang="en-US" sz="1800" b="1" dirty="0" smtClean="0">
                          <a:effectLst/>
                          <a:latin typeface="Arial" panose="020B0604020202020204" pitchFamily="34" charset="0"/>
                          <a:cs typeface="Arial" panose="020B0604020202020204" pitchFamily="34" charset="0"/>
                        </a:rPr>
                        <a:t>Collection:</a:t>
                      </a:r>
                      <a:r>
                        <a:rPr lang="en-US" sz="1800" b="0" dirty="0">
                          <a:effectLst/>
                          <a:latin typeface="Arial" panose="020B0604020202020204" pitchFamily="34" charset="0"/>
                          <a:cs typeface="Arial" panose="020B0604020202020204" pitchFamily="34" charset="0"/>
                        </a:rPr>
                        <a:t/>
                      </a:r>
                      <a:br>
                        <a:rPr lang="en-US" sz="1800" b="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Research, acquisition, cataloging, updating, disposition and standardization of source data.</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a:effectLst/>
                          <a:latin typeface="Arial" panose="020B0604020202020204" pitchFamily="34" charset="0"/>
                          <a:cs typeface="Arial" panose="020B0604020202020204" pitchFamily="34" charset="0"/>
                        </a:rPr>
                        <a:t>* Elevation Processing</a:t>
                      </a:r>
                      <a:br>
                        <a:rPr lang="en-US" sz="1800" b="0">
                          <a:effectLst/>
                          <a:latin typeface="Arial" panose="020B0604020202020204" pitchFamily="34" charset="0"/>
                          <a:cs typeface="Arial" panose="020B0604020202020204" pitchFamily="34" charset="0"/>
                        </a:rPr>
                      </a:br>
                      <a:r>
                        <a:rPr lang="en-US" sz="1800" b="0">
                          <a:effectLst/>
                          <a:latin typeface="Arial" panose="020B0604020202020204" pitchFamily="34" charset="0"/>
                          <a:cs typeface="Arial" panose="020B0604020202020204" pitchFamily="34" charset="0"/>
                        </a:rPr>
                        <a:t>* Imagery Processing</a:t>
                      </a:r>
                      <a:br>
                        <a:rPr lang="en-US" sz="1800" b="0">
                          <a:effectLst/>
                          <a:latin typeface="Arial" panose="020B0604020202020204" pitchFamily="34" charset="0"/>
                          <a:cs typeface="Arial" panose="020B0604020202020204" pitchFamily="34" charset="0"/>
                        </a:rPr>
                      </a:br>
                      <a:r>
                        <a:rPr lang="en-US" sz="1800" b="0">
                          <a:effectLst/>
                          <a:latin typeface="Arial" panose="020B0604020202020204" pitchFamily="34" charset="0"/>
                          <a:cs typeface="Arial" panose="020B0604020202020204" pitchFamily="34" charset="0"/>
                        </a:rPr>
                        <a:t>* Source Data Collection</a:t>
                      </a:r>
                      <a:br>
                        <a:rPr lang="en-US" sz="1800" b="0">
                          <a:effectLst/>
                          <a:latin typeface="Arial" panose="020B0604020202020204" pitchFamily="34" charset="0"/>
                          <a:cs typeface="Arial" panose="020B0604020202020204" pitchFamily="34" charset="0"/>
                        </a:rPr>
                      </a:br>
                      <a:r>
                        <a:rPr lang="en-US" sz="1800" b="0">
                          <a:effectLst/>
                          <a:latin typeface="Arial" panose="020B0604020202020204" pitchFamily="34" charset="0"/>
                          <a:cs typeface="Arial" panose="020B0604020202020204" pitchFamily="34" charset="0"/>
                        </a:rPr>
                        <a:t>* Source Data Standardization</a:t>
                      </a:r>
                      <a:br>
                        <a:rPr lang="en-US" sz="1800" b="0">
                          <a:effectLst/>
                          <a:latin typeface="Arial" panose="020B0604020202020204" pitchFamily="34" charset="0"/>
                          <a:cs typeface="Arial" panose="020B0604020202020204" pitchFamily="34" charset="0"/>
                        </a:rPr>
                      </a:br>
                      <a:r>
                        <a:rPr lang="en-US" sz="1800" b="0">
                          <a:effectLst/>
                          <a:latin typeface="Arial" panose="020B0604020202020204" pitchFamily="34" charset="0"/>
                          <a:cs typeface="Arial" panose="020B0604020202020204" pitchFamily="34" charset="0"/>
                        </a:rPr>
                        <a:t>* MDB Source ATP</a:t>
                      </a:r>
                      <a:br>
                        <a:rPr lang="en-US" sz="1800" b="0">
                          <a:effectLst/>
                          <a:latin typeface="Arial" panose="020B0604020202020204" pitchFamily="34" charset="0"/>
                          <a:cs typeface="Arial" panose="020B0604020202020204" pitchFamily="34" charset="0"/>
                        </a:rPr>
                      </a:br>
                      <a:r>
                        <a:rPr lang="en-US" sz="1800" b="0">
                          <a:effectLst/>
                          <a:latin typeface="Arial" panose="020B0604020202020204" pitchFamily="34" charset="0"/>
                          <a:cs typeface="Arial" panose="020B0604020202020204" pitchFamily="34" charset="0"/>
                        </a:rPr>
                        <a:t>* MDB Elevation and Imagery ATP</a:t>
                      </a:r>
                      <a:endParaRPr lang="en-US" sz="1800" b="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indent="0">
                        <a:lnSpc>
                          <a:spcPct val="107000"/>
                        </a:lnSpc>
                        <a:spcBef>
                          <a:spcPts val="0"/>
                        </a:spcBef>
                        <a:spcAft>
                          <a:spcPts val="0"/>
                        </a:spcAft>
                        <a:buFont typeface="Arial" panose="020B0604020202020204" pitchFamily="34" charset="0"/>
                        <a:buNone/>
                      </a:pPr>
                      <a:r>
                        <a:rPr lang="en-US" sz="1800" b="0" dirty="0" smtClean="0">
                          <a:effectLst/>
                          <a:latin typeface="Arial" panose="020B0604020202020204" pitchFamily="34" charset="0"/>
                          <a:cs typeface="Arial" panose="020B0604020202020204" pitchFamily="34" charset="0"/>
                        </a:rPr>
                        <a:t>* SE </a:t>
                      </a:r>
                      <a:r>
                        <a:rPr lang="en-US" sz="1800" b="0" dirty="0">
                          <a:effectLst/>
                          <a:latin typeface="Arial" panose="020B0604020202020204" pitchFamily="34" charset="0"/>
                          <a:cs typeface="Arial" panose="020B0604020202020204" pitchFamily="34" charset="0"/>
                        </a:rPr>
                        <a:t>Core Environmental Data Model (EDM</a:t>
                      </a:r>
                      <a:r>
                        <a:rPr lang="en-US" sz="1800" b="0" dirty="0" smtClean="0">
                          <a:effectLst/>
                          <a:latin typeface="Arial" panose="020B0604020202020204" pitchFamily="34" charset="0"/>
                          <a:cs typeface="Arial" panose="020B0604020202020204" pitchFamily="34" charset="0"/>
                        </a:rPr>
                        <a:t>)</a:t>
                      </a: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800" b="0" dirty="0" smtClean="0">
                          <a:effectLst/>
                          <a:latin typeface="Arial" panose="020B0604020202020204" pitchFamily="34" charset="0"/>
                          <a:cs typeface="Arial" panose="020B0604020202020204" pitchFamily="34" charset="0"/>
                        </a:rPr>
                        <a:t>* Environmental Data Coding Specification (EDCS)</a:t>
                      </a:r>
                      <a:endParaRPr lang="en-US" sz="1800" b="0" dirty="0">
                        <a:effectLst/>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800" b="0" dirty="0" smtClean="0">
                          <a:effectLst/>
                          <a:latin typeface="Arial" panose="020B0604020202020204" pitchFamily="34" charset="0"/>
                          <a:cs typeface="Arial" panose="020B0604020202020204" pitchFamily="34" charset="0"/>
                        </a:rPr>
                        <a:t>* Translator </a:t>
                      </a:r>
                      <a:r>
                        <a:rPr lang="en-US" sz="1800" b="0" dirty="0">
                          <a:effectLst/>
                          <a:latin typeface="Arial" panose="020B0604020202020204" pitchFamily="34" charset="0"/>
                          <a:cs typeface="Arial" panose="020B0604020202020204" pitchFamily="34" charset="0"/>
                        </a:rPr>
                        <a:t>for most NGA and industry data formats </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288238">
                <a:tc>
                  <a:txBody>
                    <a:bodyPr/>
                    <a:lstStyle/>
                    <a:p>
                      <a:pPr marL="0" marR="0">
                        <a:lnSpc>
                          <a:spcPct val="107000"/>
                        </a:lnSpc>
                        <a:spcBef>
                          <a:spcPts val="0"/>
                        </a:spcBef>
                        <a:spcAft>
                          <a:spcPts val="0"/>
                        </a:spcAft>
                      </a:pPr>
                      <a:r>
                        <a:rPr lang="en-US" sz="1800" b="1" dirty="0">
                          <a:effectLst/>
                          <a:latin typeface="Arial" panose="020B0604020202020204" pitchFamily="34" charset="0"/>
                          <a:cs typeface="Arial" panose="020B0604020202020204" pitchFamily="34" charset="0"/>
                        </a:rPr>
                        <a:t>Vector Data Processing:</a:t>
                      </a:r>
                      <a:r>
                        <a:rPr lang="en-US" sz="1800" b="0" dirty="0">
                          <a:effectLst/>
                          <a:latin typeface="Arial" panose="020B0604020202020204" pitchFamily="34" charset="0"/>
                          <a:cs typeface="Arial" panose="020B0604020202020204" pitchFamily="34" charset="0"/>
                        </a:rPr>
                        <a:t/>
                      </a:r>
                      <a:br>
                        <a:rPr lang="en-US" sz="1800" b="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Clean, align and extract vector data to standards. </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a:effectLst/>
                          <a:latin typeface="Arial" panose="020B0604020202020204" pitchFamily="34" charset="0"/>
                          <a:cs typeface="Arial" panose="020B0604020202020204" pitchFamily="34" charset="0"/>
                        </a:rPr>
                        <a:t>* Vector Processing </a:t>
                      </a:r>
                      <a:br>
                        <a:rPr lang="en-US" sz="1800" b="0">
                          <a:effectLst/>
                          <a:latin typeface="Arial" panose="020B0604020202020204" pitchFamily="34" charset="0"/>
                          <a:cs typeface="Arial" panose="020B0604020202020204" pitchFamily="34" charset="0"/>
                        </a:rPr>
                      </a:br>
                      <a:r>
                        <a:rPr lang="en-US" sz="1800" b="0">
                          <a:effectLst/>
                          <a:latin typeface="Arial" panose="020B0604020202020204" pitchFamily="34" charset="0"/>
                          <a:cs typeface="Arial" panose="020B0604020202020204" pitchFamily="34" charset="0"/>
                        </a:rPr>
                        <a:t>* MDB Vector ATP</a:t>
                      </a:r>
                      <a:endParaRPr lang="en-US" sz="1800" b="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Quality Content Specification with Interactive Reference</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bl>
          </a:graphicData>
        </a:graphic>
      </p:graphicFrame>
    </p:spTree>
    <p:extLst>
      <p:ext uri="{BB962C8B-B14F-4D97-AF65-F5344CB8AC3E}">
        <p14:creationId xmlns:p14="http://schemas.microsoft.com/office/powerpoint/2010/main" val="10922883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Production Process and Format Standards Identification </a:t>
            </a:r>
            <a:r>
              <a:rPr lang="en-US" dirty="0" smtClean="0"/>
              <a:t>(2/3</a:t>
            </a:r>
            <a:r>
              <a:rPr lang="en-US" dirty="0"/>
              <a:t>)</a:t>
            </a:r>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28</a:t>
            </a:fld>
            <a:endParaRPr lang="en-US" sz="1100" dirty="0">
              <a:ea typeface="ＭＳ Ｐゴシック"/>
            </a:endParaRPr>
          </a:p>
        </p:txBody>
      </p:sp>
      <p:graphicFrame>
        <p:nvGraphicFramePr>
          <p:cNvPr id="6" name="Table 5"/>
          <p:cNvGraphicFramePr>
            <a:graphicFrameLocks noGrp="1"/>
          </p:cNvGraphicFramePr>
          <p:nvPr>
            <p:extLst>
              <p:ext uri="{D42A27DB-BD31-4B8C-83A1-F6EECF244321}">
                <p14:modId xmlns:p14="http://schemas.microsoft.com/office/powerpoint/2010/main" val="3017026851"/>
              </p:ext>
            </p:extLst>
          </p:nvPr>
        </p:nvGraphicFramePr>
        <p:xfrm>
          <a:off x="457198" y="1295400"/>
          <a:ext cx="11353802" cy="4989449"/>
        </p:xfrm>
        <a:graphic>
          <a:graphicData uri="http://schemas.openxmlformats.org/drawingml/2006/table">
            <a:tbl>
              <a:tblPr firstRow="1" firstCol="1" bandRow="1">
                <a:tableStyleId>{5C22544A-7EE6-4342-B048-85BDC9FD1C3A}</a:tableStyleId>
              </a:tblPr>
              <a:tblGrid>
                <a:gridCol w="3352802"/>
                <a:gridCol w="4675021"/>
                <a:gridCol w="3325979"/>
              </a:tblGrid>
              <a:tr h="192159">
                <a:tc>
                  <a:txBody>
                    <a:bodyPr/>
                    <a:lstStyle/>
                    <a:p>
                      <a:pPr marL="0" marR="0" algn="ctr">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Processing </a:t>
                      </a:r>
                      <a:r>
                        <a:rPr lang="en-US" sz="1800" b="0" dirty="0" smtClean="0">
                          <a:effectLst/>
                          <a:latin typeface="Arial" panose="020B0604020202020204" pitchFamily="34" charset="0"/>
                          <a:cs typeface="Arial" panose="020B0604020202020204" pitchFamily="34" charset="0"/>
                        </a:rPr>
                        <a:t>Phase</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gn="ctr">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SE Core Processing / Work </a:t>
                      </a:r>
                      <a:r>
                        <a:rPr lang="en-US" sz="1800" b="0" dirty="0" smtClean="0">
                          <a:effectLst/>
                          <a:latin typeface="Arial" panose="020B0604020202020204" pitchFamily="34" charset="0"/>
                          <a:cs typeface="Arial" panose="020B0604020202020204" pitchFamily="34" charset="0"/>
                        </a:rPr>
                        <a:t>Instructions</a:t>
                      </a:r>
                      <a:endParaRPr lang="en-US" sz="1800" b="0" dirty="0">
                        <a:effectLst/>
                        <a:latin typeface="Arial" panose="020B0604020202020204" pitchFamily="34" charset="0"/>
                        <a:cs typeface="Arial" panose="020B0604020202020204" pitchFamily="34" charset="0"/>
                      </a:endParaRPr>
                    </a:p>
                  </a:txBody>
                  <a:tcPr marL="36018" marR="36018" marT="0" marB="0" anchor="b"/>
                </a:tc>
                <a:tc>
                  <a:txBody>
                    <a:bodyPr/>
                    <a:lstStyle/>
                    <a:p>
                      <a:pPr marL="0" marR="0" algn="ctr">
                        <a:lnSpc>
                          <a:spcPct val="107000"/>
                        </a:lnSpc>
                        <a:spcBef>
                          <a:spcPts val="0"/>
                        </a:spcBef>
                        <a:spcAft>
                          <a:spcPts val="0"/>
                        </a:spcAft>
                      </a:pPr>
                      <a:r>
                        <a:rPr lang="en-US" sz="1800" b="0">
                          <a:effectLst/>
                          <a:latin typeface="Arial" panose="020B0604020202020204" pitchFamily="34" charset="0"/>
                          <a:cs typeface="Arial" panose="020B0604020202020204" pitchFamily="34" charset="0"/>
                        </a:rPr>
                        <a:t>Relevant Data Formats</a:t>
                      </a:r>
                      <a:endParaRPr lang="en-US" sz="1800" b="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417167">
                <a:tc>
                  <a:txBody>
                    <a:bodyPr/>
                    <a:lstStyle/>
                    <a:p>
                      <a:pPr marL="0" marR="0">
                        <a:lnSpc>
                          <a:spcPct val="107000"/>
                        </a:lnSpc>
                        <a:spcBef>
                          <a:spcPts val="0"/>
                        </a:spcBef>
                        <a:spcAft>
                          <a:spcPts val="0"/>
                        </a:spcAft>
                      </a:pPr>
                      <a:r>
                        <a:rPr lang="en-US" sz="1800" b="1" dirty="0">
                          <a:effectLst/>
                          <a:latin typeface="Arial" panose="020B0604020202020204" pitchFamily="34" charset="0"/>
                          <a:cs typeface="Arial" panose="020B0604020202020204" pitchFamily="34" charset="0"/>
                        </a:rPr>
                        <a:t>3D Model Generation</a:t>
                      </a:r>
                      <a:r>
                        <a:rPr lang="en-US" sz="1800" b="1" dirty="0" smtClean="0">
                          <a:effectLst/>
                          <a:latin typeface="Arial" panose="020B0604020202020204" pitchFamily="34" charset="0"/>
                          <a:cs typeface="Arial" panose="020B0604020202020204" pitchFamily="34" charset="0"/>
                        </a:rPr>
                        <a:t>: </a:t>
                      </a:r>
                      <a:r>
                        <a:rPr lang="en-US" sz="1800" b="0" dirty="0" smtClean="0">
                          <a:effectLst/>
                          <a:latin typeface="Arial" panose="020B0604020202020204" pitchFamily="34" charset="0"/>
                          <a:cs typeface="Arial" panose="020B0604020202020204" pitchFamily="34" charset="0"/>
                        </a:rPr>
                        <a:t>Generate</a:t>
                      </a:r>
                      <a:r>
                        <a:rPr lang="en-US" sz="1800" b="0" dirty="0">
                          <a:effectLst/>
                          <a:latin typeface="Arial" panose="020B0604020202020204" pitchFamily="34" charset="0"/>
                          <a:cs typeface="Arial" panose="020B0604020202020204" pitchFamily="34" charset="0"/>
                        </a:rPr>
                        <a:t>, test, approve 3D models, both static (e.g. buildings) and common Moving Models (CM2).</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3D Modeling</a:t>
                      </a:r>
                      <a:br>
                        <a:rPr lang="en-US" sz="1800" b="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 Common Moving Models </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MDB Static Models ATP</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Autodesk </a:t>
                      </a:r>
                      <a:r>
                        <a:rPr lang="en-US" sz="1800" b="0" dirty="0" err="1">
                          <a:effectLst/>
                          <a:latin typeface="Arial" panose="020B0604020202020204" pitchFamily="34" charset="0"/>
                          <a:cs typeface="Arial" panose="020B0604020202020204" pitchFamily="34" charset="0"/>
                        </a:rPr>
                        <a:t>FilmBox</a:t>
                      </a:r>
                      <a:r>
                        <a:rPr lang="en-US" sz="1800" b="0" dirty="0">
                          <a:effectLst/>
                          <a:latin typeface="Arial" panose="020B0604020202020204" pitchFamily="34" charset="0"/>
                          <a:cs typeface="Arial" panose="020B0604020202020204" pitchFamily="34" charset="0"/>
                        </a:rPr>
                        <a:t/>
                      </a:r>
                      <a:br>
                        <a:rPr lang="en-US" sz="1800" b="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 </a:t>
                      </a:r>
                      <a:r>
                        <a:rPr lang="en-US" sz="1800" b="0" dirty="0" err="1">
                          <a:effectLst/>
                          <a:latin typeface="Arial" panose="020B0604020202020204" pitchFamily="34" charset="0"/>
                          <a:cs typeface="Arial" panose="020B0604020202020204" pitchFamily="34" charset="0"/>
                        </a:rPr>
                        <a:t>Pregagis</a:t>
                      </a:r>
                      <a:r>
                        <a:rPr lang="en-US" sz="1800" b="0" dirty="0">
                          <a:effectLst/>
                          <a:latin typeface="Arial" panose="020B0604020202020204" pitchFamily="34" charset="0"/>
                          <a:cs typeface="Arial" panose="020B0604020202020204" pitchFamily="34" charset="0"/>
                        </a:rPr>
                        <a:t> </a:t>
                      </a:r>
                      <a:r>
                        <a:rPr lang="en-US" sz="1800" b="0" dirty="0" err="1">
                          <a:effectLst/>
                          <a:latin typeface="Arial" panose="020B0604020202020204" pitchFamily="34" charset="0"/>
                          <a:cs typeface="Arial" panose="020B0604020202020204" pitchFamily="34" charset="0"/>
                        </a:rPr>
                        <a:t>OpenFlight</a:t>
                      </a:r>
                      <a:r>
                        <a:rPr lang="en-US" sz="1800" b="0" dirty="0">
                          <a:effectLst/>
                          <a:latin typeface="Arial" panose="020B0604020202020204" pitchFamily="34" charset="0"/>
                          <a:cs typeface="Arial" panose="020B0604020202020204" pitchFamily="34" charset="0"/>
                        </a:rPr>
                        <a:t/>
                      </a:r>
                      <a:br>
                        <a:rPr lang="en-US" sz="1800" b="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 Photoshop Document (PSD)</a:t>
                      </a:r>
                      <a:br>
                        <a:rPr lang="en-US" sz="1800" b="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 </a:t>
                      </a:r>
                      <a:r>
                        <a:rPr lang="en-US" sz="1800" b="0" dirty="0" err="1">
                          <a:effectLst/>
                          <a:latin typeface="Arial" panose="020B0604020202020204" pitchFamily="34" charset="0"/>
                          <a:cs typeface="Arial" panose="020B0604020202020204" pitchFamily="34" charset="0"/>
                        </a:rPr>
                        <a:t>Truevision</a:t>
                      </a:r>
                      <a:r>
                        <a:rPr lang="en-US" sz="1800" b="0" dirty="0">
                          <a:effectLst/>
                          <a:latin typeface="Arial" panose="020B0604020202020204" pitchFamily="34" charset="0"/>
                          <a:cs typeface="Arial" panose="020B0604020202020204" pitchFamily="34" charset="0"/>
                        </a:rPr>
                        <a:t> Graphics Adapter (TGA)</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288238">
                <a:tc>
                  <a:txBody>
                    <a:bodyPr/>
                    <a:lstStyle/>
                    <a:p>
                      <a:pPr marL="0" marR="0">
                        <a:lnSpc>
                          <a:spcPct val="107000"/>
                        </a:lnSpc>
                        <a:spcBef>
                          <a:spcPts val="0"/>
                        </a:spcBef>
                        <a:spcAft>
                          <a:spcPts val="0"/>
                        </a:spcAft>
                      </a:pPr>
                      <a:r>
                        <a:rPr lang="en-US" sz="1800" b="1" dirty="0">
                          <a:effectLst/>
                          <a:latin typeface="Arial" panose="020B0604020202020204" pitchFamily="34" charset="0"/>
                          <a:cs typeface="Arial" panose="020B0604020202020204" pitchFamily="34" charset="0"/>
                        </a:rPr>
                        <a:t>Airport </a:t>
                      </a:r>
                      <a:r>
                        <a:rPr lang="en-US" sz="1800" b="1" dirty="0" smtClean="0">
                          <a:effectLst/>
                          <a:latin typeface="Arial" panose="020B0604020202020204" pitchFamily="34" charset="0"/>
                          <a:cs typeface="Arial" panose="020B0604020202020204" pitchFamily="34" charset="0"/>
                        </a:rPr>
                        <a:t>Vector Creation: </a:t>
                      </a:r>
                    </a:p>
                    <a:p>
                      <a:pPr marL="0" marR="0">
                        <a:lnSpc>
                          <a:spcPct val="107000"/>
                        </a:lnSpc>
                        <a:spcBef>
                          <a:spcPts val="0"/>
                        </a:spcBef>
                        <a:spcAft>
                          <a:spcPts val="0"/>
                        </a:spcAft>
                      </a:pPr>
                      <a:r>
                        <a:rPr lang="en-US" sz="1800" b="0" dirty="0" smtClean="0">
                          <a:effectLst/>
                          <a:latin typeface="Arial" panose="020B0604020202020204" pitchFamily="34" charset="0"/>
                          <a:cs typeface="Arial" panose="020B0604020202020204" pitchFamily="34" charset="0"/>
                        </a:rPr>
                        <a:t>Generate </a:t>
                      </a:r>
                      <a:r>
                        <a:rPr lang="en-US" sz="1800" b="0" dirty="0">
                          <a:effectLst/>
                          <a:latin typeface="Arial" panose="020B0604020202020204" pitchFamily="34" charset="0"/>
                          <a:cs typeface="Arial" panose="020B0604020202020204" pitchFamily="34" charset="0"/>
                        </a:rPr>
                        <a:t>airport markings, signage, and lighting data.</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Airport Wizard</a:t>
                      </a:r>
                      <a:br>
                        <a:rPr lang="en-US" sz="1800" b="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 MDB Airfields ATP</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a:effectLst/>
                          <a:latin typeface="Arial" panose="020B0604020202020204" pitchFamily="34" charset="0"/>
                          <a:cs typeface="Arial" panose="020B0604020202020204" pitchFamily="34" charset="0"/>
                        </a:rPr>
                        <a:t>* Pregagis OpenFlight Specification</a:t>
                      </a:r>
                      <a:endParaRPr lang="en-US" sz="1800" b="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864713">
                <a:tc>
                  <a:txBody>
                    <a:bodyPr/>
                    <a:lstStyle/>
                    <a:p>
                      <a:pPr marL="0" marR="0">
                        <a:lnSpc>
                          <a:spcPct val="107000"/>
                        </a:lnSpc>
                        <a:spcBef>
                          <a:spcPts val="0"/>
                        </a:spcBef>
                        <a:spcAft>
                          <a:spcPts val="0"/>
                        </a:spcAft>
                      </a:pPr>
                      <a:r>
                        <a:rPr lang="en-US" sz="1800" b="1" dirty="0">
                          <a:effectLst/>
                          <a:latin typeface="Arial" panose="020B0604020202020204" pitchFamily="34" charset="0"/>
                          <a:cs typeface="Arial" panose="020B0604020202020204" pitchFamily="34" charset="0"/>
                        </a:rPr>
                        <a:t>Populate </a:t>
                      </a:r>
                      <a:r>
                        <a:rPr lang="en-US" sz="1800" b="1" dirty="0" smtClean="0">
                          <a:effectLst/>
                          <a:latin typeface="Arial" panose="020B0604020202020204" pitchFamily="34" charset="0"/>
                          <a:cs typeface="Arial" panose="020B0604020202020204" pitchFamily="34" charset="0"/>
                        </a:rPr>
                        <a:t>Master</a:t>
                      </a:r>
                      <a:r>
                        <a:rPr lang="en-US" sz="1800" b="1" baseline="0" dirty="0" smtClean="0">
                          <a:effectLst/>
                          <a:latin typeface="Arial" panose="020B0604020202020204" pitchFamily="34" charset="0"/>
                          <a:cs typeface="Arial" panose="020B0604020202020204" pitchFamily="34" charset="0"/>
                        </a:rPr>
                        <a:t> Database</a:t>
                      </a:r>
                      <a:r>
                        <a:rPr lang="en-US" sz="1800" b="1" dirty="0" smtClean="0">
                          <a:effectLst/>
                          <a:latin typeface="Arial" panose="020B0604020202020204" pitchFamily="34" charset="0"/>
                          <a:cs typeface="Arial" panose="020B0604020202020204" pitchFamily="34" charset="0"/>
                        </a:rPr>
                        <a:t>: </a:t>
                      </a:r>
                    </a:p>
                    <a:p>
                      <a:pPr marL="0" marR="0">
                        <a:lnSpc>
                          <a:spcPct val="107000"/>
                        </a:lnSpc>
                        <a:spcBef>
                          <a:spcPts val="0"/>
                        </a:spcBef>
                        <a:spcAft>
                          <a:spcPts val="0"/>
                        </a:spcAft>
                      </a:pPr>
                      <a:r>
                        <a:rPr lang="en-US" sz="1800" b="0" dirty="0" smtClean="0">
                          <a:effectLst/>
                          <a:latin typeface="Arial" panose="020B0604020202020204" pitchFamily="34" charset="0"/>
                          <a:cs typeface="Arial" panose="020B0604020202020204" pitchFamily="34" charset="0"/>
                        </a:rPr>
                        <a:t>Populate </a:t>
                      </a:r>
                      <a:r>
                        <a:rPr lang="en-US" sz="1800" b="0" dirty="0">
                          <a:effectLst/>
                          <a:latin typeface="Arial" panose="020B0604020202020204" pitchFamily="34" charset="0"/>
                          <a:cs typeface="Arial" panose="020B0604020202020204" pitchFamily="34" charset="0"/>
                        </a:rPr>
                        <a:t>and validate the MDB from data generated in prior, upstream processing phases.</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Elevation Processing</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Imagery Processing</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Vector Processing</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Airport Wizard </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3D Modeling </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Common Moving Models</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Map Production Work Instructions</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MDB Design Document </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MDB Data Reference Model </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a:t>
                      </a:r>
                      <a:r>
                        <a:rPr lang="en-US" sz="1800" b="0" dirty="0" err="1">
                          <a:effectLst/>
                          <a:latin typeface="Arial" panose="020B0604020202020204" pitchFamily="34" charset="0"/>
                          <a:cs typeface="Arial" panose="020B0604020202020204" pitchFamily="34" charset="0"/>
                        </a:rPr>
                        <a:t>Esri</a:t>
                      </a:r>
                      <a:r>
                        <a:rPr lang="en-US" sz="1800" b="0" dirty="0">
                          <a:effectLst/>
                          <a:latin typeface="Arial" panose="020B0604020202020204" pitchFamily="34" charset="0"/>
                          <a:cs typeface="Arial" panose="020B0604020202020204" pitchFamily="34" charset="0"/>
                        </a:rPr>
                        <a:t> File Geodatabase (</a:t>
                      </a:r>
                      <a:r>
                        <a:rPr lang="en-US" sz="1800" b="0" dirty="0" err="1">
                          <a:effectLst/>
                          <a:latin typeface="Arial" panose="020B0604020202020204" pitchFamily="34" charset="0"/>
                          <a:cs typeface="Arial" panose="020B0604020202020204" pitchFamily="34" charset="0"/>
                        </a:rPr>
                        <a:t>fgdb</a:t>
                      </a:r>
                      <a:r>
                        <a:rPr lang="en-US" sz="1800" b="0" dirty="0">
                          <a:effectLst/>
                          <a:latin typeface="Arial" panose="020B0604020202020204" pitchFamily="34" charset="0"/>
                          <a:cs typeface="Arial" panose="020B0604020202020204" pitchFamily="34" charset="0"/>
                        </a:rPr>
                        <a:t>)</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a:t>
                      </a:r>
                      <a:r>
                        <a:rPr lang="en-US" sz="1800" b="0" dirty="0" err="1">
                          <a:effectLst/>
                          <a:latin typeface="Arial" panose="020B0604020202020204" pitchFamily="34" charset="0"/>
                          <a:cs typeface="Arial" panose="020B0604020202020204" pitchFamily="34" charset="0"/>
                        </a:rPr>
                        <a:t>Esri</a:t>
                      </a:r>
                      <a:r>
                        <a:rPr lang="en-US" sz="1800" b="0" dirty="0">
                          <a:effectLst/>
                          <a:latin typeface="Arial" panose="020B0604020202020204" pitchFamily="34" charset="0"/>
                          <a:cs typeface="Arial" panose="020B0604020202020204" pitchFamily="34" charset="0"/>
                        </a:rPr>
                        <a:t> Shapefile</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a:t>
                      </a:r>
                      <a:r>
                        <a:rPr lang="en-US" sz="1800" b="0" dirty="0" smtClean="0">
                          <a:effectLst/>
                          <a:latin typeface="Arial" panose="020B0604020202020204" pitchFamily="34" charset="0"/>
                          <a:cs typeface="Arial" panose="020B0604020202020204" pitchFamily="34" charset="0"/>
                        </a:rPr>
                        <a:t>EDCS and FACC</a:t>
                      </a:r>
                      <a:endParaRPr lang="en-US" sz="1800" b="0" dirty="0">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a:t>
                      </a:r>
                      <a:r>
                        <a:rPr lang="en-US" sz="1800" b="0" dirty="0" err="1">
                          <a:effectLst/>
                          <a:latin typeface="Arial" panose="020B0604020202020204" pitchFamily="34" charset="0"/>
                          <a:cs typeface="Arial" panose="020B0604020202020204" pitchFamily="34" charset="0"/>
                        </a:rPr>
                        <a:t>GeoTIFF</a:t>
                      </a:r>
                      <a:r>
                        <a:rPr lang="en-US" sz="1800" b="0" dirty="0">
                          <a:effectLst/>
                          <a:latin typeface="Arial" panose="020B0604020202020204" pitchFamily="34" charset="0"/>
                          <a:cs typeface="Arial" panose="020B0604020202020204" pitchFamily="34" charset="0"/>
                        </a:rPr>
                        <a:t> Format Specification</a:t>
                      </a:r>
                    </a:p>
                    <a:p>
                      <a:pPr marL="0" marR="0">
                        <a:lnSpc>
                          <a:spcPct val="107000"/>
                        </a:lnSpc>
                        <a:spcBef>
                          <a:spcPts val="0"/>
                        </a:spcBef>
                        <a:spcAft>
                          <a:spcPts val="0"/>
                        </a:spcAft>
                      </a:pPr>
                      <a:r>
                        <a:rPr lang="en-US" sz="1800" b="0" dirty="0">
                          <a:effectLst/>
                          <a:latin typeface="Arial" panose="020B0604020202020204" pitchFamily="34" charset="0"/>
                          <a:cs typeface="Arial" panose="020B0604020202020204" pitchFamily="34" charset="0"/>
                        </a:rPr>
                        <a:t>* Digital Terrain Elevation Data (DTED)</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bl>
          </a:graphicData>
        </a:graphic>
      </p:graphicFrame>
    </p:spTree>
    <p:extLst>
      <p:ext uri="{BB962C8B-B14F-4D97-AF65-F5344CB8AC3E}">
        <p14:creationId xmlns:p14="http://schemas.microsoft.com/office/powerpoint/2010/main" val="39506055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Production Process and Format Standards Identification </a:t>
            </a:r>
            <a:r>
              <a:rPr lang="en-US" dirty="0" smtClean="0"/>
              <a:t>(3/3</a:t>
            </a:r>
            <a:r>
              <a:rPr lang="en-US" dirty="0"/>
              <a:t>)</a:t>
            </a:r>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29</a:t>
            </a:fld>
            <a:endParaRPr lang="en-US" sz="1100" dirty="0">
              <a:ea typeface="ＭＳ Ｐゴシック"/>
            </a:endParaRPr>
          </a:p>
        </p:txBody>
      </p:sp>
      <p:graphicFrame>
        <p:nvGraphicFramePr>
          <p:cNvPr id="6" name="Table 5"/>
          <p:cNvGraphicFramePr>
            <a:graphicFrameLocks noGrp="1"/>
          </p:cNvGraphicFramePr>
          <p:nvPr>
            <p:extLst>
              <p:ext uri="{D42A27DB-BD31-4B8C-83A1-F6EECF244321}">
                <p14:modId xmlns:p14="http://schemas.microsoft.com/office/powerpoint/2010/main" val="2545416098"/>
              </p:ext>
            </p:extLst>
          </p:nvPr>
        </p:nvGraphicFramePr>
        <p:xfrm>
          <a:off x="457198" y="1295400"/>
          <a:ext cx="11353802" cy="4989449"/>
        </p:xfrm>
        <a:graphic>
          <a:graphicData uri="http://schemas.openxmlformats.org/drawingml/2006/table">
            <a:tbl>
              <a:tblPr firstRow="1" firstCol="1" bandRow="1">
                <a:tableStyleId>{5C22544A-7EE6-4342-B048-85BDC9FD1C3A}</a:tableStyleId>
              </a:tblPr>
              <a:tblGrid>
                <a:gridCol w="3352802"/>
                <a:gridCol w="4675021"/>
                <a:gridCol w="3325979"/>
              </a:tblGrid>
              <a:tr h="192159">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Processing </a:t>
                      </a:r>
                      <a:r>
                        <a:rPr lang="en-US" sz="1800" dirty="0" smtClean="0">
                          <a:effectLst/>
                          <a:latin typeface="Arial" panose="020B0604020202020204" pitchFamily="34" charset="0"/>
                          <a:cs typeface="Arial" panose="020B0604020202020204" pitchFamily="34" charset="0"/>
                        </a:rPr>
                        <a:t>Phase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gn="ctr">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SE Core Processing / Work </a:t>
                      </a:r>
                      <a:r>
                        <a:rPr lang="en-US" sz="1800" dirty="0" smtClean="0">
                          <a:effectLst/>
                          <a:latin typeface="Arial" panose="020B0604020202020204" pitchFamily="34" charset="0"/>
                          <a:cs typeface="Arial" panose="020B0604020202020204" pitchFamily="34" charset="0"/>
                        </a:rPr>
                        <a:t>Instructions</a:t>
                      </a:r>
                      <a:endParaRPr lang="en-US" sz="1800" dirty="0">
                        <a:effectLst/>
                        <a:latin typeface="Arial" panose="020B0604020202020204" pitchFamily="34" charset="0"/>
                        <a:cs typeface="Arial" panose="020B0604020202020204" pitchFamily="34" charset="0"/>
                      </a:endParaRPr>
                    </a:p>
                  </a:txBody>
                  <a:tcPr marL="36018" marR="36018" marT="0" marB="0" anchor="b"/>
                </a:tc>
                <a:tc>
                  <a:txBody>
                    <a:bodyPr/>
                    <a:lstStyle/>
                    <a:p>
                      <a:pPr marL="0" marR="0" algn="ctr">
                        <a:lnSpc>
                          <a:spcPct val="107000"/>
                        </a:lnSpc>
                        <a:spcBef>
                          <a:spcPts val="0"/>
                        </a:spcBef>
                        <a:spcAft>
                          <a:spcPts val="0"/>
                        </a:spcAft>
                      </a:pPr>
                      <a:r>
                        <a:rPr lang="en-US" sz="1800">
                          <a:effectLst/>
                          <a:latin typeface="Arial" panose="020B0604020202020204" pitchFamily="34" charset="0"/>
                          <a:cs typeface="Arial" panose="020B0604020202020204" pitchFamily="34" charset="0"/>
                        </a:rPr>
                        <a:t>Relevant Data Formats</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384318">
                <a:tc>
                  <a:txBody>
                    <a:bodyPr/>
                    <a:lstStyle/>
                    <a:p>
                      <a:pPr marL="0" marR="0">
                        <a:lnSpc>
                          <a:spcPct val="107000"/>
                        </a:lnSpc>
                        <a:spcBef>
                          <a:spcPts val="0"/>
                        </a:spcBef>
                        <a:spcAft>
                          <a:spcPts val="0"/>
                        </a:spcAft>
                      </a:pPr>
                      <a:r>
                        <a:rPr lang="en-US" sz="1800" dirty="0" smtClean="0">
                          <a:effectLst/>
                          <a:latin typeface="Arial" panose="020B0604020202020204" pitchFamily="34" charset="0"/>
                          <a:cs typeface="Arial" panose="020B0604020202020204" pitchFamily="34" charset="0"/>
                        </a:rPr>
                        <a:t>Maps Generation: </a:t>
                      </a:r>
                    </a:p>
                    <a:p>
                      <a:pPr marL="0" marR="0">
                        <a:lnSpc>
                          <a:spcPct val="107000"/>
                        </a:lnSpc>
                        <a:spcBef>
                          <a:spcPts val="0"/>
                        </a:spcBef>
                        <a:spcAft>
                          <a:spcPts val="0"/>
                        </a:spcAft>
                      </a:pPr>
                      <a:r>
                        <a:rPr lang="en-US" sz="1800" b="0" dirty="0" smtClean="0">
                          <a:effectLst/>
                          <a:latin typeface="Arial" panose="020B0604020202020204" pitchFamily="34" charset="0"/>
                          <a:cs typeface="Arial" panose="020B0604020202020204" pitchFamily="34" charset="0"/>
                        </a:rPr>
                        <a:t>Generate </a:t>
                      </a:r>
                      <a:r>
                        <a:rPr lang="en-US" sz="1800" b="0" dirty="0">
                          <a:effectLst/>
                          <a:latin typeface="Arial" panose="020B0604020202020204" pitchFamily="34" charset="0"/>
                          <a:cs typeface="Arial" panose="020B0604020202020204" pitchFamily="34" charset="0"/>
                        </a:rPr>
                        <a:t>TLM and JOG-A electronic maps. </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a:effectLst/>
                          <a:latin typeface="Arial" panose="020B0604020202020204" pitchFamily="34" charset="0"/>
                          <a:cs typeface="Arial" panose="020B0604020202020204" pitchFamily="34" charset="0"/>
                        </a:rPr>
                        <a:t>* Map Production </a:t>
                      </a:r>
                      <a:br>
                        <a:rPr lang="en-US" sz="1800">
                          <a:effectLst/>
                          <a:latin typeface="Arial" panose="020B0604020202020204" pitchFamily="34" charset="0"/>
                          <a:cs typeface="Arial" panose="020B0604020202020204" pitchFamily="34" charset="0"/>
                        </a:rPr>
                      </a:br>
                      <a:r>
                        <a:rPr lang="en-US" sz="1800">
                          <a:effectLst/>
                          <a:latin typeface="Arial" panose="020B0604020202020204" pitchFamily="34" charset="0"/>
                          <a:cs typeface="Arial" panose="020B0604020202020204" pitchFamily="34" charset="0"/>
                        </a:rPr>
                        <a:t>* MDB CADRG ATP </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NGA Compressed ARC Digitized Raster Graphics (CADRG)</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768634">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Dataset Specialization:</a:t>
                      </a:r>
                      <a:br>
                        <a:rPr lang="en-US" sz="180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Generate simulation-specific data based on MDB clean source. Tailor the source to runtime program-specific constraints, to support the final runtime generation.</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a:effectLst/>
                          <a:latin typeface="Arial" panose="020B0604020202020204" pitchFamily="34" charset="0"/>
                          <a:cs typeface="Arial" panose="020B0604020202020204" pitchFamily="34" charset="0"/>
                        </a:rPr>
                        <a:t>* Dataset Specialization Toolkit (DST)</a:t>
                      </a:r>
                    </a:p>
                    <a:p>
                      <a:pPr marL="0" marR="0">
                        <a:lnSpc>
                          <a:spcPct val="107000"/>
                        </a:lnSpc>
                        <a:spcBef>
                          <a:spcPts val="0"/>
                        </a:spcBef>
                        <a:spcAft>
                          <a:spcPts val="0"/>
                        </a:spcAft>
                      </a:pPr>
                      <a:r>
                        <a:rPr lang="en-US" sz="1800">
                          <a:effectLst/>
                          <a:latin typeface="Arial" panose="020B0604020202020204" pitchFamily="34" charset="0"/>
                          <a:cs typeface="Arial" panose="020B0604020202020204" pitchFamily="34" charset="0"/>
                        </a:rPr>
                        <a:t>* Automated Feature Modelization </a:t>
                      </a:r>
                    </a:p>
                    <a:p>
                      <a:pPr marL="0" marR="0">
                        <a:lnSpc>
                          <a:spcPct val="107000"/>
                        </a:lnSpc>
                        <a:spcBef>
                          <a:spcPts val="0"/>
                        </a:spcBef>
                        <a:spcAft>
                          <a:spcPts val="0"/>
                        </a:spcAft>
                      </a:pPr>
                      <a:r>
                        <a:rPr lang="en-US" sz="1800">
                          <a:effectLst/>
                          <a:latin typeface="Arial" panose="020B0604020202020204" pitchFamily="34" charset="0"/>
                          <a:cs typeface="Arial" panose="020B0604020202020204" pitchFamily="34" charset="0"/>
                        </a:rPr>
                        <a:t>* Synthetic Imagery  </a:t>
                      </a:r>
                      <a:br>
                        <a:rPr lang="en-US" sz="1800">
                          <a:effectLst/>
                          <a:latin typeface="Arial" panose="020B0604020202020204" pitchFamily="34" charset="0"/>
                          <a:cs typeface="Arial" panose="020B0604020202020204" pitchFamily="34" charset="0"/>
                        </a:rPr>
                      </a:br>
                      <a:r>
                        <a:rPr lang="en-US" sz="1800">
                          <a:effectLst/>
                          <a:latin typeface="Arial" panose="020B0604020202020204" pitchFamily="34" charset="0"/>
                          <a:cs typeface="Arial" panose="020B0604020202020204" pitchFamily="34" charset="0"/>
                        </a:rPr>
                        <a:t>* Real Imagery Processing Tool (RIPT) </a:t>
                      </a:r>
                      <a:br>
                        <a:rPr lang="en-US" sz="1800">
                          <a:effectLst/>
                          <a:latin typeface="Arial" panose="020B0604020202020204" pitchFamily="34" charset="0"/>
                          <a:cs typeface="Arial" panose="020B0604020202020204" pitchFamily="34" charset="0"/>
                        </a:rPr>
                      </a:br>
                      <a:r>
                        <a:rPr lang="en-US" sz="1800">
                          <a:effectLst/>
                          <a:latin typeface="Arial" panose="020B0604020202020204" pitchFamily="34" charset="0"/>
                          <a:cs typeface="Arial" panose="020B0604020202020204" pitchFamily="34" charset="0"/>
                        </a:rPr>
                        <a:t>* Feature Scatter Work Instructions</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a:t>
                      </a:r>
                      <a:r>
                        <a:rPr lang="en-US" sz="1800" dirty="0" err="1">
                          <a:effectLst/>
                          <a:latin typeface="Arial" panose="020B0604020202020204" pitchFamily="34" charset="0"/>
                          <a:cs typeface="Arial" panose="020B0604020202020204" pitchFamily="34" charset="0"/>
                        </a:rPr>
                        <a:t>Esri</a:t>
                      </a:r>
                      <a:r>
                        <a:rPr lang="en-US" sz="1800" dirty="0">
                          <a:effectLst/>
                          <a:latin typeface="Arial" panose="020B0604020202020204" pitchFamily="34" charset="0"/>
                          <a:cs typeface="Arial" panose="020B0604020202020204" pitchFamily="34" charset="0"/>
                        </a:rPr>
                        <a:t> File Geodatabase (</a:t>
                      </a:r>
                      <a:r>
                        <a:rPr lang="en-US" sz="1800" dirty="0" err="1">
                          <a:effectLst/>
                          <a:latin typeface="Arial" panose="020B0604020202020204" pitchFamily="34" charset="0"/>
                          <a:cs typeface="Arial" panose="020B0604020202020204" pitchFamily="34" charset="0"/>
                        </a:rPr>
                        <a:t>fgdb</a:t>
                      </a:r>
                      <a:r>
                        <a:rPr lang="en-US" sz="1800" dirty="0">
                          <a:effectLst/>
                          <a:latin typeface="Arial" panose="020B0604020202020204" pitchFamily="34" charset="0"/>
                          <a:cs typeface="Arial" panose="020B0604020202020204" pitchFamily="34" charset="0"/>
                        </a:rPr>
                        <a:t>)</a:t>
                      </a:r>
                    </a:p>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a:t>
                      </a:r>
                      <a:r>
                        <a:rPr lang="en-US" sz="1800" dirty="0" err="1">
                          <a:effectLst/>
                          <a:latin typeface="Arial" panose="020B0604020202020204" pitchFamily="34" charset="0"/>
                          <a:cs typeface="Arial" panose="020B0604020202020204" pitchFamily="34" charset="0"/>
                        </a:rPr>
                        <a:t>Esri</a:t>
                      </a:r>
                      <a:r>
                        <a:rPr lang="en-US" sz="1800" dirty="0">
                          <a:effectLst/>
                          <a:latin typeface="Arial" panose="020B0604020202020204" pitchFamily="34" charset="0"/>
                          <a:cs typeface="Arial" panose="020B0604020202020204" pitchFamily="34" charset="0"/>
                        </a:rPr>
                        <a:t> Shapefile</a:t>
                      </a:r>
                    </a:p>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a:t>
                      </a:r>
                      <a:r>
                        <a:rPr lang="en-US" sz="1800" dirty="0" smtClean="0">
                          <a:effectLst/>
                          <a:latin typeface="Arial" panose="020B0604020202020204" pitchFamily="34" charset="0"/>
                          <a:cs typeface="Arial" panose="020B0604020202020204" pitchFamily="34" charset="0"/>
                        </a:rPr>
                        <a:t>EDCS</a:t>
                      </a:r>
                      <a:r>
                        <a:rPr lang="en-US" sz="1800" baseline="0" dirty="0" smtClean="0">
                          <a:effectLst/>
                          <a:latin typeface="Arial" panose="020B0604020202020204" pitchFamily="34" charset="0"/>
                          <a:cs typeface="Arial" panose="020B0604020202020204" pitchFamily="34" charset="0"/>
                        </a:rPr>
                        <a:t> and </a:t>
                      </a:r>
                      <a:r>
                        <a:rPr lang="en-US" sz="1800" dirty="0" smtClean="0">
                          <a:effectLst/>
                          <a:latin typeface="Arial" panose="020B0604020202020204" pitchFamily="34" charset="0"/>
                          <a:cs typeface="Arial" panose="020B0604020202020204" pitchFamily="34" charset="0"/>
                        </a:rPr>
                        <a:t>FACC</a:t>
                      </a:r>
                      <a:endParaRPr lang="en-US" sz="1800" dirty="0">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a:t>
                      </a:r>
                      <a:r>
                        <a:rPr lang="en-US" sz="1800" dirty="0" err="1">
                          <a:effectLst/>
                          <a:latin typeface="Arial" panose="020B0604020202020204" pitchFamily="34" charset="0"/>
                          <a:cs typeface="Arial" panose="020B0604020202020204" pitchFamily="34" charset="0"/>
                        </a:rPr>
                        <a:t>GeoTIFF</a:t>
                      </a:r>
                      <a:r>
                        <a:rPr lang="en-US" sz="1800" dirty="0">
                          <a:effectLst/>
                          <a:latin typeface="Arial" panose="020B0604020202020204" pitchFamily="34" charset="0"/>
                          <a:cs typeface="Arial" panose="020B0604020202020204" pitchFamily="34" charset="0"/>
                        </a:rPr>
                        <a:t> Format Specification</a:t>
                      </a:r>
                    </a:p>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DTED</a:t>
                      </a:r>
                    </a:p>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a:t>
                      </a:r>
                      <a:r>
                        <a:rPr lang="en-US" sz="1800" dirty="0" err="1">
                          <a:effectLst/>
                          <a:latin typeface="Arial" panose="020B0604020202020204" pitchFamily="34" charset="0"/>
                          <a:cs typeface="Arial" panose="020B0604020202020204" pitchFamily="34" charset="0"/>
                        </a:rPr>
                        <a:t>Presagis</a:t>
                      </a:r>
                      <a:r>
                        <a:rPr lang="en-US" sz="1800" dirty="0">
                          <a:effectLst/>
                          <a:latin typeface="Arial" panose="020B0604020202020204" pitchFamily="34" charset="0"/>
                          <a:cs typeface="Arial" panose="020B0604020202020204" pitchFamily="34" charset="0"/>
                        </a:rPr>
                        <a:t> </a:t>
                      </a:r>
                      <a:r>
                        <a:rPr lang="en-US" sz="1800" dirty="0" err="1">
                          <a:effectLst/>
                          <a:latin typeface="Arial" panose="020B0604020202020204" pitchFamily="34" charset="0"/>
                          <a:cs typeface="Arial" panose="020B0604020202020204" pitchFamily="34" charset="0"/>
                        </a:rPr>
                        <a:t>OpenFlight</a:t>
                      </a:r>
                      <a:r>
                        <a:rPr lang="en-US" sz="1800" dirty="0">
                          <a:effectLst/>
                          <a:latin typeface="Arial" panose="020B0604020202020204" pitchFamily="34" charset="0"/>
                          <a:cs typeface="Arial" panose="020B0604020202020204" pitchFamily="34" charset="0"/>
                        </a:rPr>
                        <a:t/>
                      </a:r>
                      <a:br>
                        <a:rPr lang="en-US" sz="1800" dirty="0">
                          <a:effectLst/>
                          <a:latin typeface="Arial" panose="020B0604020202020204" pitchFamily="34" charset="0"/>
                          <a:cs typeface="Arial" panose="020B0604020202020204" pitchFamily="34" charset="0"/>
                        </a:rPr>
                      </a:br>
                      <a:r>
                        <a:rPr lang="en-US" sz="1800" dirty="0">
                          <a:effectLst/>
                          <a:latin typeface="Arial" panose="020B0604020202020204" pitchFamily="34" charset="0"/>
                          <a:cs typeface="Arial" panose="020B0604020202020204" pitchFamily="34" charset="0"/>
                        </a:rPr>
                        <a:t>* Autodesk </a:t>
                      </a:r>
                      <a:r>
                        <a:rPr lang="en-US" sz="1800" dirty="0" err="1">
                          <a:effectLst/>
                          <a:latin typeface="Arial" panose="020B0604020202020204" pitchFamily="34" charset="0"/>
                          <a:cs typeface="Arial" panose="020B0604020202020204" pitchFamily="34" charset="0"/>
                        </a:rPr>
                        <a:t>Filmbox</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r h="576476">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Run-Time Database Generation:</a:t>
                      </a:r>
                      <a:br>
                        <a:rPr lang="en-US" sz="1800" dirty="0">
                          <a:effectLst/>
                          <a:latin typeface="Arial" panose="020B0604020202020204" pitchFamily="34" charset="0"/>
                          <a:cs typeface="Arial" panose="020B0604020202020204" pitchFamily="34" charset="0"/>
                        </a:rPr>
                      </a:br>
                      <a:r>
                        <a:rPr lang="en-US" sz="1800" b="0" dirty="0">
                          <a:effectLst/>
                          <a:latin typeface="Arial" panose="020B0604020202020204" pitchFamily="34" charset="0"/>
                          <a:cs typeface="Arial" panose="020B0604020202020204" pitchFamily="34" charset="0"/>
                        </a:rPr>
                        <a:t>Transform the MDB source data into the runtime formats required by the Confederate programs.</a:t>
                      </a:r>
                      <a:endParaRPr lang="en-US" sz="1800" b="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a:effectLst/>
                          <a:latin typeface="Arial" panose="020B0604020202020204" pitchFamily="34" charset="0"/>
                          <a:cs typeface="Arial" panose="020B0604020202020204" pitchFamily="34" charset="0"/>
                        </a:rPr>
                        <a:t>* Generate New Project</a:t>
                      </a:r>
                      <a:br>
                        <a:rPr lang="en-US" sz="1800">
                          <a:effectLst/>
                          <a:latin typeface="Arial" panose="020B0604020202020204" pitchFamily="34" charset="0"/>
                          <a:cs typeface="Arial" panose="020B0604020202020204" pitchFamily="34" charset="0"/>
                        </a:rPr>
                      </a:br>
                      <a:r>
                        <a:rPr lang="en-US" sz="1800">
                          <a:effectLst/>
                          <a:latin typeface="Arial" panose="020B0604020202020204" pitchFamily="34" charset="0"/>
                          <a:cs typeface="Arial" panose="020B0604020202020204" pitchFamily="34" charset="0"/>
                        </a:rPr>
                        <a:t>* DRLMS Database Generation</a:t>
                      </a:r>
                      <a:br>
                        <a:rPr lang="en-US" sz="1800">
                          <a:effectLst/>
                          <a:latin typeface="Arial" panose="020B0604020202020204" pitchFamily="34" charset="0"/>
                          <a:cs typeface="Arial" panose="020B0604020202020204" pitchFamily="34" charset="0"/>
                        </a:rPr>
                      </a:br>
                      <a:r>
                        <a:rPr lang="en-US" sz="1800">
                          <a:effectLst/>
                          <a:latin typeface="Arial" panose="020B0604020202020204" pitchFamily="34" charset="0"/>
                          <a:cs typeface="Arial" panose="020B0604020202020204" pitchFamily="34" charset="0"/>
                        </a:rPr>
                        <a:t>* OTF Compilation</a:t>
                      </a:r>
                      <a:br>
                        <a:rPr lang="en-US" sz="1800">
                          <a:effectLst/>
                          <a:latin typeface="Arial" panose="020B0604020202020204" pitchFamily="34" charset="0"/>
                          <a:cs typeface="Arial" panose="020B0604020202020204" pitchFamily="34" charset="0"/>
                        </a:rPr>
                      </a:br>
                      <a:r>
                        <a:rPr lang="en-US" sz="1800">
                          <a:effectLst/>
                          <a:latin typeface="Arial" panose="020B0604020202020204" pitchFamily="34" charset="0"/>
                          <a:cs typeface="Arial" panose="020B0604020202020204" pitchFamily="34" charset="0"/>
                        </a:rPr>
                        <a:t>* Run Time DB Generation Toolset</a:t>
                      </a:r>
                      <a:br>
                        <a:rPr lang="en-US" sz="1800">
                          <a:effectLst/>
                          <a:latin typeface="Arial" panose="020B0604020202020204" pitchFamily="34" charset="0"/>
                          <a:cs typeface="Arial" panose="020B0604020202020204" pitchFamily="34" charset="0"/>
                        </a:rPr>
                      </a:br>
                      <a:r>
                        <a:rPr lang="en-US" sz="1800">
                          <a:effectLst/>
                          <a:latin typeface="Arial" panose="020B0604020202020204" pitchFamily="34" charset="0"/>
                          <a:cs typeface="Arial" panose="020B0604020202020204" pitchFamily="34" charset="0"/>
                        </a:rPr>
                        <a:t>* VBS Database Generation </a:t>
                      </a:r>
                      <a:endParaRPr lang="en-US" sz="180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 ISO 3D PDF</a:t>
                      </a:r>
                      <a:br>
                        <a:rPr lang="en-US" sz="1800" dirty="0">
                          <a:effectLst/>
                          <a:latin typeface="Arial" panose="020B0604020202020204" pitchFamily="34" charset="0"/>
                          <a:cs typeface="Arial" panose="020B0604020202020204" pitchFamily="34" charset="0"/>
                        </a:rPr>
                      </a:br>
                      <a:r>
                        <a:rPr lang="en-US" sz="1800" dirty="0">
                          <a:effectLst/>
                          <a:latin typeface="Arial" panose="020B0604020202020204" pitchFamily="34" charset="0"/>
                          <a:cs typeface="Arial" panose="020B0604020202020204" pitchFamily="34" charset="0"/>
                        </a:rPr>
                        <a:t>* NGA CADRG</a:t>
                      </a:r>
                      <a:br>
                        <a:rPr lang="en-US" sz="1800" dirty="0">
                          <a:effectLst/>
                          <a:latin typeface="Arial" panose="020B0604020202020204" pitchFamily="34" charset="0"/>
                          <a:cs typeface="Arial" panose="020B0604020202020204" pitchFamily="34" charset="0"/>
                        </a:rPr>
                      </a:br>
                      <a:r>
                        <a:rPr lang="en-US" sz="1800" dirty="0">
                          <a:effectLst/>
                          <a:latin typeface="Arial" panose="020B0604020202020204" pitchFamily="34" charset="0"/>
                          <a:cs typeface="Arial" panose="020B0604020202020204" pitchFamily="34" charset="0"/>
                        </a:rPr>
                        <a:t>* Mil STD CIB</a:t>
                      </a:r>
                      <a:br>
                        <a:rPr lang="en-US" sz="1800" dirty="0">
                          <a:effectLst/>
                          <a:latin typeface="Arial" panose="020B0604020202020204" pitchFamily="34" charset="0"/>
                          <a:cs typeface="Arial" panose="020B0604020202020204" pitchFamily="34" charset="0"/>
                        </a:rPr>
                      </a:br>
                      <a:r>
                        <a:rPr lang="en-US" sz="1800" dirty="0">
                          <a:effectLst/>
                          <a:latin typeface="Arial" panose="020B0604020202020204" pitchFamily="34" charset="0"/>
                          <a:cs typeface="Arial" panose="020B0604020202020204" pitchFamily="34" charset="0"/>
                        </a:rPr>
                        <a:t>* ISO JPEG</a:t>
                      </a:r>
                      <a:br>
                        <a:rPr lang="en-US" sz="1800" dirty="0">
                          <a:effectLst/>
                          <a:latin typeface="Arial" panose="020B0604020202020204" pitchFamily="34" charset="0"/>
                          <a:cs typeface="Arial" panose="020B0604020202020204" pitchFamily="34" charset="0"/>
                        </a:rPr>
                      </a:br>
                      <a:r>
                        <a:rPr lang="en-US" sz="1800" dirty="0">
                          <a:effectLst/>
                          <a:latin typeface="Arial" panose="020B0604020202020204" pitchFamily="34" charset="0"/>
                          <a:cs typeface="Arial" panose="020B0604020202020204" pitchFamily="34" charset="0"/>
                        </a:rPr>
                        <a:t>* </a:t>
                      </a:r>
                      <a:r>
                        <a:rPr lang="en-US" sz="1800" dirty="0" err="1">
                          <a:effectLst/>
                          <a:latin typeface="Arial" panose="020B0604020202020204" pitchFamily="34" charset="0"/>
                          <a:cs typeface="Arial" panose="020B0604020202020204" pitchFamily="34" charset="0"/>
                        </a:rPr>
                        <a:t>Presagis</a:t>
                      </a:r>
                      <a:r>
                        <a:rPr lang="en-US" sz="1800" dirty="0">
                          <a:effectLst/>
                          <a:latin typeface="Arial" panose="020B0604020202020204" pitchFamily="34" charset="0"/>
                          <a:cs typeface="Arial" panose="020B0604020202020204" pitchFamily="34" charset="0"/>
                        </a:rPr>
                        <a:t> </a:t>
                      </a:r>
                      <a:r>
                        <a:rPr lang="en-US" sz="1800" dirty="0" err="1">
                          <a:effectLst/>
                          <a:latin typeface="Arial" panose="020B0604020202020204" pitchFamily="34" charset="0"/>
                          <a:cs typeface="Arial" panose="020B0604020202020204" pitchFamily="34" charset="0"/>
                        </a:rPr>
                        <a:t>OpenFlight</a:t>
                      </a:r>
                      <a:r>
                        <a:rPr lang="en-US" sz="1800" dirty="0">
                          <a:effectLst/>
                          <a:latin typeface="Arial" panose="020B0604020202020204" pitchFamily="34" charset="0"/>
                          <a:cs typeface="Arial" panose="020B0604020202020204" pitchFamily="34" charset="0"/>
                        </a:rPr>
                        <a:t/>
                      </a:r>
                      <a:br>
                        <a:rPr lang="en-US" sz="1800" dirty="0">
                          <a:effectLst/>
                          <a:latin typeface="Arial" panose="020B0604020202020204" pitchFamily="34" charset="0"/>
                          <a:cs typeface="Arial" panose="020B0604020202020204" pitchFamily="34" charset="0"/>
                        </a:rPr>
                      </a:br>
                      <a:r>
                        <a:rPr lang="en-US" sz="1800" dirty="0">
                          <a:effectLst/>
                          <a:latin typeface="Arial" panose="020B0604020202020204" pitchFamily="34" charset="0"/>
                          <a:cs typeface="Arial" panose="020B0604020202020204" pitchFamily="34" charset="0"/>
                        </a:rPr>
                        <a:t>* Various Confederate </a:t>
                      </a:r>
                      <a:r>
                        <a:rPr lang="en-US" sz="1800" dirty="0" smtClean="0">
                          <a:effectLst/>
                          <a:latin typeface="Arial" panose="020B0604020202020204" pitchFamily="34" charset="0"/>
                          <a:cs typeface="Arial" panose="020B0604020202020204" pitchFamily="34" charset="0"/>
                        </a:rPr>
                        <a:t>formats</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36018" marR="36018" marT="0" marB="0" anchor="b"/>
                </a:tc>
              </a:tr>
            </a:tbl>
          </a:graphicData>
        </a:graphic>
      </p:graphicFrame>
    </p:spTree>
    <p:extLst>
      <p:ext uri="{BB962C8B-B14F-4D97-AF65-F5344CB8AC3E}">
        <p14:creationId xmlns:p14="http://schemas.microsoft.com/office/powerpoint/2010/main" val="31635004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575"/>
            <a:ext cx="12192000" cy="6865149"/>
          </a:xfrm>
          <a:prstGeom prst="rect">
            <a:avLst/>
          </a:prstGeom>
        </p:spPr>
      </p:pic>
      <p:sp>
        <p:nvSpPr>
          <p:cNvPr id="2" name="Slide Number Placeholder 1"/>
          <p:cNvSpPr>
            <a:spLocks noGrp="1"/>
          </p:cNvSpPr>
          <p:nvPr>
            <p:ph type="sldNum" sz="quarter" idx="10"/>
          </p:nvPr>
        </p:nvSpPr>
        <p:spPr/>
        <p:txBody>
          <a:bodyPr/>
          <a:lstStyle/>
          <a:p>
            <a:pPr>
              <a:defRPr/>
            </a:pPr>
            <a:fld id="{3B3272FD-8C4A-4DB4-AF2B-14A86E62FA3B}" type="slidenum">
              <a:rPr lang="en-US" smtClean="0">
                <a:ea typeface="ＭＳ Ｐゴシック"/>
              </a:rPr>
              <a:pPr>
                <a:defRPr/>
              </a:pPr>
              <a:t>3</a:t>
            </a:fld>
            <a:endParaRPr lang="en-US" sz="1100" dirty="0">
              <a:ea typeface="ＭＳ Ｐゴシック"/>
            </a:endParaRPr>
          </a:p>
        </p:txBody>
      </p:sp>
    </p:spTree>
    <p:extLst>
      <p:ext uri="{BB962C8B-B14F-4D97-AF65-F5344CB8AC3E}">
        <p14:creationId xmlns:p14="http://schemas.microsoft.com/office/powerpoint/2010/main" val="37669462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Reuse and Interoperation of Environmental Data and Processes (RIEDP) Reference Process Model (RPM)</a:t>
            </a:r>
          </a:p>
        </p:txBody>
      </p:sp>
      <p:pic>
        <p:nvPicPr>
          <p:cNvPr id="4" name="Picture 3"/>
          <p:cNvPicPr/>
          <p:nvPr/>
        </p:nvPicPr>
        <p:blipFill>
          <a:blip r:embed="rId3" cstate="email">
            <a:extLst>
              <a:ext uri="{28A0092B-C50C-407E-A947-70E740481C1C}">
                <a14:useLocalDpi xmlns:a14="http://schemas.microsoft.com/office/drawing/2010/main"/>
              </a:ext>
            </a:extLst>
          </a:blip>
          <a:srcRect/>
          <a:stretch>
            <a:fillRect/>
          </a:stretch>
        </p:blipFill>
        <p:spPr bwMode="auto">
          <a:xfrm>
            <a:off x="2971800" y="1218102"/>
            <a:ext cx="8686800" cy="5443573"/>
          </a:xfrm>
          <a:prstGeom prst="rect">
            <a:avLst/>
          </a:prstGeom>
          <a:noFill/>
          <a:ln>
            <a:noFill/>
          </a:ln>
        </p:spPr>
      </p:pic>
      <p:sp>
        <p:nvSpPr>
          <p:cNvPr id="6" name="TextBox 5"/>
          <p:cNvSpPr txBox="1"/>
          <p:nvPr/>
        </p:nvSpPr>
        <p:spPr>
          <a:xfrm>
            <a:off x="4267200" y="6604084"/>
            <a:ext cx="4648200" cy="253916"/>
          </a:xfrm>
          <a:prstGeom prst="rect">
            <a:avLst/>
          </a:prstGeom>
          <a:noFill/>
        </p:spPr>
        <p:txBody>
          <a:bodyPr wrap="square" rtlCol="0">
            <a:spAutoFit/>
          </a:bodyPr>
          <a:lstStyle/>
          <a:p>
            <a:r>
              <a:rPr lang="en-US" sz="1050" dirty="0"/>
              <a:t>Distribution A: Approved for public release; distribution is unlimited.</a:t>
            </a:r>
          </a:p>
        </p:txBody>
      </p:sp>
      <p:sp>
        <p:nvSpPr>
          <p:cNvPr id="3" name="TextBox 2"/>
          <p:cNvSpPr txBox="1"/>
          <p:nvPr/>
        </p:nvSpPr>
        <p:spPr>
          <a:xfrm>
            <a:off x="381000" y="1447800"/>
            <a:ext cx="2362200" cy="4893647"/>
          </a:xfrm>
          <a:prstGeom prst="rect">
            <a:avLst/>
          </a:prstGeom>
          <a:noFill/>
        </p:spPr>
        <p:txBody>
          <a:bodyPr wrap="square" rtlCol="0">
            <a:spAutoFit/>
          </a:bodyPr>
          <a:lstStyle/>
          <a:p>
            <a:pPr algn="ctr"/>
            <a:r>
              <a:rPr lang="en-US" dirty="0">
                <a:solidFill>
                  <a:srgbClr val="0070C0"/>
                </a:solidFill>
              </a:rPr>
              <a:t>Supporting </a:t>
            </a:r>
            <a:r>
              <a:rPr lang="en-US" dirty="0" smtClean="0">
                <a:solidFill>
                  <a:srgbClr val="0070C0"/>
                </a:solidFill>
              </a:rPr>
              <a:t>Simulation</a:t>
            </a:r>
            <a:r>
              <a:rPr lang="en-US" dirty="0">
                <a:solidFill>
                  <a:srgbClr val="0070C0"/>
                </a:solidFill>
              </a:rPr>
              <a:t> </a:t>
            </a:r>
            <a:endParaRPr lang="en-US" dirty="0" smtClean="0">
              <a:solidFill>
                <a:srgbClr val="0070C0"/>
              </a:solidFill>
            </a:endParaRPr>
          </a:p>
          <a:p>
            <a:pPr algn="ctr"/>
            <a:r>
              <a:rPr lang="en-US" dirty="0" smtClean="0">
                <a:solidFill>
                  <a:srgbClr val="0070C0"/>
                </a:solidFill>
              </a:rPr>
              <a:t>Interoperability </a:t>
            </a:r>
            <a:r>
              <a:rPr lang="en-US" dirty="0">
                <a:solidFill>
                  <a:srgbClr val="0070C0"/>
                </a:solidFill>
              </a:rPr>
              <a:t>Standards Organization (SISO</a:t>
            </a:r>
            <a:r>
              <a:rPr lang="en-US" dirty="0" smtClean="0">
                <a:solidFill>
                  <a:srgbClr val="0070C0"/>
                </a:solidFill>
              </a:rPr>
              <a:t>) RIEDP </a:t>
            </a:r>
            <a:r>
              <a:rPr lang="en-US" dirty="0">
                <a:solidFill>
                  <a:srgbClr val="0070C0"/>
                </a:solidFill>
              </a:rPr>
              <a:t>standards activities; reflects </a:t>
            </a:r>
            <a:endParaRPr lang="en-US" dirty="0" smtClean="0">
              <a:solidFill>
                <a:srgbClr val="0070C0"/>
              </a:solidFill>
            </a:endParaRPr>
          </a:p>
          <a:p>
            <a:pPr algn="ctr"/>
            <a:r>
              <a:rPr lang="en-US" dirty="0" smtClean="0">
                <a:solidFill>
                  <a:srgbClr val="0070C0"/>
                </a:solidFill>
              </a:rPr>
              <a:t>SE </a:t>
            </a:r>
            <a:r>
              <a:rPr lang="en-US" dirty="0">
                <a:solidFill>
                  <a:srgbClr val="0070C0"/>
                </a:solidFill>
              </a:rPr>
              <a:t>Core production processes and data stores</a:t>
            </a:r>
          </a:p>
        </p:txBody>
      </p:sp>
      <p:sp>
        <p:nvSpPr>
          <p:cNvPr id="5" name="Slide Number Placeholder 4"/>
          <p:cNvSpPr>
            <a:spLocks noGrp="1"/>
          </p:cNvSpPr>
          <p:nvPr>
            <p:ph type="sldNum" sz="quarter" idx="10"/>
          </p:nvPr>
        </p:nvSpPr>
        <p:spPr/>
        <p:txBody>
          <a:bodyPr/>
          <a:lstStyle/>
          <a:p>
            <a:pPr>
              <a:defRPr/>
            </a:pPr>
            <a:fld id="{3B3272FD-8C4A-4DB4-AF2B-14A86E62FA3B}" type="slidenum">
              <a:rPr lang="en-US" smtClean="0">
                <a:ea typeface="ＭＳ Ｐゴシック"/>
              </a:rPr>
              <a:pPr>
                <a:defRPr/>
              </a:pPr>
              <a:t>30</a:t>
            </a:fld>
            <a:endParaRPr lang="en-US" sz="1100" dirty="0">
              <a:ea typeface="ＭＳ Ｐゴシック"/>
            </a:endParaRPr>
          </a:p>
        </p:txBody>
      </p:sp>
    </p:spTree>
    <p:extLst>
      <p:ext uri="{BB962C8B-B14F-4D97-AF65-F5344CB8AC3E}">
        <p14:creationId xmlns:p14="http://schemas.microsoft.com/office/powerpoint/2010/main" val="1513559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SE Core</a:t>
            </a:r>
            <a:br>
              <a:rPr lang="en-US" sz="4000" dirty="0" smtClean="0"/>
            </a:br>
            <a:r>
              <a:rPr lang="en-US" sz="4000" dirty="0" smtClean="0"/>
              <a:t>Terrain </a:t>
            </a:r>
            <a:r>
              <a:rPr lang="en-US" sz="4000" dirty="0"/>
              <a:t>Database Production </a:t>
            </a:r>
            <a:r>
              <a:rPr lang="en-US" sz="4000" dirty="0" smtClean="0"/>
              <a:t/>
            </a:r>
            <a:br>
              <a:rPr lang="en-US" sz="4000" dirty="0" smtClean="0"/>
            </a:br>
            <a:r>
              <a:rPr lang="en-US" dirty="0"/>
              <a:t>Current Areas of Standards </a:t>
            </a:r>
            <a:r>
              <a:rPr lang="en-US" dirty="0" smtClean="0"/>
              <a:t>Gaps</a:t>
            </a:r>
            <a:endParaRPr lang="en-US" sz="4000" dirty="0"/>
          </a:p>
        </p:txBody>
      </p:sp>
      <p:sp>
        <p:nvSpPr>
          <p:cNvPr id="3" name="Slide Number Placeholder 2"/>
          <p:cNvSpPr>
            <a:spLocks noGrp="1"/>
          </p:cNvSpPr>
          <p:nvPr>
            <p:ph type="sldNum" sz="quarter" idx="4294967295"/>
          </p:nvPr>
        </p:nvSpPr>
        <p:spPr>
          <a:xfrm>
            <a:off x="158749" y="6623281"/>
            <a:ext cx="450851" cy="100156"/>
          </a:xfrm>
        </p:spPr>
        <p:txBody>
          <a:bodyPr/>
          <a:lstStyle/>
          <a:p>
            <a:pPr>
              <a:defRPr/>
            </a:pPr>
            <a:fld id="{3B3272FD-8C4A-4DB4-AF2B-14A86E62FA3B}" type="slidenum">
              <a:rPr lang="en-US" smtClean="0">
                <a:ea typeface="ＭＳ Ｐゴシック"/>
              </a:rPr>
              <a:pPr>
                <a:defRPr/>
              </a:pPr>
              <a:t>31</a:t>
            </a:fld>
            <a:endParaRPr lang="en-US" sz="1100" dirty="0">
              <a:ea typeface="ＭＳ Ｐゴシック"/>
            </a:endParaRPr>
          </a:p>
        </p:txBody>
      </p:sp>
    </p:spTree>
    <p:extLst>
      <p:ext uri="{BB962C8B-B14F-4D97-AF65-F5344CB8AC3E}">
        <p14:creationId xmlns:p14="http://schemas.microsoft.com/office/powerpoint/2010/main" val="27646357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Standards Analysis</a:t>
            </a:r>
            <a:endParaRPr lang="en-US" dirty="0"/>
          </a:p>
        </p:txBody>
      </p:sp>
      <p:sp>
        <p:nvSpPr>
          <p:cNvPr id="3" name="Slide Number Placeholder 2"/>
          <p:cNvSpPr>
            <a:spLocks noGrp="1"/>
          </p:cNvSpPr>
          <p:nvPr>
            <p:ph type="sldNum" sz="quarter" idx="10"/>
          </p:nvPr>
        </p:nvSpPr>
        <p:spPr/>
        <p:txBody>
          <a:bodyPr/>
          <a:lstStyle/>
          <a:p>
            <a:fld id="{3B3272FD-8C4A-4DB4-AF2B-14A86E62FA3B}" type="slidenum">
              <a:rPr lang="en-US" smtClean="0"/>
              <a:pPr/>
              <a:t>32</a:t>
            </a:fld>
            <a:endParaRPr lang="en-US" dirty="0"/>
          </a:p>
        </p:txBody>
      </p:sp>
      <p:sp>
        <p:nvSpPr>
          <p:cNvPr id="5" name="Content Placeholder 4"/>
          <p:cNvSpPr>
            <a:spLocks noGrp="1"/>
          </p:cNvSpPr>
          <p:nvPr>
            <p:ph sz="quarter" idx="11"/>
          </p:nvPr>
        </p:nvSpPr>
        <p:spPr/>
        <p:txBody>
          <a:bodyPr>
            <a:normAutofit/>
          </a:bodyPr>
          <a:lstStyle/>
          <a:p>
            <a:r>
              <a:rPr lang="en-US" sz="2400" dirty="0" smtClean="0"/>
              <a:t>Identify areas within the SE Core process </a:t>
            </a:r>
          </a:p>
          <a:p>
            <a:pPr lvl="1"/>
            <a:r>
              <a:rPr lang="en-US" sz="2000" dirty="0" smtClean="0"/>
              <a:t>Where standards are missing, insufficient or incomplete</a:t>
            </a:r>
          </a:p>
          <a:p>
            <a:pPr lvl="1"/>
            <a:r>
              <a:rPr lang="en-US" sz="2000" dirty="0" smtClean="0"/>
              <a:t>Where large investment is made, and standard are required</a:t>
            </a:r>
          </a:p>
          <a:p>
            <a:pPr lvl="1"/>
            <a:endParaRPr lang="en-US" sz="2000" dirty="0" smtClean="0"/>
          </a:p>
          <a:p>
            <a:r>
              <a:rPr lang="en-US" sz="2400" dirty="0" smtClean="0"/>
              <a:t>Potential For Standards</a:t>
            </a:r>
          </a:p>
          <a:p>
            <a:pPr lvl="1"/>
            <a:r>
              <a:rPr lang="en-US" sz="2000" dirty="0" smtClean="0"/>
              <a:t>3D Models</a:t>
            </a:r>
          </a:p>
          <a:p>
            <a:pPr lvl="1"/>
            <a:r>
              <a:rPr lang="en-US" sz="2000" dirty="0" smtClean="0"/>
              <a:t>Sensor Material List and Texture Representation</a:t>
            </a:r>
          </a:p>
          <a:p>
            <a:pPr lvl="1"/>
            <a:r>
              <a:rPr lang="en-US" sz="2000" dirty="0" smtClean="0"/>
              <a:t>Procedure Model Generation Art Assets and Generation Rules</a:t>
            </a:r>
          </a:p>
          <a:p>
            <a:pPr lvl="1"/>
            <a:r>
              <a:rPr lang="en-US" sz="2000" dirty="0" smtClean="0"/>
              <a:t>Terrain Database Sharing Standards</a:t>
            </a:r>
          </a:p>
          <a:p>
            <a:pPr lvl="1"/>
            <a:endParaRPr lang="en-US" sz="2000" dirty="0" smtClean="0"/>
          </a:p>
          <a:p>
            <a:pPr lvl="1"/>
            <a:endParaRPr lang="en-US" sz="2000" dirty="0" smtClean="0"/>
          </a:p>
        </p:txBody>
      </p:sp>
    </p:spTree>
    <p:extLst>
      <p:ext uri="{BB962C8B-B14F-4D97-AF65-F5344CB8AC3E}">
        <p14:creationId xmlns:p14="http://schemas.microsoft.com/office/powerpoint/2010/main" val="32833670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3D Models </a:t>
            </a:r>
            <a:r>
              <a:rPr lang="en-US" dirty="0" smtClean="0"/>
              <a:t>– Standards?</a:t>
            </a:r>
            <a:endParaRPr lang="en-US" dirty="0"/>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33</a:t>
            </a:fld>
            <a:endParaRPr lang="en-US" sz="1100" dirty="0">
              <a:ea typeface="ＭＳ Ｐゴシック"/>
            </a:endParaRPr>
          </a:p>
        </p:txBody>
      </p:sp>
      <p:sp>
        <p:nvSpPr>
          <p:cNvPr id="4" name="Content Placeholder 3"/>
          <p:cNvSpPr>
            <a:spLocks noGrp="1"/>
          </p:cNvSpPr>
          <p:nvPr>
            <p:ph sz="quarter" idx="11"/>
          </p:nvPr>
        </p:nvSpPr>
        <p:spPr/>
        <p:txBody>
          <a:bodyPr>
            <a:normAutofit lnSpcReduction="10000"/>
          </a:bodyPr>
          <a:lstStyle/>
          <a:p>
            <a:r>
              <a:rPr lang="en-US" sz="2400" dirty="0" smtClean="0"/>
              <a:t>Currently Using </a:t>
            </a:r>
            <a:r>
              <a:rPr lang="en-US" sz="2400" dirty="0" err="1" smtClean="0"/>
              <a:t>Presagis</a:t>
            </a:r>
            <a:r>
              <a:rPr lang="en-US" sz="2400" dirty="0" smtClean="0"/>
              <a:t> </a:t>
            </a:r>
            <a:r>
              <a:rPr lang="en-US" sz="2400" dirty="0" err="1" smtClean="0"/>
              <a:t>OpenFlight</a:t>
            </a:r>
            <a:r>
              <a:rPr lang="en-US" sz="2400" dirty="0" smtClean="0"/>
              <a:t> and Autodesk </a:t>
            </a:r>
            <a:r>
              <a:rPr lang="en-US" sz="2400" dirty="0" err="1" smtClean="0"/>
              <a:t>FilmBox</a:t>
            </a:r>
            <a:endParaRPr lang="en-US" sz="2400" dirty="0" smtClean="0"/>
          </a:p>
          <a:p>
            <a:pPr lvl="1"/>
            <a:r>
              <a:rPr lang="en-US" sz="2000" dirty="0" err="1" smtClean="0"/>
              <a:t>OpenFlight</a:t>
            </a:r>
            <a:r>
              <a:rPr lang="en-US" sz="2000" dirty="0" smtClean="0"/>
              <a:t> is traditional simulation industry format</a:t>
            </a:r>
          </a:p>
          <a:p>
            <a:pPr lvl="2"/>
            <a:r>
              <a:rPr lang="en-US" sz="1800" dirty="0" smtClean="0"/>
              <a:t>Support visual simulation usages</a:t>
            </a:r>
          </a:p>
          <a:p>
            <a:pPr lvl="2"/>
            <a:r>
              <a:rPr lang="en-US" sz="1800" dirty="0" err="1" smtClean="0"/>
              <a:t>OpenFlight</a:t>
            </a:r>
            <a:r>
              <a:rPr lang="en-US" sz="1800" dirty="0" smtClean="0"/>
              <a:t> controlled by </a:t>
            </a:r>
            <a:r>
              <a:rPr lang="en-US" sz="1800" dirty="0" err="1" smtClean="0"/>
              <a:t>Presagis</a:t>
            </a:r>
            <a:endParaRPr lang="en-US" sz="1800" dirty="0" smtClean="0"/>
          </a:p>
          <a:p>
            <a:pPr lvl="1"/>
            <a:r>
              <a:rPr lang="en-US" sz="2000" dirty="0" err="1" smtClean="0"/>
              <a:t>FilmBox</a:t>
            </a:r>
            <a:r>
              <a:rPr lang="en-US" sz="2000" dirty="0" smtClean="0"/>
              <a:t> supports modern rendering engines</a:t>
            </a:r>
          </a:p>
          <a:p>
            <a:pPr lvl="2"/>
            <a:r>
              <a:rPr lang="en-US" sz="1800" dirty="0" smtClean="0"/>
              <a:t>Much more flexible that </a:t>
            </a:r>
            <a:r>
              <a:rPr lang="en-US" sz="1800" dirty="0" err="1" smtClean="0"/>
              <a:t>OpenFlight</a:t>
            </a:r>
            <a:endParaRPr lang="en-US" sz="1800" dirty="0" smtClean="0"/>
          </a:p>
          <a:p>
            <a:pPr lvl="2"/>
            <a:r>
              <a:rPr lang="en-US" sz="1800" dirty="0" err="1" smtClean="0"/>
              <a:t>FilmBox</a:t>
            </a:r>
            <a:r>
              <a:rPr lang="en-US" sz="1800" dirty="0" smtClean="0"/>
              <a:t> is controlled by </a:t>
            </a:r>
            <a:r>
              <a:rPr lang="en-US" sz="1800" dirty="0"/>
              <a:t>Autodesk</a:t>
            </a:r>
          </a:p>
          <a:p>
            <a:r>
              <a:rPr lang="en-US" sz="2400" dirty="0" smtClean="0"/>
              <a:t>Considered COLLADA </a:t>
            </a:r>
          </a:p>
          <a:p>
            <a:pPr lvl="1"/>
            <a:r>
              <a:rPr lang="en-US" sz="2000" dirty="0" smtClean="0"/>
              <a:t>Less structured than </a:t>
            </a:r>
            <a:r>
              <a:rPr lang="en-US" sz="2000" dirty="0" err="1" smtClean="0"/>
              <a:t>OpenFlight</a:t>
            </a:r>
            <a:endParaRPr lang="en-US" sz="2000" dirty="0" smtClean="0"/>
          </a:p>
          <a:p>
            <a:pPr lvl="1"/>
            <a:r>
              <a:rPr lang="en-US" sz="2000" dirty="0" smtClean="0"/>
              <a:t>Not as comprehensive as </a:t>
            </a:r>
            <a:r>
              <a:rPr lang="en-US" sz="2000" dirty="0" err="1" smtClean="0"/>
              <a:t>FilmBox</a:t>
            </a:r>
            <a:endParaRPr lang="en-US" sz="2000" dirty="0" smtClean="0"/>
          </a:p>
          <a:p>
            <a:r>
              <a:rPr lang="en-US" sz="2200" dirty="0" smtClean="0"/>
              <a:t>Investigating </a:t>
            </a:r>
            <a:r>
              <a:rPr lang="en-US" sz="2200" dirty="0" err="1" smtClean="0"/>
              <a:t>GeoPackage</a:t>
            </a:r>
            <a:r>
              <a:rPr lang="en-US" sz="2200" dirty="0" smtClean="0"/>
              <a:t>, </a:t>
            </a:r>
            <a:r>
              <a:rPr lang="en-US" sz="2200" dirty="0" err="1" smtClean="0"/>
              <a:t>gltf</a:t>
            </a:r>
            <a:r>
              <a:rPr lang="en-US" sz="2200" dirty="0" smtClean="0"/>
              <a:t>, …</a:t>
            </a:r>
          </a:p>
          <a:p>
            <a:r>
              <a:rPr lang="en-US" sz="2400" dirty="0" smtClean="0"/>
              <a:t>Still looking for a good format for 3D models</a:t>
            </a:r>
          </a:p>
          <a:p>
            <a:pPr lvl="1"/>
            <a:r>
              <a:rPr lang="en-US" sz="2000" dirty="0" smtClean="0"/>
              <a:t>Master Database storage</a:t>
            </a:r>
          </a:p>
          <a:p>
            <a:pPr lvl="1"/>
            <a:r>
              <a:rPr lang="en-US" sz="2000" dirty="0" smtClean="0"/>
              <a:t>Sharing with others</a:t>
            </a:r>
          </a:p>
        </p:txBody>
      </p:sp>
      <p:grpSp>
        <p:nvGrpSpPr>
          <p:cNvPr id="2" name="Group 1"/>
          <p:cNvGrpSpPr/>
          <p:nvPr/>
        </p:nvGrpSpPr>
        <p:grpSpPr>
          <a:xfrm>
            <a:off x="7315200" y="2672967"/>
            <a:ext cx="4657006" cy="3870960"/>
            <a:chOff x="5858936" y="1706318"/>
            <a:chExt cx="5904439" cy="4907842"/>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58936" y="1706318"/>
              <a:ext cx="5904439" cy="4859063"/>
            </a:xfrm>
            <a:prstGeom prst="rect">
              <a:avLst/>
            </a:prstGeom>
            <a:ln>
              <a:solidFill>
                <a:schemeClr val="tx1"/>
              </a:solidFill>
            </a:ln>
          </p:spPr>
        </p:pic>
        <p:sp>
          <p:nvSpPr>
            <p:cNvPr id="7" name="Freeform 6"/>
            <p:cNvSpPr/>
            <p:nvPr/>
          </p:nvSpPr>
          <p:spPr bwMode="auto">
            <a:xfrm>
              <a:off x="5867401" y="6526225"/>
              <a:ext cx="5887510" cy="87935"/>
            </a:xfrm>
            <a:custGeom>
              <a:avLst/>
              <a:gdLst>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846667 w 3928533"/>
                <a:gd name="connsiteY7" fmla="*/ 90311 h 498285"/>
                <a:gd name="connsiteX8" fmla="*/ 959556 w 3928533"/>
                <a:gd name="connsiteY8" fmla="*/ 33867 h 498285"/>
                <a:gd name="connsiteX9" fmla="*/ 993422 w 3928533"/>
                <a:gd name="connsiteY9" fmla="*/ 11289 h 498285"/>
                <a:gd name="connsiteX10" fmla="*/ 1083733 w 3928533"/>
                <a:gd name="connsiteY10" fmla="*/ 0 h 498285"/>
                <a:gd name="connsiteX11" fmla="*/ 1422400 w 3928533"/>
                <a:gd name="connsiteY11" fmla="*/ 22578 h 498285"/>
                <a:gd name="connsiteX12" fmla="*/ 1591733 w 3928533"/>
                <a:gd name="connsiteY12" fmla="*/ 67734 h 498285"/>
                <a:gd name="connsiteX13" fmla="*/ 1704622 w 3928533"/>
                <a:gd name="connsiteY13" fmla="*/ 90311 h 498285"/>
                <a:gd name="connsiteX14" fmla="*/ 2551289 w 3928533"/>
                <a:gd name="connsiteY14" fmla="*/ 124178 h 498285"/>
                <a:gd name="connsiteX15" fmla="*/ 2596445 w 3928533"/>
                <a:gd name="connsiteY15" fmla="*/ 135467 h 498285"/>
                <a:gd name="connsiteX16" fmla="*/ 2731911 w 3928533"/>
                <a:gd name="connsiteY16" fmla="*/ 158045 h 498285"/>
                <a:gd name="connsiteX17" fmla="*/ 2833511 w 3928533"/>
                <a:gd name="connsiteY17" fmla="*/ 225778 h 498285"/>
                <a:gd name="connsiteX18" fmla="*/ 2889956 w 3928533"/>
                <a:gd name="connsiteY18" fmla="*/ 282223 h 498285"/>
                <a:gd name="connsiteX19" fmla="*/ 2901245 w 3928533"/>
                <a:gd name="connsiteY19" fmla="*/ 316089 h 498285"/>
                <a:gd name="connsiteX20" fmla="*/ 3014133 w 3928533"/>
                <a:gd name="connsiteY20" fmla="*/ 327378 h 498285"/>
                <a:gd name="connsiteX21" fmla="*/ 3093156 w 3928533"/>
                <a:gd name="connsiteY21" fmla="*/ 304800 h 498285"/>
                <a:gd name="connsiteX22" fmla="*/ 3510845 w 3928533"/>
                <a:gd name="connsiteY22" fmla="*/ 327378 h 498285"/>
                <a:gd name="connsiteX23" fmla="*/ 3522133 w 3928533"/>
                <a:gd name="connsiteY23" fmla="*/ 395111 h 498285"/>
                <a:gd name="connsiteX24" fmla="*/ 3691467 w 3928533"/>
                <a:gd name="connsiteY24" fmla="*/ 428978 h 498285"/>
                <a:gd name="connsiteX25" fmla="*/ 3747911 w 3928533"/>
                <a:gd name="connsiteY25" fmla="*/ 440267 h 498285"/>
                <a:gd name="connsiteX26" fmla="*/ 3849511 w 3928533"/>
                <a:gd name="connsiteY26" fmla="*/ 474134 h 498285"/>
                <a:gd name="connsiteX27" fmla="*/ 3917245 w 3928533"/>
                <a:gd name="connsiteY27" fmla="*/ 485423 h 498285"/>
                <a:gd name="connsiteX28" fmla="*/ 3928533 w 3928533"/>
                <a:gd name="connsiteY28"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846667 w 3928533"/>
                <a:gd name="connsiteY7" fmla="*/ 90311 h 498285"/>
                <a:gd name="connsiteX8" fmla="*/ 959556 w 3928533"/>
                <a:gd name="connsiteY8" fmla="*/ 33867 h 498285"/>
                <a:gd name="connsiteX9" fmla="*/ 993422 w 3928533"/>
                <a:gd name="connsiteY9" fmla="*/ 11289 h 498285"/>
                <a:gd name="connsiteX10" fmla="*/ 1083733 w 3928533"/>
                <a:gd name="connsiteY10" fmla="*/ 0 h 498285"/>
                <a:gd name="connsiteX11" fmla="*/ 1422400 w 3928533"/>
                <a:gd name="connsiteY11" fmla="*/ 22578 h 498285"/>
                <a:gd name="connsiteX12" fmla="*/ 1591733 w 3928533"/>
                <a:gd name="connsiteY12" fmla="*/ 67734 h 498285"/>
                <a:gd name="connsiteX13" fmla="*/ 1704622 w 3928533"/>
                <a:gd name="connsiteY13" fmla="*/ 90311 h 498285"/>
                <a:gd name="connsiteX14" fmla="*/ 2551289 w 3928533"/>
                <a:gd name="connsiteY14" fmla="*/ 124178 h 498285"/>
                <a:gd name="connsiteX15" fmla="*/ 2596445 w 3928533"/>
                <a:gd name="connsiteY15" fmla="*/ 135467 h 498285"/>
                <a:gd name="connsiteX16" fmla="*/ 2731911 w 3928533"/>
                <a:gd name="connsiteY16" fmla="*/ 158045 h 498285"/>
                <a:gd name="connsiteX17" fmla="*/ 2833511 w 3928533"/>
                <a:gd name="connsiteY17" fmla="*/ 225778 h 498285"/>
                <a:gd name="connsiteX18" fmla="*/ 2889956 w 3928533"/>
                <a:gd name="connsiteY18" fmla="*/ 282223 h 498285"/>
                <a:gd name="connsiteX19" fmla="*/ 2901245 w 3928533"/>
                <a:gd name="connsiteY19" fmla="*/ 316089 h 498285"/>
                <a:gd name="connsiteX20" fmla="*/ 3014133 w 3928533"/>
                <a:gd name="connsiteY20" fmla="*/ 327378 h 498285"/>
                <a:gd name="connsiteX21" fmla="*/ 3093156 w 3928533"/>
                <a:gd name="connsiteY21" fmla="*/ 304800 h 498285"/>
                <a:gd name="connsiteX22" fmla="*/ 3510845 w 3928533"/>
                <a:gd name="connsiteY22" fmla="*/ 327378 h 498285"/>
                <a:gd name="connsiteX23" fmla="*/ 3522133 w 3928533"/>
                <a:gd name="connsiteY23" fmla="*/ 395111 h 498285"/>
                <a:gd name="connsiteX24" fmla="*/ 3691467 w 3928533"/>
                <a:gd name="connsiteY24" fmla="*/ 428978 h 498285"/>
                <a:gd name="connsiteX25" fmla="*/ 3747911 w 3928533"/>
                <a:gd name="connsiteY25" fmla="*/ 440267 h 498285"/>
                <a:gd name="connsiteX26" fmla="*/ 3849511 w 3928533"/>
                <a:gd name="connsiteY26" fmla="*/ 474134 h 498285"/>
                <a:gd name="connsiteX27" fmla="*/ 3917245 w 3928533"/>
                <a:gd name="connsiteY27" fmla="*/ 485423 h 498285"/>
                <a:gd name="connsiteX28" fmla="*/ 3928533 w 3928533"/>
                <a:gd name="connsiteY28"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959556 w 3928533"/>
                <a:gd name="connsiteY7" fmla="*/ 33867 h 498285"/>
                <a:gd name="connsiteX8" fmla="*/ 993422 w 3928533"/>
                <a:gd name="connsiteY8" fmla="*/ 11289 h 498285"/>
                <a:gd name="connsiteX9" fmla="*/ 1083733 w 3928533"/>
                <a:gd name="connsiteY9" fmla="*/ 0 h 498285"/>
                <a:gd name="connsiteX10" fmla="*/ 1422400 w 3928533"/>
                <a:gd name="connsiteY10" fmla="*/ 22578 h 498285"/>
                <a:gd name="connsiteX11" fmla="*/ 1591733 w 3928533"/>
                <a:gd name="connsiteY11" fmla="*/ 67734 h 498285"/>
                <a:gd name="connsiteX12" fmla="*/ 1704622 w 3928533"/>
                <a:gd name="connsiteY12" fmla="*/ 90311 h 498285"/>
                <a:gd name="connsiteX13" fmla="*/ 2551289 w 3928533"/>
                <a:gd name="connsiteY13" fmla="*/ 124178 h 498285"/>
                <a:gd name="connsiteX14" fmla="*/ 2596445 w 3928533"/>
                <a:gd name="connsiteY14" fmla="*/ 135467 h 498285"/>
                <a:gd name="connsiteX15" fmla="*/ 2731911 w 3928533"/>
                <a:gd name="connsiteY15" fmla="*/ 158045 h 498285"/>
                <a:gd name="connsiteX16" fmla="*/ 2833511 w 3928533"/>
                <a:gd name="connsiteY16" fmla="*/ 225778 h 498285"/>
                <a:gd name="connsiteX17" fmla="*/ 2889956 w 3928533"/>
                <a:gd name="connsiteY17" fmla="*/ 282223 h 498285"/>
                <a:gd name="connsiteX18" fmla="*/ 2901245 w 3928533"/>
                <a:gd name="connsiteY18" fmla="*/ 316089 h 498285"/>
                <a:gd name="connsiteX19" fmla="*/ 3014133 w 3928533"/>
                <a:gd name="connsiteY19" fmla="*/ 327378 h 498285"/>
                <a:gd name="connsiteX20" fmla="*/ 3093156 w 3928533"/>
                <a:gd name="connsiteY20" fmla="*/ 304800 h 498285"/>
                <a:gd name="connsiteX21" fmla="*/ 3510845 w 3928533"/>
                <a:gd name="connsiteY21" fmla="*/ 327378 h 498285"/>
                <a:gd name="connsiteX22" fmla="*/ 3522133 w 3928533"/>
                <a:gd name="connsiteY22" fmla="*/ 395111 h 498285"/>
                <a:gd name="connsiteX23" fmla="*/ 3691467 w 3928533"/>
                <a:gd name="connsiteY23" fmla="*/ 428978 h 498285"/>
                <a:gd name="connsiteX24" fmla="*/ 3747911 w 3928533"/>
                <a:gd name="connsiteY24" fmla="*/ 440267 h 498285"/>
                <a:gd name="connsiteX25" fmla="*/ 3849511 w 3928533"/>
                <a:gd name="connsiteY25" fmla="*/ 474134 h 498285"/>
                <a:gd name="connsiteX26" fmla="*/ 3917245 w 3928533"/>
                <a:gd name="connsiteY26" fmla="*/ 485423 h 498285"/>
                <a:gd name="connsiteX27" fmla="*/ 3928533 w 3928533"/>
                <a:gd name="connsiteY27"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78933 w 3928533"/>
                <a:gd name="connsiteY5" fmla="*/ 112889 h 498285"/>
                <a:gd name="connsiteX6" fmla="*/ 959556 w 3928533"/>
                <a:gd name="connsiteY6" fmla="*/ 33867 h 498285"/>
                <a:gd name="connsiteX7" fmla="*/ 993422 w 3928533"/>
                <a:gd name="connsiteY7" fmla="*/ 11289 h 498285"/>
                <a:gd name="connsiteX8" fmla="*/ 1083733 w 3928533"/>
                <a:gd name="connsiteY8" fmla="*/ 0 h 498285"/>
                <a:gd name="connsiteX9" fmla="*/ 1422400 w 3928533"/>
                <a:gd name="connsiteY9" fmla="*/ 22578 h 498285"/>
                <a:gd name="connsiteX10" fmla="*/ 1591733 w 3928533"/>
                <a:gd name="connsiteY10" fmla="*/ 67734 h 498285"/>
                <a:gd name="connsiteX11" fmla="*/ 1704622 w 3928533"/>
                <a:gd name="connsiteY11" fmla="*/ 90311 h 498285"/>
                <a:gd name="connsiteX12" fmla="*/ 2551289 w 3928533"/>
                <a:gd name="connsiteY12" fmla="*/ 124178 h 498285"/>
                <a:gd name="connsiteX13" fmla="*/ 2596445 w 3928533"/>
                <a:gd name="connsiteY13" fmla="*/ 135467 h 498285"/>
                <a:gd name="connsiteX14" fmla="*/ 2731911 w 3928533"/>
                <a:gd name="connsiteY14" fmla="*/ 158045 h 498285"/>
                <a:gd name="connsiteX15" fmla="*/ 2833511 w 3928533"/>
                <a:gd name="connsiteY15" fmla="*/ 225778 h 498285"/>
                <a:gd name="connsiteX16" fmla="*/ 2889956 w 3928533"/>
                <a:gd name="connsiteY16" fmla="*/ 282223 h 498285"/>
                <a:gd name="connsiteX17" fmla="*/ 2901245 w 3928533"/>
                <a:gd name="connsiteY17" fmla="*/ 316089 h 498285"/>
                <a:gd name="connsiteX18" fmla="*/ 3014133 w 3928533"/>
                <a:gd name="connsiteY18" fmla="*/ 327378 h 498285"/>
                <a:gd name="connsiteX19" fmla="*/ 3093156 w 3928533"/>
                <a:gd name="connsiteY19" fmla="*/ 304800 h 498285"/>
                <a:gd name="connsiteX20" fmla="*/ 3510845 w 3928533"/>
                <a:gd name="connsiteY20" fmla="*/ 327378 h 498285"/>
                <a:gd name="connsiteX21" fmla="*/ 3522133 w 3928533"/>
                <a:gd name="connsiteY21" fmla="*/ 395111 h 498285"/>
                <a:gd name="connsiteX22" fmla="*/ 3691467 w 3928533"/>
                <a:gd name="connsiteY22" fmla="*/ 428978 h 498285"/>
                <a:gd name="connsiteX23" fmla="*/ 3747911 w 3928533"/>
                <a:gd name="connsiteY23" fmla="*/ 440267 h 498285"/>
                <a:gd name="connsiteX24" fmla="*/ 3849511 w 3928533"/>
                <a:gd name="connsiteY24" fmla="*/ 474134 h 498285"/>
                <a:gd name="connsiteX25" fmla="*/ 3917245 w 3928533"/>
                <a:gd name="connsiteY25" fmla="*/ 485423 h 498285"/>
                <a:gd name="connsiteX26" fmla="*/ 3928533 w 3928533"/>
                <a:gd name="connsiteY26"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778933 w 3928533"/>
                <a:gd name="connsiteY4" fmla="*/ 112889 h 498285"/>
                <a:gd name="connsiteX5" fmla="*/ 959556 w 3928533"/>
                <a:gd name="connsiteY5" fmla="*/ 33867 h 498285"/>
                <a:gd name="connsiteX6" fmla="*/ 993422 w 3928533"/>
                <a:gd name="connsiteY6" fmla="*/ 11289 h 498285"/>
                <a:gd name="connsiteX7" fmla="*/ 1083733 w 3928533"/>
                <a:gd name="connsiteY7" fmla="*/ 0 h 498285"/>
                <a:gd name="connsiteX8" fmla="*/ 1422400 w 3928533"/>
                <a:gd name="connsiteY8" fmla="*/ 22578 h 498285"/>
                <a:gd name="connsiteX9" fmla="*/ 1591733 w 3928533"/>
                <a:gd name="connsiteY9" fmla="*/ 67734 h 498285"/>
                <a:gd name="connsiteX10" fmla="*/ 1704622 w 3928533"/>
                <a:gd name="connsiteY10" fmla="*/ 90311 h 498285"/>
                <a:gd name="connsiteX11" fmla="*/ 2551289 w 3928533"/>
                <a:gd name="connsiteY11" fmla="*/ 124178 h 498285"/>
                <a:gd name="connsiteX12" fmla="*/ 2596445 w 3928533"/>
                <a:gd name="connsiteY12" fmla="*/ 135467 h 498285"/>
                <a:gd name="connsiteX13" fmla="*/ 2731911 w 3928533"/>
                <a:gd name="connsiteY13" fmla="*/ 158045 h 498285"/>
                <a:gd name="connsiteX14" fmla="*/ 2833511 w 3928533"/>
                <a:gd name="connsiteY14" fmla="*/ 225778 h 498285"/>
                <a:gd name="connsiteX15" fmla="*/ 2889956 w 3928533"/>
                <a:gd name="connsiteY15" fmla="*/ 282223 h 498285"/>
                <a:gd name="connsiteX16" fmla="*/ 2901245 w 3928533"/>
                <a:gd name="connsiteY16" fmla="*/ 316089 h 498285"/>
                <a:gd name="connsiteX17" fmla="*/ 3014133 w 3928533"/>
                <a:gd name="connsiteY17" fmla="*/ 327378 h 498285"/>
                <a:gd name="connsiteX18" fmla="*/ 3093156 w 3928533"/>
                <a:gd name="connsiteY18" fmla="*/ 304800 h 498285"/>
                <a:gd name="connsiteX19" fmla="*/ 3510845 w 3928533"/>
                <a:gd name="connsiteY19" fmla="*/ 327378 h 498285"/>
                <a:gd name="connsiteX20" fmla="*/ 3522133 w 3928533"/>
                <a:gd name="connsiteY20" fmla="*/ 395111 h 498285"/>
                <a:gd name="connsiteX21" fmla="*/ 3691467 w 3928533"/>
                <a:gd name="connsiteY21" fmla="*/ 428978 h 498285"/>
                <a:gd name="connsiteX22" fmla="*/ 3747911 w 3928533"/>
                <a:gd name="connsiteY22" fmla="*/ 440267 h 498285"/>
                <a:gd name="connsiteX23" fmla="*/ 3849511 w 3928533"/>
                <a:gd name="connsiteY23" fmla="*/ 474134 h 498285"/>
                <a:gd name="connsiteX24" fmla="*/ 3917245 w 3928533"/>
                <a:gd name="connsiteY24" fmla="*/ 485423 h 498285"/>
                <a:gd name="connsiteX25" fmla="*/ 3928533 w 3928533"/>
                <a:gd name="connsiteY25" fmla="*/ 451556 h 498285"/>
                <a:gd name="connsiteX0" fmla="*/ 0 w 3928533"/>
                <a:gd name="connsiteY0" fmla="*/ 373289 h 499040"/>
                <a:gd name="connsiteX1" fmla="*/ 248356 w 3928533"/>
                <a:gd name="connsiteY1" fmla="*/ 339422 h 499040"/>
                <a:gd name="connsiteX2" fmla="*/ 372533 w 3928533"/>
                <a:gd name="connsiteY2" fmla="*/ 249111 h 499040"/>
                <a:gd name="connsiteX3" fmla="*/ 530578 w 3928533"/>
                <a:gd name="connsiteY3" fmla="*/ 170089 h 499040"/>
                <a:gd name="connsiteX4" fmla="*/ 925689 w 3928533"/>
                <a:gd name="connsiteY4" fmla="*/ 395866 h 499040"/>
                <a:gd name="connsiteX5" fmla="*/ 959556 w 3928533"/>
                <a:gd name="connsiteY5" fmla="*/ 34622 h 499040"/>
                <a:gd name="connsiteX6" fmla="*/ 993422 w 3928533"/>
                <a:gd name="connsiteY6" fmla="*/ 12044 h 499040"/>
                <a:gd name="connsiteX7" fmla="*/ 1083733 w 3928533"/>
                <a:gd name="connsiteY7" fmla="*/ 755 h 499040"/>
                <a:gd name="connsiteX8" fmla="*/ 1422400 w 3928533"/>
                <a:gd name="connsiteY8" fmla="*/ 23333 h 499040"/>
                <a:gd name="connsiteX9" fmla="*/ 1591733 w 3928533"/>
                <a:gd name="connsiteY9" fmla="*/ 68489 h 499040"/>
                <a:gd name="connsiteX10" fmla="*/ 1704622 w 3928533"/>
                <a:gd name="connsiteY10" fmla="*/ 91066 h 499040"/>
                <a:gd name="connsiteX11" fmla="*/ 2551289 w 3928533"/>
                <a:gd name="connsiteY11" fmla="*/ 124933 h 499040"/>
                <a:gd name="connsiteX12" fmla="*/ 2596445 w 3928533"/>
                <a:gd name="connsiteY12" fmla="*/ 136222 h 499040"/>
                <a:gd name="connsiteX13" fmla="*/ 2731911 w 3928533"/>
                <a:gd name="connsiteY13" fmla="*/ 158800 h 499040"/>
                <a:gd name="connsiteX14" fmla="*/ 2833511 w 3928533"/>
                <a:gd name="connsiteY14" fmla="*/ 226533 h 499040"/>
                <a:gd name="connsiteX15" fmla="*/ 2889956 w 3928533"/>
                <a:gd name="connsiteY15" fmla="*/ 282978 h 499040"/>
                <a:gd name="connsiteX16" fmla="*/ 2901245 w 3928533"/>
                <a:gd name="connsiteY16" fmla="*/ 316844 h 499040"/>
                <a:gd name="connsiteX17" fmla="*/ 3014133 w 3928533"/>
                <a:gd name="connsiteY17" fmla="*/ 328133 h 499040"/>
                <a:gd name="connsiteX18" fmla="*/ 3093156 w 3928533"/>
                <a:gd name="connsiteY18" fmla="*/ 305555 h 499040"/>
                <a:gd name="connsiteX19" fmla="*/ 3510845 w 3928533"/>
                <a:gd name="connsiteY19" fmla="*/ 328133 h 499040"/>
                <a:gd name="connsiteX20" fmla="*/ 3522133 w 3928533"/>
                <a:gd name="connsiteY20" fmla="*/ 395866 h 499040"/>
                <a:gd name="connsiteX21" fmla="*/ 3691467 w 3928533"/>
                <a:gd name="connsiteY21" fmla="*/ 429733 h 499040"/>
                <a:gd name="connsiteX22" fmla="*/ 3747911 w 3928533"/>
                <a:gd name="connsiteY22" fmla="*/ 441022 h 499040"/>
                <a:gd name="connsiteX23" fmla="*/ 3849511 w 3928533"/>
                <a:gd name="connsiteY23" fmla="*/ 474889 h 499040"/>
                <a:gd name="connsiteX24" fmla="*/ 3917245 w 3928533"/>
                <a:gd name="connsiteY24" fmla="*/ 486178 h 499040"/>
                <a:gd name="connsiteX25" fmla="*/ 3928533 w 3928533"/>
                <a:gd name="connsiteY25" fmla="*/ 452311 h 499040"/>
                <a:gd name="connsiteX0" fmla="*/ 0 w 3928533"/>
                <a:gd name="connsiteY0" fmla="*/ 373289 h 499040"/>
                <a:gd name="connsiteX1" fmla="*/ 248356 w 3928533"/>
                <a:gd name="connsiteY1" fmla="*/ 339422 h 499040"/>
                <a:gd name="connsiteX2" fmla="*/ 372533 w 3928533"/>
                <a:gd name="connsiteY2" fmla="*/ 249111 h 499040"/>
                <a:gd name="connsiteX3" fmla="*/ 925689 w 3928533"/>
                <a:gd name="connsiteY3" fmla="*/ 395866 h 499040"/>
                <a:gd name="connsiteX4" fmla="*/ 959556 w 3928533"/>
                <a:gd name="connsiteY4" fmla="*/ 34622 h 499040"/>
                <a:gd name="connsiteX5" fmla="*/ 993422 w 3928533"/>
                <a:gd name="connsiteY5" fmla="*/ 12044 h 499040"/>
                <a:gd name="connsiteX6" fmla="*/ 1083733 w 3928533"/>
                <a:gd name="connsiteY6" fmla="*/ 755 h 499040"/>
                <a:gd name="connsiteX7" fmla="*/ 1422400 w 3928533"/>
                <a:gd name="connsiteY7" fmla="*/ 23333 h 499040"/>
                <a:gd name="connsiteX8" fmla="*/ 1591733 w 3928533"/>
                <a:gd name="connsiteY8" fmla="*/ 68489 h 499040"/>
                <a:gd name="connsiteX9" fmla="*/ 1704622 w 3928533"/>
                <a:gd name="connsiteY9" fmla="*/ 91066 h 499040"/>
                <a:gd name="connsiteX10" fmla="*/ 2551289 w 3928533"/>
                <a:gd name="connsiteY10" fmla="*/ 124933 h 499040"/>
                <a:gd name="connsiteX11" fmla="*/ 2596445 w 3928533"/>
                <a:gd name="connsiteY11" fmla="*/ 136222 h 499040"/>
                <a:gd name="connsiteX12" fmla="*/ 2731911 w 3928533"/>
                <a:gd name="connsiteY12" fmla="*/ 158800 h 499040"/>
                <a:gd name="connsiteX13" fmla="*/ 2833511 w 3928533"/>
                <a:gd name="connsiteY13" fmla="*/ 226533 h 499040"/>
                <a:gd name="connsiteX14" fmla="*/ 2889956 w 3928533"/>
                <a:gd name="connsiteY14" fmla="*/ 282978 h 499040"/>
                <a:gd name="connsiteX15" fmla="*/ 2901245 w 3928533"/>
                <a:gd name="connsiteY15" fmla="*/ 316844 h 499040"/>
                <a:gd name="connsiteX16" fmla="*/ 3014133 w 3928533"/>
                <a:gd name="connsiteY16" fmla="*/ 328133 h 499040"/>
                <a:gd name="connsiteX17" fmla="*/ 3093156 w 3928533"/>
                <a:gd name="connsiteY17" fmla="*/ 305555 h 499040"/>
                <a:gd name="connsiteX18" fmla="*/ 3510845 w 3928533"/>
                <a:gd name="connsiteY18" fmla="*/ 328133 h 499040"/>
                <a:gd name="connsiteX19" fmla="*/ 3522133 w 3928533"/>
                <a:gd name="connsiteY19" fmla="*/ 395866 h 499040"/>
                <a:gd name="connsiteX20" fmla="*/ 3691467 w 3928533"/>
                <a:gd name="connsiteY20" fmla="*/ 429733 h 499040"/>
                <a:gd name="connsiteX21" fmla="*/ 3747911 w 3928533"/>
                <a:gd name="connsiteY21" fmla="*/ 441022 h 499040"/>
                <a:gd name="connsiteX22" fmla="*/ 3849511 w 3928533"/>
                <a:gd name="connsiteY22" fmla="*/ 474889 h 499040"/>
                <a:gd name="connsiteX23" fmla="*/ 3917245 w 3928533"/>
                <a:gd name="connsiteY23" fmla="*/ 486178 h 499040"/>
                <a:gd name="connsiteX24" fmla="*/ 3928533 w 3928533"/>
                <a:gd name="connsiteY24" fmla="*/ 452311 h 499040"/>
                <a:gd name="connsiteX0" fmla="*/ 0 w 3928533"/>
                <a:gd name="connsiteY0" fmla="*/ 373289 h 499040"/>
                <a:gd name="connsiteX1" fmla="*/ 248356 w 3928533"/>
                <a:gd name="connsiteY1" fmla="*/ 339422 h 499040"/>
                <a:gd name="connsiteX2" fmla="*/ 598311 w 3928533"/>
                <a:gd name="connsiteY2" fmla="*/ 282978 h 499040"/>
                <a:gd name="connsiteX3" fmla="*/ 925689 w 3928533"/>
                <a:gd name="connsiteY3" fmla="*/ 395866 h 499040"/>
                <a:gd name="connsiteX4" fmla="*/ 959556 w 3928533"/>
                <a:gd name="connsiteY4" fmla="*/ 34622 h 499040"/>
                <a:gd name="connsiteX5" fmla="*/ 993422 w 3928533"/>
                <a:gd name="connsiteY5" fmla="*/ 12044 h 499040"/>
                <a:gd name="connsiteX6" fmla="*/ 1083733 w 3928533"/>
                <a:gd name="connsiteY6" fmla="*/ 755 h 499040"/>
                <a:gd name="connsiteX7" fmla="*/ 1422400 w 3928533"/>
                <a:gd name="connsiteY7" fmla="*/ 23333 h 499040"/>
                <a:gd name="connsiteX8" fmla="*/ 1591733 w 3928533"/>
                <a:gd name="connsiteY8" fmla="*/ 68489 h 499040"/>
                <a:gd name="connsiteX9" fmla="*/ 1704622 w 3928533"/>
                <a:gd name="connsiteY9" fmla="*/ 91066 h 499040"/>
                <a:gd name="connsiteX10" fmla="*/ 2551289 w 3928533"/>
                <a:gd name="connsiteY10" fmla="*/ 124933 h 499040"/>
                <a:gd name="connsiteX11" fmla="*/ 2596445 w 3928533"/>
                <a:gd name="connsiteY11" fmla="*/ 136222 h 499040"/>
                <a:gd name="connsiteX12" fmla="*/ 2731911 w 3928533"/>
                <a:gd name="connsiteY12" fmla="*/ 158800 h 499040"/>
                <a:gd name="connsiteX13" fmla="*/ 2833511 w 3928533"/>
                <a:gd name="connsiteY13" fmla="*/ 226533 h 499040"/>
                <a:gd name="connsiteX14" fmla="*/ 2889956 w 3928533"/>
                <a:gd name="connsiteY14" fmla="*/ 282978 h 499040"/>
                <a:gd name="connsiteX15" fmla="*/ 2901245 w 3928533"/>
                <a:gd name="connsiteY15" fmla="*/ 316844 h 499040"/>
                <a:gd name="connsiteX16" fmla="*/ 3014133 w 3928533"/>
                <a:gd name="connsiteY16" fmla="*/ 328133 h 499040"/>
                <a:gd name="connsiteX17" fmla="*/ 3093156 w 3928533"/>
                <a:gd name="connsiteY17" fmla="*/ 305555 h 499040"/>
                <a:gd name="connsiteX18" fmla="*/ 3510845 w 3928533"/>
                <a:gd name="connsiteY18" fmla="*/ 328133 h 499040"/>
                <a:gd name="connsiteX19" fmla="*/ 3522133 w 3928533"/>
                <a:gd name="connsiteY19" fmla="*/ 395866 h 499040"/>
                <a:gd name="connsiteX20" fmla="*/ 3691467 w 3928533"/>
                <a:gd name="connsiteY20" fmla="*/ 429733 h 499040"/>
                <a:gd name="connsiteX21" fmla="*/ 3747911 w 3928533"/>
                <a:gd name="connsiteY21" fmla="*/ 441022 h 499040"/>
                <a:gd name="connsiteX22" fmla="*/ 3849511 w 3928533"/>
                <a:gd name="connsiteY22" fmla="*/ 474889 h 499040"/>
                <a:gd name="connsiteX23" fmla="*/ 3917245 w 3928533"/>
                <a:gd name="connsiteY23" fmla="*/ 486178 h 499040"/>
                <a:gd name="connsiteX24" fmla="*/ 3928533 w 3928533"/>
                <a:gd name="connsiteY24" fmla="*/ 452311 h 499040"/>
                <a:gd name="connsiteX0" fmla="*/ 0 w 3984977"/>
                <a:gd name="connsiteY0" fmla="*/ 305555 h 499040"/>
                <a:gd name="connsiteX1" fmla="*/ 304800 w 3984977"/>
                <a:gd name="connsiteY1" fmla="*/ 339422 h 499040"/>
                <a:gd name="connsiteX2" fmla="*/ 654755 w 3984977"/>
                <a:gd name="connsiteY2" fmla="*/ 282978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531381"/>
                <a:gd name="connsiteX1" fmla="*/ 316089 w 3984977"/>
                <a:gd name="connsiteY1" fmla="*/ 531333 h 531381"/>
                <a:gd name="connsiteX2" fmla="*/ 654755 w 3984977"/>
                <a:gd name="connsiteY2" fmla="*/ 282978 h 531381"/>
                <a:gd name="connsiteX3" fmla="*/ 982133 w 3984977"/>
                <a:gd name="connsiteY3" fmla="*/ 395866 h 531381"/>
                <a:gd name="connsiteX4" fmla="*/ 1016000 w 3984977"/>
                <a:gd name="connsiteY4" fmla="*/ 34622 h 531381"/>
                <a:gd name="connsiteX5" fmla="*/ 1049866 w 3984977"/>
                <a:gd name="connsiteY5" fmla="*/ 12044 h 531381"/>
                <a:gd name="connsiteX6" fmla="*/ 1140177 w 3984977"/>
                <a:gd name="connsiteY6" fmla="*/ 755 h 531381"/>
                <a:gd name="connsiteX7" fmla="*/ 1478844 w 3984977"/>
                <a:gd name="connsiteY7" fmla="*/ 23333 h 531381"/>
                <a:gd name="connsiteX8" fmla="*/ 1648177 w 3984977"/>
                <a:gd name="connsiteY8" fmla="*/ 68489 h 531381"/>
                <a:gd name="connsiteX9" fmla="*/ 1761066 w 3984977"/>
                <a:gd name="connsiteY9" fmla="*/ 91066 h 531381"/>
                <a:gd name="connsiteX10" fmla="*/ 2607733 w 3984977"/>
                <a:gd name="connsiteY10" fmla="*/ 124933 h 531381"/>
                <a:gd name="connsiteX11" fmla="*/ 2652889 w 3984977"/>
                <a:gd name="connsiteY11" fmla="*/ 136222 h 531381"/>
                <a:gd name="connsiteX12" fmla="*/ 2788355 w 3984977"/>
                <a:gd name="connsiteY12" fmla="*/ 158800 h 531381"/>
                <a:gd name="connsiteX13" fmla="*/ 2889955 w 3984977"/>
                <a:gd name="connsiteY13" fmla="*/ 226533 h 531381"/>
                <a:gd name="connsiteX14" fmla="*/ 2946400 w 3984977"/>
                <a:gd name="connsiteY14" fmla="*/ 282978 h 531381"/>
                <a:gd name="connsiteX15" fmla="*/ 2957689 w 3984977"/>
                <a:gd name="connsiteY15" fmla="*/ 316844 h 531381"/>
                <a:gd name="connsiteX16" fmla="*/ 3070577 w 3984977"/>
                <a:gd name="connsiteY16" fmla="*/ 328133 h 531381"/>
                <a:gd name="connsiteX17" fmla="*/ 3149600 w 3984977"/>
                <a:gd name="connsiteY17" fmla="*/ 305555 h 531381"/>
                <a:gd name="connsiteX18" fmla="*/ 3567289 w 3984977"/>
                <a:gd name="connsiteY18" fmla="*/ 328133 h 531381"/>
                <a:gd name="connsiteX19" fmla="*/ 3578577 w 3984977"/>
                <a:gd name="connsiteY19" fmla="*/ 395866 h 531381"/>
                <a:gd name="connsiteX20" fmla="*/ 3747911 w 3984977"/>
                <a:gd name="connsiteY20" fmla="*/ 429733 h 531381"/>
                <a:gd name="connsiteX21" fmla="*/ 3804355 w 3984977"/>
                <a:gd name="connsiteY21" fmla="*/ 441022 h 531381"/>
                <a:gd name="connsiteX22" fmla="*/ 3905955 w 3984977"/>
                <a:gd name="connsiteY22" fmla="*/ 474889 h 531381"/>
                <a:gd name="connsiteX23" fmla="*/ 3973689 w 3984977"/>
                <a:gd name="connsiteY23" fmla="*/ 486178 h 531381"/>
                <a:gd name="connsiteX24" fmla="*/ 3984977 w 3984977"/>
                <a:gd name="connsiteY24" fmla="*/ 452311 h 531381"/>
                <a:gd name="connsiteX0" fmla="*/ 0 w 3984977"/>
                <a:gd name="connsiteY0" fmla="*/ 305555 h 532218"/>
                <a:gd name="connsiteX1" fmla="*/ 316089 w 3984977"/>
                <a:gd name="connsiteY1" fmla="*/ 531333 h 532218"/>
                <a:gd name="connsiteX2" fmla="*/ 654755 w 3984977"/>
                <a:gd name="connsiteY2" fmla="*/ 203955 h 532218"/>
                <a:gd name="connsiteX3" fmla="*/ 982133 w 3984977"/>
                <a:gd name="connsiteY3" fmla="*/ 395866 h 532218"/>
                <a:gd name="connsiteX4" fmla="*/ 1016000 w 3984977"/>
                <a:gd name="connsiteY4" fmla="*/ 34622 h 532218"/>
                <a:gd name="connsiteX5" fmla="*/ 1049866 w 3984977"/>
                <a:gd name="connsiteY5" fmla="*/ 12044 h 532218"/>
                <a:gd name="connsiteX6" fmla="*/ 1140177 w 3984977"/>
                <a:gd name="connsiteY6" fmla="*/ 755 h 532218"/>
                <a:gd name="connsiteX7" fmla="*/ 1478844 w 3984977"/>
                <a:gd name="connsiteY7" fmla="*/ 23333 h 532218"/>
                <a:gd name="connsiteX8" fmla="*/ 1648177 w 3984977"/>
                <a:gd name="connsiteY8" fmla="*/ 68489 h 532218"/>
                <a:gd name="connsiteX9" fmla="*/ 1761066 w 3984977"/>
                <a:gd name="connsiteY9" fmla="*/ 91066 h 532218"/>
                <a:gd name="connsiteX10" fmla="*/ 2607733 w 3984977"/>
                <a:gd name="connsiteY10" fmla="*/ 124933 h 532218"/>
                <a:gd name="connsiteX11" fmla="*/ 2652889 w 3984977"/>
                <a:gd name="connsiteY11" fmla="*/ 136222 h 532218"/>
                <a:gd name="connsiteX12" fmla="*/ 2788355 w 3984977"/>
                <a:gd name="connsiteY12" fmla="*/ 158800 h 532218"/>
                <a:gd name="connsiteX13" fmla="*/ 2889955 w 3984977"/>
                <a:gd name="connsiteY13" fmla="*/ 226533 h 532218"/>
                <a:gd name="connsiteX14" fmla="*/ 2946400 w 3984977"/>
                <a:gd name="connsiteY14" fmla="*/ 282978 h 532218"/>
                <a:gd name="connsiteX15" fmla="*/ 2957689 w 3984977"/>
                <a:gd name="connsiteY15" fmla="*/ 316844 h 532218"/>
                <a:gd name="connsiteX16" fmla="*/ 3070577 w 3984977"/>
                <a:gd name="connsiteY16" fmla="*/ 328133 h 532218"/>
                <a:gd name="connsiteX17" fmla="*/ 3149600 w 3984977"/>
                <a:gd name="connsiteY17" fmla="*/ 305555 h 532218"/>
                <a:gd name="connsiteX18" fmla="*/ 3567289 w 3984977"/>
                <a:gd name="connsiteY18" fmla="*/ 328133 h 532218"/>
                <a:gd name="connsiteX19" fmla="*/ 3578577 w 3984977"/>
                <a:gd name="connsiteY19" fmla="*/ 395866 h 532218"/>
                <a:gd name="connsiteX20" fmla="*/ 3747911 w 3984977"/>
                <a:gd name="connsiteY20" fmla="*/ 429733 h 532218"/>
                <a:gd name="connsiteX21" fmla="*/ 3804355 w 3984977"/>
                <a:gd name="connsiteY21" fmla="*/ 441022 h 532218"/>
                <a:gd name="connsiteX22" fmla="*/ 3905955 w 3984977"/>
                <a:gd name="connsiteY22" fmla="*/ 474889 h 532218"/>
                <a:gd name="connsiteX23" fmla="*/ 3973689 w 3984977"/>
                <a:gd name="connsiteY23" fmla="*/ 486178 h 532218"/>
                <a:gd name="connsiteX24" fmla="*/ 3984977 w 3984977"/>
                <a:gd name="connsiteY24" fmla="*/ 452311 h 532218"/>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11855 h 505340"/>
                <a:gd name="connsiteX1" fmla="*/ 327378 w 3984977"/>
                <a:gd name="connsiteY1" fmla="*/ 469900 h 505340"/>
                <a:gd name="connsiteX2" fmla="*/ 654755 w 3984977"/>
                <a:gd name="connsiteY2" fmla="*/ 210255 h 505340"/>
                <a:gd name="connsiteX3" fmla="*/ 982133 w 3984977"/>
                <a:gd name="connsiteY3" fmla="*/ 402166 h 505340"/>
                <a:gd name="connsiteX4" fmla="*/ 1016000 w 3984977"/>
                <a:gd name="connsiteY4" fmla="*/ 40922 h 505340"/>
                <a:gd name="connsiteX5" fmla="*/ 1140177 w 3984977"/>
                <a:gd name="connsiteY5" fmla="*/ 7055 h 505340"/>
                <a:gd name="connsiteX6" fmla="*/ 1478844 w 3984977"/>
                <a:gd name="connsiteY6" fmla="*/ 29633 h 505340"/>
                <a:gd name="connsiteX7" fmla="*/ 1648177 w 3984977"/>
                <a:gd name="connsiteY7" fmla="*/ 74789 h 505340"/>
                <a:gd name="connsiteX8" fmla="*/ 1761066 w 3984977"/>
                <a:gd name="connsiteY8" fmla="*/ 97366 h 505340"/>
                <a:gd name="connsiteX9" fmla="*/ 2607733 w 3984977"/>
                <a:gd name="connsiteY9" fmla="*/ 131233 h 505340"/>
                <a:gd name="connsiteX10" fmla="*/ 2652889 w 3984977"/>
                <a:gd name="connsiteY10" fmla="*/ 142522 h 505340"/>
                <a:gd name="connsiteX11" fmla="*/ 2788355 w 3984977"/>
                <a:gd name="connsiteY11" fmla="*/ 165100 h 505340"/>
                <a:gd name="connsiteX12" fmla="*/ 2889955 w 3984977"/>
                <a:gd name="connsiteY12" fmla="*/ 232833 h 505340"/>
                <a:gd name="connsiteX13" fmla="*/ 2946400 w 3984977"/>
                <a:gd name="connsiteY13" fmla="*/ 289278 h 505340"/>
                <a:gd name="connsiteX14" fmla="*/ 2957689 w 3984977"/>
                <a:gd name="connsiteY14" fmla="*/ 323144 h 505340"/>
                <a:gd name="connsiteX15" fmla="*/ 3070577 w 3984977"/>
                <a:gd name="connsiteY15" fmla="*/ 334433 h 505340"/>
                <a:gd name="connsiteX16" fmla="*/ 3149600 w 3984977"/>
                <a:gd name="connsiteY16" fmla="*/ 311855 h 505340"/>
                <a:gd name="connsiteX17" fmla="*/ 3567289 w 3984977"/>
                <a:gd name="connsiteY17" fmla="*/ 334433 h 505340"/>
                <a:gd name="connsiteX18" fmla="*/ 3578577 w 3984977"/>
                <a:gd name="connsiteY18" fmla="*/ 402166 h 505340"/>
                <a:gd name="connsiteX19" fmla="*/ 3747911 w 3984977"/>
                <a:gd name="connsiteY19" fmla="*/ 436033 h 505340"/>
                <a:gd name="connsiteX20" fmla="*/ 3804355 w 3984977"/>
                <a:gd name="connsiteY20" fmla="*/ 447322 h 505340"/>
                <a:gd name="connsiteX21" fmla="*/ 3905955 w 3984977"/>
                <a:gd name="connsiteY21" fmla="*/ 481189 h 505340"/>
                <a:gd name="connsiteX22" fmla="*/ 3973689 w 3984977"/>
                <a:gd name="connsiteY22" fmla="*/ 492478 h 505340"/>
                <a:gd name="connsiteX23" fmla="*/ 3984977 w 3984977"/>
                <a:gd name="connsiteY23" fmla="*/ 458611 h 505340"/>
                <a:gd name="connsiteX0" fmla="*/ 0 w 3984977"/>
                <a:gd name="connsiteY0" fmla="*/ 304800 h 498285"/>
                <a:gd name="connsiteX1" fmla="*/ 327378 w 3984977"/>
                <a:gd name="connsiteY1" fmla="*/ 462845 h 498285"/>
                <a:gd name="connsiteX2" fmla="*/ 654755 w 3984977"/>
                <a:gd name="connsiteY2" fmla="*/ 203200 h 498285"/>
                <a:gd name="connsiteX3" fmla="*/ 982133 w 3984977"/>
                <a:gd name="connsiteY3" fmla="*/ 395111 h 498285"/>
                <a:gd name="connsiteX4" fmla="*/ 1140177 w 3984977"/>
                <a:gd name="connsiteY4" fmla="*/ 0 h 498285"/>
                <a:gd name="connsiteX5" fmla="*/ 1478844 w 3984977"/>
                <a:gd name="connsiteY5" fmla="*/ 22578 h 498285"/>
                <a:gd name="connsiteX6" fmla="*/ 1648177 w 3984977"/>
                <a:gd name="connsiteY6" fmla="*/ 67734 h 498285"/>
                <a:gd name="connsiteX7" fmla="*/ 1761066 w 3984977"/>
                <a:gd name="connsiteY7" fmla="*/ 90311 h 498285"/>
                <a:gd name="connsiteX8" fmla="*/ 2607733 w 3984977"/>
                <a:gd name="connsiteY8" fmla="*/ 124178 h 498285"/>
                <a:gd name="connsiteX9" fmla="*/ 2652889 w 3984977"/>
                <a:gd name="connsiteY9" fmla="*/ 135467 h 498285"/>
                <a:gd name="connsiteX10" fmla="*/ 2788355 w 3984977"/>
                <a:gd name="connsiteY10" fmla="*/ 158045 h 498285"/>
                <a:gd name="connsiteX11" fmla="*/ 2889955 w 3984977"/>
                <a:gd name="connsiteY11" fmla="*/ 225778 h 498285"/>
                <a:gd name="connsiteX12" fmla="*/ 2946400 w 3984977"/>
                <a:gd name="connsiteY12" fmla="*/ 282223 h 498285"/>
                <a:gd name="connsiteX13" fmla="*/ 2957689 w 3984977"/>
                <a:gd name="connsiteY13" fmla="*/ 316089 h 498285"/>
                <a:gd name="connsiteX14" fmla="*/ 3070577 w 3984977"/>
                <a:gd name="connsiteY14" fmla="*/ 327378 h 498285"/>
                <a:gd name="connsiteX15" fmla="*/ 3149600 w 3984977"/>
                <a:gd name="connsiteY15" fmla="*/ 304800 h 498285"/>
                <a:gd name="connsiteX16" fmla="*/ 3567289 w 3984977"/>
                <a:gd name="connsiteY16" fmla="*/ 327378 h 498285"/>
                <a:gd name="connsiteX17" fmla="*/ 3578577 w 3984977"/>
                <a:gd name="connsiteY17" fmla="*/ 395111 h 498285"/>
                <a:gd name="connsiteX18" fmla="*/ 3747911 w 3984977"/>
                <a:gd name="connsiteY18" fmla="*/ 428978 h 498285"/>
                <a:gd name="connsiteX19" fmla="*/ 3804355 w 3984977"/>
                <a:gd name="connsiteY19" fmla="*/ 440267 h 498285"/>
                <a:gd name="connsiteX20" fmla="*/ 3905955 w 3984977"/>
                <a:gd name="connsiteY20" fmla="*/ 474134 h 498285"/>
                <a:gd name="connsiteX21" fmla="*/ 3973689 w 3984977"/>
                <a:gd name="connsiteY21" fmla="*/ 485423 h 498285"/>
                <a:gd name="connsiteX22" fmla="*/ 3984977 w 3984977"/>
                <a:gd name="connsiteY22" fmla="*/ 451556 h 498285"/>
                <a:gd name="connsiteX0" fmla="*/ 0 w 3984977"/>
                <a:gd name="connsiteY0" fmla="*/ 287448 h 480933"/>
                <a:gd name="connsiteX1" fmla="*/ 327378 w 3984977"/>
                <a:gd name="connsiteY1" fmla="*/ 445493 h 480933"/>
                <a:gd name="connsiteX2" fmla="*/ 654755 w 3984977"/>
                <a:gd name="connsiteY2" fmla="*/ 185848 h 480933"/>
                <a:gd name="connsiteX3" fmla="*/ 982133 w 3984977"/>
                <a:gd name="connsiteY3" fmla="*/ 377759 h 480933"/>
                <a:gd name="connsiteX4" fmla="*/ 1207911 w 3984977"/>
                <a:gd name="connsiteY4" fmla="*/ 174559 h 480933"/>
                <a:gd name="connsiteX5" fmla="*/ 1478844 w 3984977"/>
                <a:gd name="connsiteY5" fmla="*/ 5226 h 480933"/>
                <a:gd name="connsiteX6" fmla="*/ 1648177 w 3984977"/>
                <a:gd name="connsiteY6" fmla="*/ 50382 h 480933"/>
                <a:gd name="connsiteX7" fmla="*/ 1761066 w 3984977"/>
                <a:gd name="connsiteY7" fmla="*/ 72959 h 480933"/>
                <a:gd name="connsiteX8" fmla="*/ 2607733 w 3984977"/>
                <a:gd name="connsiteY8" fmla="*/ 106826 h 480933"/>
                <a:gd name="connsiteX9" fmla="*/ 2652889 w 3984977"/>
                <a:gd name="connsiteY9" fmla="*/ 118115 h 480933"/>
                <a:gd name="connsiteX10" fmla="*/ 2788355 w 3984977"/>
                <a:gd name="connsiteY10" fmla="*/ 140693 h 480933"/>
                <a:gd name="connsiteX11" fmla="*/ 2889955 w 3984977"/>
                <a:gd name="connsiteY11" fmla="*/ 208426 h 480933"/>
                <a:gd name="connsiteX12" fmla="*/ 2946400 w 3984977"/>
                <a:gd name="connsiteY12" fmla="*/ 264871 h 480933"/>
                <a:gd name="connsiteX13" fmla="*/ 2957689 w 3984977"/>
                <a:gd name="connsiteY13" fmla="*/ 298737 h 480933"/>
                <a:gd name="connsiteX14" fmla="*/ 3070577 w 3984977"/>
                <a:gd name="connsiteY14" fmla="*/ 310026 h 480933"/>
                <a:gd name="connsiteX15" fmla="*/ 3149600 w 3984977"/>
                <a:gd name="connsiteY15" fmla="*/ 287448 h 480933"/>
                <a:gd name="connsiteX16" fmla="*/ 3567289 w 3984977"/>
                <a:gd name="connsiteY16" fmla="*/ 310026 h 480933"/>
                <a:gd name="connsiteX17" fmla="*/ 3578577 w 3984977"/>
                <a:gd name="connsiteY17" fmla="*/ 377759 h 480933"/>
                <a:gd name="connsiteX18" fmla="*/ 3747911 w 3984977"/>
                <a:gd name="connsiteY18" fmla="*/ 411626 h 480933"/>
                <a:gd name="connsiteX19" fmla="*/ 3804355 w 3984977"/>
                <a:gd name="connsiteY19" fmla="*/ 422915 h 480933"/>
                <a:gd name="connsiteX20" fmla="*/ 3905955 w 3984977"/>
                <a:gd name="connsiteY20" fmla="*/ 456782 h 480933"/>
                <a:gd name="connsiteX21" fmla="*/ 3973689 w 3984977"/>
                <a:gd name="connsiteY21" fmla="*/ 468071 h 480933"/>
                <a:gd name="connsiteX22" fmla="*/ 3984977 w 3984977"/>
                <a:gd name="connsiteY22" fmla="*/ 434204 h 480933"/>
                <a:gd name="connsiteX0" fmla="*/ 0 w 3984977"/>
                <a:gd name="connsiteY0" fmla="*/ 255353 h 448838"/>
                <a:gd name="connsiteX1" fmla="*/ 327378 w 3984977"/>
                <a:gd name="connsiteY1" fmla="*/ 413398 h 448838"/>
                <a:gd name="connsiteX2" fmla="*/ 654755 w 3984977"/>
                <a:gd name="connsiteY2" fmla="*/ 153753 h 448838"/>
                <a:gd name="connsiteX3" fmla="*/ 982133 w 3984977"/>
                <a:gd name="connsiteY3" fmla="*/ 345664 h 448838"/>
                <a:gd name="connsiteX4" fmla="*/ 1207911 w 3984977"/>
                <a:gd name="connsiteY4" fmla="*/ 142464 h 448838"/>
                <a:gd name="connsiteX5" fmla="*/ 1433689 w 3984977"/>
                <a:gd name="connsiteY5" fmla="*/ 334376 h 448838"/>
                <a:gd name="connsiteX6" fmla="*/ 1648177 w 3984977"/>
                <a:gd name="connsiteY6" fmla="*/ 18287 h 448838"/>
                <a:gd name="connsiteX7" fmla="*/ 1761066 w 3984977"/>
                <a:gd name="connsiteY7" fmla="*/ 40864 h 448838"/>
                <a:gd name="connsiteX8" fmla="*/ 2607733 w 3984977"/>
                <a:gd name="connsiteY8" fmla="*/ 74731 h 448838"/>
                <a:gd name="connsiteX9" fmla="*/ 2652889 w 3984977"/>
                <a:gd name="connsiteY9" fmla="*/ 86020 h 448838"/>
                <a:gd name="connsiteX10" fmla="*/ 2788355 w 3984977"/>
                <a:gd name="connsiteY10" fmla="*/ 108598 h 448838"/>
                <a:gd name="connsiteX11" fmla="*/ 2889955 w 3984977"/>
                <a:gd name="connsiteY11" fmla="*/ 176331 h 448838"/>
                <a:gd name="connsiteX12" fmla="*/ 2946400 w 3984977"/>
                <a:gd name="connsiteY12" fmla="*/ 232776 h 448838"/>
                <a:gd name="connsiteX13" fmla="*/ 2957689 w 3984977"/>
                <a:gd name="connsiteY13" fmla="*/ 266642 h 448838"/>
                <a:gd name="connsiteX14" fmla="*/ 3070577 w 3984977"/>
                <a:gd name="connsiteY14" fmla="*/ 277931 h 448838"/>
                <a:gd name="connsiteX15" fmla="*/ 3149600 w 3984977"/>
                <a:gd name="connsiteY15" fmla="*/ 255353 h 448838"/>
                <a:gd name="connsiteX16" fmla="*/ 3567289 w 3984977"/>
                <a:gd name="connsiteY16" fmla="*/ 277931 h 448838"/>
                <a:gd name="connsiteX17" fmla="*/ 3578577 w 3984977"/>
                <a:gd name="connsiteY17" fmla="*/ 345664 h 448838"/>
                <a:gd name="connsiteX18" fmla="*/ 3747911 w 3984977"/>
                <a:gd name="connsiteY18" fmla="*/ 379531 h 448838"/>
                <a:gd name="connsiteX19" fmla="*/ 3804355 w 3984977"/>
                <a:gd name="connsiteY19" fmla="*/ 390820 h 448838"/>
                <a:gd name="connsiteX20" fmla="*/ 3905955 w 3984977"/>
                <a:gd name="connsiteY20" fmla="*/ 424687 h 448838"/>
                <a:gd name="connsiteX21" fmla="*/ 3973689 w 3984977"/>
                <a:gd name="connsiteY21" fmla="*/ 435976 h 448838"/>
                <a:gd name="connsiteX22" fmla="*/ 3984977 w 3984977"/>
                <a:gd name="connsiteY22" fmla="*/ 402109 h 448838"/>
                <a:gd name="connsiteX0" fmla="*/ 0 w 3984977"/>
                <a:gd name="connsiteY0" fmla="*/ 215052 h 408537"/>
                <a:gd name="connsiteX1" fmla="*/ 327378 w 3984977"/>
                <a:gd name="connsiteY1" fmla="*/ 373097 h 408537"/>
                <a:gd name="connsiteX2" fmla="*/ 654755 w 3984977"/>
                <a:gd name="connsiteY2" fmla="*/ 113452 h 408537"/>
                <a:gd name="connsiteX3" fmla="*/ 982133 w 3984977"/>
                <a:gd name="connsiteY3" fmla="*/ 305363 h 408537"/>
                <a:gd name="connsiteX4" fmla="*/ 1207911 w 3984977"/>
                <a:gd name="connsiteY4" fmla="*/ 102163 h 408537"/>
                <a:gd name="connsiteX5" fmla="*/ 1433689 w 3984977"/>
                <a:gd name="connsiteY5" fmla="*/ 294075 h 408537"/>
                <a:gd name="connsiteX6" fmla="*/ 1648177 w 3984977"/>
                <a:gd name="connsiteY6" fmla="*/ 113452 h 408537"/>
                <a:gd name="connsiteX7" fmla="*/ 1761066 w 3984977"/>
                <a:gd name="connsiteY7" fmla="*/ 563 h 408537"/>
                <a:gd name="connsiteX8" fmla="*/ 2607733 w 3984977"/>
                <a:gd name="connsiteY8" fmla="*/ 34430 h 408537"/>
                <a:gd name="connsiteX9" fmla="*/ 2652889 w 3984977"/>
                <a:gd name="connsiteY9" fmla="*/ 45719 h 408537"/>
                <a:gd name="connsiteX10" fmla="*/ 2788355 w 3984977"/>
                <a:gd name="connsiteY10" fmla="*/ 68297 h 408537"/>
                <a:gd name="connsiteX11" fmla="*/ 2889955 w 3984977"/>
                <a:gd name="connsiteY11" fmla="*/ 136030 h 408537"/>
                <a:gd name="connsiteX12" fmla="*/ 2946400 w 3984977"/>
                <a:gd name="connsiteY12" fmla="*/ 192475 h 408537"/>
                <a:gd name="connsiteX13" fmla="*/ 2957689 w 3984977"/>
                <a:gd name="connsiteY13" fmla="*/ 226341 h 408537"/>
                <a:gd name="connsiteX14" fmla="*/ 3070577 w 3984977"/>
                <a:gd name="connsiteY14" fmla="*/ 237630 h 408537"/>
                <a:gd name="connsiteX15" fmla="*/ 3149600 w 3984977"/>
                <a:gd name="connsiteY15" fmla="*/ 215052 h 408537"/>
                <a:gd name="connsiteX16" fmla="*/ 3567289 w 3984977"/>
                <a:gd name="connsiteY16" fmla="*/ 237630 h 408537"/>
                <a:gd name="connsiteX17" fmla="*/ 3578577 w 3984977"/>
                <a:gd name="connsiteY17" fmla="*/ 305363 h 408537"/>
                <a:gd name="connsiteX18" fmla="*/ 3747911 w 3984977"/>
                <a:gd name="connsiteY18" fmla="*/ 339230 h 408537"/>
                <a:gd name="connsiteX19" fmla="*/ 3804355 w 3984977"/>
                <a:gd name="connsiteY19" fmla="*/ 350519 h 408537"/>
                <a:gd name="connsiteX20" fmla="*/ 3905955 w 3984977"/>
                <a:gd name="connsiteY20" fmla="*/ 384386 h 408537"/>
                <a:gd name="connsiteX21" fmla="*/ 3973689 w 3984977"/>
                <a:gd name="connsiteY21" fmla="*/ 395675 h 408537"/>
                <a:gd name="connsiteX22" fmla="*/ 3984977 w 3984977"/>
                <a:gd name="connsiteY22" fmla="*/ 361808 h 408537"/>
                <a:gd name="connsiteX0" fmla="*/ 0 w 3984977"/>
                <a:gd name="connsiteY0" fmla="*/ 193696 h 387181"/>
                <a:gd name="connsiteX1" fmla="*/ 327378 w 3984977"/>
                <a:gd name="connsiteY1" fmla="*/ 351741 h 387181"/>
                <a:gd name="connsiteX2" fmla="*/ 654755 w 3984977"/>
                <a:gd name="connsiteY2" fmla="*/ 92096 h 387181"/>
                <a:gd name="connsiteX3" fmla="*/ 982133 w 3984977"/>
                <a:gd name="connsiteY3" fmla="*/ 284007 h 387181"/>
                <a:gd name="connsiteX4" fmla="*/ 1207911 w 3984977"/>
                <a:gd name="connsiteY4" fmla="*/ 80807 h 387181"/>
                <a:gd name="connsiteX5" fmla="*/ 1433689 w 3984977"/>
                <a:gd name="connsiteY5" fmla="*/ 272719 h 387181"/>
                <a:gd name="connsiteX6" fmla="*/ 1648177 w 3984977"/>
                <a:gd name="connsiteY6" fmla="*/ 92096 h 387181"/>
                <a:gd name="connsiteX7" fmla="*/ 1794932 w 3984977"/>
                <a:gd name="connsiteY7" fmla="*/ 227563 h 387181"/>
                <a:gd name="connsiteX8" fmla="*/ 2607733 w 3984977"/>
                <a:gd name="connsiteY8" fmla="*/ 13074 h 387181"/>
                <a:gd name="connsiteX9" fmla="*/ 2652889 w 3984977"/>
                <a:gd name="connsiteY9" fmla="*/ 24363 h 387181"/>
                <a:gd name="connsiteX10" fmla="*/ 2788355 w 3984977"/>
                <a:gd name="connsiteY10" fmla="*/ 46941 h 387181"/>
                <a:gd name="connsiteX11" fmla="*/ 2889955 w 3984977"/>
                <a:gd name="connsiteY11" fmla="*/ 114674 h 387181"/>
                <a:gd name="connsiteX12" fmla="*/ 2946400 w 3984977"/>
                <a:gd name="connsiteY12" fmla="*/ 171119 h 387181"/>
                <a:gd name="connsiteX13" fmla="*/ 2957689 w 3984977"/>
                <a:gd name="connsiteY13" fmla="*/ 204985 h 387181"/>
                <a:gd name="connsiteX14" fmla="*/ 3070577 w 3984977"/>
                <a:gd name="connsiteY14" fmla="*/ 216274 h 387181"/>
                <a:gd name="connsiteX15" fmla="*/ 3149600 w 3984977"/>
                <a:gd name="connsiteY15" fmla="*/ 193696 h 387181"/>
                <a:gd name="connsiteX16" fmla="*/ 3567289 w 3984977"/>
                <a:gd name="connsiteY16" fmla="*/ 216274 h 387181"/>
                <a:gd name="connsiteX17" fmla="*/ 3578577 w 3984977"/>
                <a:gd name="connsiteY17" fmla="*/ 284007 h 387181"/>
                <a:gd name="connsiteX18" fmla="*/ 3747911 w 3984977"/>
                <a:gd name="connsiteY18" fmla="*/ 317874 h 387181"/>
                <a:gd name="connsiteX19" fmla="*/ 3804355 w 3984977"/>
                <a:gd name="connsiteY19" fmla="*/ 329163 h 387181"/>
                <a:gd name="connsiteX20" fmla="*/ 3905955 w 3984977"/>
                <a:gd name="connsiteY20" fmla="*/ 363030 h 387181"/>
                <a:gd name="connsiteX21" fmla="*/ 3973689 w 3984977"/>
                <a:gd name="connsiteY21" fmla="*/ 374319 h 387181"/>
                <a:gd name="connsiteX22" fmla="*/ 3984977 w 3984977"/>
                <a:gd name="connsiteY22" fmla="*/ 340452 h 387181"/>
                <a:gd name="connsiteX0" fmla="*/ 0 w 3984977"/>
                <a:gd name="connsiteY0" fmla="*/ 190458 h 383943"/>
                <a:gd name="connsiteX1" fmla="*/ 327378 w 3984977"/>
                <a:gd name="connsiteY1" fmla="*/ 348503 h 383943"/>
                <a:gd name="connsiteX2" fmla="*/ 654755 w 3984977"/>
                <a:gd name="connsiteY2" fmla="*/ 88858 h 383943"/>
                <a:gd name="connsiteX3" fmla="*/ 982133 w 3984977"/>
                <a:gd name="connsiteY3" fmla="*/ 280769 h 383943"/>
                <a:gd name="connsiteX4" fmla="*/ 1207911 w 3984977"/>
                <a:gd name="connsiteY4" fmla="*/ 77569 h 383943"/>
                <a:gd name="connsiteX5" fmla="*/ 1433689 w 3984977"/>
                <a:gd name="connsiteY5" fmla="*/ 269481 h 383943"/>
                <a:gd name="connsiteX6" fmla="*/ 1648177 w 3984977"/>
                <a:gd name="connsiteY6" fmla="*/ 88858 h 383943"/>
                <a:gd name="connsiteX7" fmla="*/ 1794932 w 3984977"/>
                <a:gd name="connsiteY7" fmla="*/ 224325 h 383943"/>
                <a:gd name="connsiteX8" fmla="*/ 2607733 w 3984977"/>
                <a:gd name="connsiteY8" fmla="*/ 9836 h 383943"/>
                <a:gd name="connsiteX9" fmla="*/ 2788355 w 3984977"/>
                <a:gd name="connsiteY9" fmla="*/ 43703 h 383943"/>
                <a:gd name="connsiteX10" fmla="*/ 2889955 w 3984977"/>
                <a:gd name="connsiteY10" fmla="*/ 111436 h 383943"/>
                <a:gd name="connsiteX11" fmla="*/ 2946400 w 3984977"/>
                <a:gd name="connsiteY11" fmla="*/ 167881 h 383943"/>
                <a:gd name="connsiteX12" fmla="*/ 2957689 w 3984977"/>
                <a:gd name="connsiteY12" fmla="*/ 201747 h 383943"/>
                <a:gd name="connsiteX13" fmla="*/ 3070577 w 3984977"/>
                <a:gd name="connsiteY13" fmla="*/ 213036 h 383943"/>
                <a:gd name="connsiteX14" fmla="*/ 3149600 w 3984977"/>
                <a:gd name="connsiteY14" fmla="*/ 190458 h 383943"/>
                <a:gd name="connsiteX15" fmla="*/ 3567289 w 3984977"/>
                <a:gd name="connsiteY15" fmla="*/ 213036 h 383943"/>
                <a:gd name="connsiteX16" fmla="*/ 3578577 w 3984977"/>
                <a:gd name="connsiteY16" fmla="*/ 280769 h 383943"/>
                <a:gd name="connsiteX17" fmla="*/ 3747911 w 3984977"/>
                <a:gd name="connsiteY17" fmla="*/ 314636 h 383943"/>
                <a:gd name="connsiteX18" fmla="*/ 3804355 w 3984977"/>
                <a:gd name="connsiteY18" fmla="*/ 325925 h 383943"/>
                <a:gd name="connsiteX19" fmla="*/ 3905955 w 3984977"/>
                <a:gd name="connsiteY19" fmla="*/ 359792 h 383943"/>
                <a:gd name="connsiteX20" fmla="*/ 3973689 w 3984977"/>
                <a:gd name="connsiteY20" fmla="*/ 371081 h 383943"/>
                <a:gd name="connsiteX21" fmla="*/ 3984977 w 3984977"/>
                <a:gd name="connsiteY21" fmla="*/ 337214 h 383943"/>
                <a:gd name="connsiteX0" fmla="*/ 0 w 3984977"/>
                <a:gd name="connsiteY0" fmla="*/ 164728 h 358213"/>
                <a:gd name="connsiteX1" fmla="*/ 327378 w 3984977"/>
                <a:gd name="connsiteY1" fmla="*/ 322773 h 358213"/>
                <a:gd name="connsiteX2" fmla="*/ 654755 w 3984977"/>
                <a:gd name="connsiteY2" fmla="*/ 63128 h 358213"/>
                <a:gd name="connsiteX3" fmla="*/ 982133 w 3984977"/>
                <a:gd name="connsiteY3" fmla="*/ 255039 h 358213"/>
                <a:gd name="connsiteX4" fmla="*/ 1207911 w 3984977"/>
                <a:gd name="connsiteY4" fmla="*/ 51839 h 358213"/>
                <a:gd name="connsiteX5" fmla="*/ 1433689 w 3984977"/>
                <a:gd name="connsiteY5" fmla="*/ 243751 h 358213"/>
                <a:gd name="connsiteX6" fmla="*/ 1648177 w 3984977"/>
                <a:gd name="connsiteY6" fmla="*/ 63128 h 358213"/>
                <a:gd name="connsiteX7" fmla="*/ 1794932 w 3984977"/>
                <a:gd name="connsiteY7" fmla="*/ 198595 h 358213"/>
                <a:gd name="connsiteX8" fmla="*/ 2257777 w 3984977"/>
                <a:gd name="connsiteY8" fmla="*/ 17973 h 358213"/>
                <a:gd name="connsiteX9" fmla="*/ 2788355 w 3984977"/>
                <a:gd name="connsiteY9" fmla="*/ 17973 h 358213"/>
                <a:gd name="connsiteX10" fmla="*/ 2889955 w 3984977"/>
                <a:gd name="connsiteY10" fmla="*/ 85706 h 358213"/>
                <a:gd name="connsiteX11" fmla="*/ 2946400 w 3984977"/>
                <a:gd name="connsiteY11" fmla="*/ 142151 h 358213"/>
                <a:gd name="connsiteX12" fmla="*/ 2957689 w 3984977"/>
                <a:gd name="connsiteY12" fmla="*/ 176017 h 358213"/>
                <a:gd name="connsiteX13" fmla="*/ 3070577 w 3984977"/>
                <a:gd name="connsiteY13" fmla="*/ 187306 h 358213"/>
                <a:gd name="connsiteX14" fmla="*/ 3149600 w 3984977"/>
                <a:gd name="connsiteY14" fmla="*/ 164728 h 358213"/>
                <a:gd name="connsiteX15" fmla="*/ 3567289 w 3984977"/>
                <a:gd name="connsiteY15" fmla="*/ 187306 h 358213"/>
                <a:gd name="connsiteX16" fmla="*/ 3578577 w 3984977"/>
                <a:gd name="connsiteY16" fmla="*/ 255039 h 358213"/>
                <a:gd name="connsiteX17" fmla="*/ 3747911 w 3984977"/>
                <a:gd name="connsiteY17" fmla="*/ 288906 h 358213"/>
                <a:gd name="connsiteX18" fmla="*/ 3804355 w 3984977"/>
                <a:gd name="connsiteY18" fmla="*/ 300195 h 358213"/>
                <a:gd name="connsiteX19" fmla="*/ 3905955 w 3984977"/>
                <a:gd name="connsiteY19" fmla="*/ 334062 h 358213"/>
                <a:gd name="connsiteX20" fmla="*/ 3973689 w 3984977"/>
                <a:gd name="connsiteY20" fmla="*/ 345351 h 358213"/>
                <a:gd name="connsiteX21" fmla="*/ 3984977 w 3984977"/>
                <a:gd name="connsiteY21" fmla="*/ 311484 h 358213"/>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2946400 w 3984977"/>
                <a:gd name="connsiteY11" fmla="*/ 124525 h 340587"/>
                <a:gd name="connsiteX12" fmla="*/ 2957689 w 3984977"/>
                <a:gd name="connsiteY12" fmla="*/ 158391 h 340587"/>
                <a:gd name="connsiteX13" fmla="*/ 3070577 w 3984977"/>
                <a:gd name="connsiteY13" fmla="*/ 169680 h 340587"/>
                <a:gd name="connsiteX14" fmla="*/ 3149600 w 3984977"/>
                <a:gd name="connsiteY14" fmla="*/ 147102 h 340587"/>
                <a:gd name="connsiteX15" fmla="*/ 3567289 w 3984977"/>
                <a:gd name="connsiteY15" fmla="*/ 169680 h 340587"/>
                <a:gd name="connsiteX16" fmla="*/ 3578577 w 3984977"/>
                <a:gd name="connsiteY16" fmla="*/ 237413 h 340587"/>
                <a:gd name="connsiteX17" fmla="*/ 3747911 w 3984977"/>
                <a:gd name="connsiteY17" fmla="*/ 271280 h 340587"/>
                <a:gd name="connsiteX18" fmla="*/ 3804355 w 3984977"/>
                <a:gd name="connsiteY18" fmla="*/ 282569 h 340587"/>
                <a:gd name="connsiteX19" fmla="*/ 3905955 w 3984977"/>
                <a:gd name="connsiteY19" fmla="*/ 316436 h 340587"/>
                <a:gd name="connsiteX20" fmla="*/ 3973689 w 3984977"/>
                <a:gd name="connsiteY20" fmla="*/ 327725 h 340587"/>
                <a:gd name="connsiteX21" fmla="*/ 3984977 w 3984977"/>
                <a:gd name="connsiteY21"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2946400 w 3984977"/>
                <a:gd name="connsiteY11" fmla="*/ 124525 h 340587"/>
                <a:gd name="connsiteX12" fmla="*/ 3070577 w 3984977"/>
                <a:gd name="connsiteY12" fmla="*/ 169680 h 340587"/>
                <a:gd name="connsiteX13" fmla="*/ 3149600 w 3984977"/>
                <a:gd name="connsiteY13" fmla="*/ 147102 h 340587"/>
                <a:gd name="connsiteX14" fmla="*/ 3567289 w 3984977"/>
                <a:gd name="connsiteY14" fmla="*/ 169680 h 340587"/>
                <a:gd name="connsiteX15" fmla="*/ 3578577 w 3984977"/>
                <a:gd name="connsiteY15" fmla="*/ 237413 h 340587"/>
                <a:gd name="connsiteX16" fmla="*/ 3747911 w 3984977"/>
                <a:gd name="connsiteY16" fmla="*/ 271280 h 340587"/>
                <a:gd name="connsiteX17" fmla="*/ 3804355 w 3984977"/>
                <a:gd name="connsiteY17" fmla="*/ 282569 h 340587"/>
                <a:gd name="connsiteX18" fmla="*/ 3905955 w 3984977"/>
                <a:gd name="connsiteY18" fmla="*/ 316436 h 340587"/>
                <a:gd name="connsiteX19" fmla="*/ 3973689 w 3984977"/>
                <a:gd name="connsiteY19" fmla="*/ 327725 h 340587"/>
                <a:gd name="connsiteX20" fmla="*/ 3984977 w 3984977"/>
                <a:gd name="connsiteY20"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3070577 w 3984977"/>
                <a:gd name="connsiteY11" fmla="*/ 169680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3070577 w 3984977"/>
                <a:gd name="connsiteY11" fmla="*/ 169680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646311 w 3984977"/>
                <a:gd name="connsiteY14" fmla="*/ 124524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646311 w 3984977"/>
                <a:gd name="connsiteY14" fmla="*/ 124524 h 340587"/>
                <a:gd name="connsiteX15" fmla="*/ 3747911 w 3984977"/>
                <a:gd name="connsiteY15" fmla="*/ 271280 h 340587"/>
                <a:gd name="connsiteX16" fmla="*/ 3905955 w 3984977"/>
                <a:gd name="connsiteY16" fmla="*/ 316436 h 340587"/>
                <a:gd name="connsiteX17" fmla="*/ 3973689 w 3984977"/>
                <a:gd name="connsiteY17" fmla="*/ 327725 h 340587"/>
                <a:gd name="connsiteX18" fmla="*/ 3984977 w 3984977"/>
                <a:gd name="connsiteY18" fmla="*/ 293858 h 340587"/>
                <a:gd name="connsiteX0" fmla="*/ 0 w 3994742"/>
                <a:gd name="connsiteY0" fmla="*/ 147102 h 327989"/>
                <a:gd name="connsiteX1" fmla="*/ 327378 w 3994742"/>
                <a:gd name="connsiteY1" fmla="*/ 305147 h 327989"/>
                <a:gd name="connsiteX2" fmla="*/ 654755 w 3994742"/>
                <a:gd name="connsiteY2" fmla="*/ 45502 h 327989"/>
                <a:gd name="connsiteX3" fmla="*/ 982133 w 3994742"/>
                <a:gd name="connsiteY3" fmla="*/ 237413 h 327989"/>
                <a:gd name="connsiteX4" fmla="*/ 1207911 w 3994742"/>
                <a:gd name="connsiteY4" fmla="*/ 34213 h 327989"/>
                <a:gd name="connsiteX5" fmla="*/ 1433689 w 3994742"/>
                <a:gd name="connsiteY5" fmla="*/ 226125 h 327989"/>
                <a:gd name="connsiteX6" fmla="*/ 1648177 w 3994742"/>
                <a:gd name="connsiteY6" fmla="*/ 45502 h 327989"/>
                <a:gd name="connsiteX7" fmla="*/ 1794932 w 3994742"/>
                <a:gd name="connsiteY7" fmla="*/ 180969 h 327989"/>
                <a:gd name="connsiteX8" fmla="*/ 2257777 w 3994742"/>
                <a:gd name="connsiteY8" fmla="*/ 347 h 327989"/>
                <a:gd name="connsiteX9" fmla="*/ 2551289 w 3994742"/>
                <a:gd name="connsiteY9" fmla="*/ 259991 h 327989"/>
                <a:gd name="connsiteX10" fmla="*/ 2822222 w 3994742"/>
                <a:gd name="connsiteY10" fmla="*/ 90658 h 327989"/>
                <a:gd name="connsiteX11" fmla="*/ 2946400 w 3994742"/>
                <a:gd name="connsiteY11" fmla="*/ 237413 h 327989"/>
                <a:gd name="connsiteX12" fmla="*/ 3194755 w 3994742"/>
                <a:gd name="connsiteY12" fmla="*/ 101947 h 327989"/>
                <a:gd name="connsiteX13" fmla="*/ 3465689 w 3994742"/>
                <a:gd name="connsiteY13" fmla="*/ 237414 h 327989"/>
                <a:gd name="connsiteX14" fmla="*/ 3646311 w 3994742"/>
                <a:gd name="connsiteY14" fmla="*/ 124524 h 327989"/>
                <a:gd name="connsiteX15" fmla="*/ 3747911 w 3994742"/>
                <a:gd name="connsiteY15" fmla="*/ 271280 h 327989"/>
                <a:gd name="connsiteX16" fmla="*/ 3973689 w 3994742"/>
                <a:gd name="connsiteY16" fmla="*/ 327725 h 327989"/>
                <a:gd name="connsiteX17" fmla="*/ 3984977 w 3994742"/>
                <a:gd name="connsiteY17" fmla="*/ 293858 h 327989"/>
                <a:gd name="connsiteX0" fmla="*/ 0 w 4109154"/>
                <a:gd name="connsiteY0" fmla="*/ 147102 h 336679"/>
                <a:gd name="connsiteX1" fmla="*/ 327378 w 4109154"/>
                <a:gd name="connsiteY1" fmla="*/ 305147 h 336679"/>
                <a:gd name="connsiteX2" fmla="*/ 654755 w 4109154"/>
                <a:gd name="connsiteY2" fmla="*/ 45502 h 336679"/>
                <a:gd name="connsiteX3" fmla="*/ 982133 w 4109154"/>
                <a:gd name="connsiteY3" fmla="*/ 237413 h 336679"/>
                <a:gd name="connsiteX4" fmla="*/ 1207911 w 4109154"/>
                <a:gd name="connsiteY4" fmla="*/ 34213 h 336679"/>
                <a:gd name="connsiteX5" fmla="*/ 1433689 w 4109154"/>
                <a:gd name="connsiteY5" fmla="*/ 226125 h 336679"/>
                <a:gd name="connsiteX6" fmla="*/ 1648177 w 4109154"/>
                <a:gd name="connsiteY6" fmla="*/ 45502 h 336679"/>
                <a:gd name="connsiteX7" fmla="*/ 1794932 w 4109154"/>
                <a:gd name="connsiteY7" fmla="*/ 180969 h 336679"/>
                <a:gd name="connsiteX8" fmla="*/ 2257777 w 4109154"/>
                <a:gd name="connsiteY8" fmla="*/ 347 h 336679"/>
                <a:gd name="connsiteX9" fmla="*/ 2551289 w 4109154"/>
                <a:gd name="connsiteY9" fmla="*/ 259991 h 336679"/>
                <a:gd name="connsiteX10" fmla="*/ 2822222 w 4109154"/>
                <a:gd name="connsiteY10" fmla="*/ 90658 h 336679"/>
                <a:gd name="connsiteX11" fmla="*/ 2946400 w 4109154"/>
                <a:gd name="connsiteY11" fmla="*/ 237413 h 336679"/>
                <a:gd name="connsiteX12" fmla="*/ 3194755 w 4109154"/>
                <a:gd name="connsiteY12" fmla="*/ 101947 h 336679"/>
                <a:gd name="connsiteX13" fmla="*/ 3465689 w 4109154"/>
                <a:gd name="connsiteY13" fmla="*/ 237414 h 336679"/>
                <a:gd name="connsiteX14" fmla="*/ 3646311 w 4109154"/>
                <a:gd name="connsiteY14" fmla="*/ 124524 h 336679"/>
                <a:gd name="connsiteX15" fmla="*/ 3747911 w 4109154"/>
                <a:gd name="connsiteY15" fmla="*/ 271280 h 336679"/>
                <a:gd name="connsiteX16" fmla="*/ 3973689 w 4109154"/>
                <a:gd name="connsiteY16" fmla="*/ 327725 h 336679"/>
                <a:gd name="connsiteX17" fmla="*/ 4109154 w 4109154"/>
                <a:gd name="connsiteY17" fmla="*/ 90658 h 336679"/>
                <a:gd name="connsiteX0" fmla="*/ 0 w 4109154"/>
                <a:gd name="connsiteY0" fmla="*/ 147102 h 306374"/>
                <a:gd name="connsiteX1" fmla="*/ 327378 w 4109154"/>
                <a:gd name="connsiteY1" fmla="*/ 305147 h 306374"/>
                <a:gd name="connsiteX2" fmla="*/ 654755 w 4109154"/>
                <a:gd name="connsiteY2" fmla="*/ 45502 h 306374"/>
                <a:gd name="connsiteX3" fmla="*/ 982133 w 4109154"/>
                <a:gd name="connsiteY3" fmla="*/ 237413 h 306374"/>
                <a:gd name="connsiteX4" fmla="*/ 1207911 w 4109154"/>
                <a:gd name="connsiteY4" fmla="*/ 34213 h 306374"/>
                <a:gd name="connsiteX5" fmla="*/ 1433689 w 4109154"/>
                <a:gd name="connsiteY5" fmla="*/ 226125 h 306374"/>
                <a:gd name="connsiteX6" fmla="*/ 1648177 w 4109154"/>
                <a:gd name="connsiteY6" fmla="*/ 45502 h 306374"/>
                <a:gd name="connsiteX7" fmla="*/ 1794932 w 4109154"/>
                <a:gd name="connsiteY7" fmla="*/ 180969 h 306374"/>
                <a:gd name="connsiteX8" fmla="*/ 2257777 w 4109154"/>
                <a:gd name="connsiteY8" fmla="*/ 347 h 306374"/>
                <a:gd name="connsiteX9" fmla="*/ 2551289 w 4109154"/>
                <a:gd name="connsiteY9" fmla="*/ 259991 h 306374"/>
                <a:gd name="connsiteX10" fmla="*/ 2822222 w 4109154"/>
                <a:gd name="connsiteY10" fmla="*/ 90658 h 306374"/>
                <a:gd name="connsiteX11" fmla="*/ 2946400 w 4109154"/>
                <a:gd name="connsiteY11" fmla="*/ 237413 h 306374"/>
                <a:gd name="connsiteX12" fmla="*/ 3194755 w 4109154"/>
                <a:gd name="connsiteY12" fmla="*/ 101947 h 306374"/>
                <a:gd name="connsiteX13" fmla="*/ 3465689 w 4109154"/>
                <a:gd name="connsiteY13" fmla="*/ 237414 h 306374"/>
                <a:gd name="connsiteX14" fmla="*/ 3646311 w 4109154"/>
                <a:gd name="connsiteY14" fmla="*/ 124524 h 306374"/>
                <a:gd name="connsiteX15" fmla="*/ 3747911 w 4109154"/>
                <a:gd name="connsiteY15" fmla="*/ 271280 h 306374"/>
                <a:gd name="connsiteX16" fmla="*/ 3996266 w 4109154"/>
                <a:gd name="connsiteY16" fmla="*/ 147102 h 306374"/>
                <a:gd name="connsiteX17" fmla="*/ 4109154 w 4109154"/>
                <a:gd name="connsiteY17" fmla="*/ 90658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583287 w 4583287"/>
                <a:gd name="connsiteY17" fmla="*/ 124524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188176 w 4583287"/>
                <a:gd name="connsiteY17" fmla="*/ 22923 h 306374"/>
                <a:gd name="connsiteX18" fmla="*/ 4583287 w 4583287"/>
                <a:gd name="connsiteY18" fmla="*/ 124524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210754 w 4583287"/>
                <a:gd name="connsiteY17" fmla="*/ 237412 h 306374"/>
                <a:gd name="connsiteX18" fmla="*/ 4583287 w 4583287"/>
                <a:gd name="connsiteY18" fmla="*/ 124524 h 306374"/>
                <a:gd name="connsiteX0" fmla="*/ 0 w 4583287"/>
                <a:gd name="connsiteY0" fmla="*/ 147102 h 276185"/>
                <a:gd name="connsiteX1" fmla="*/ 361497 w 4583287"/>
                <a:gd name="connsiteY1" fmla="*/ 195965 h 276185"/>
                <a:gd name="connsiteX2" fmla="*/ 654755 w 4583287"/>
                <a:gd name="connsiteY2" fmla="*/ 45502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45502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54161 w 4583287"/>
                <a:gd name="connsiteY5" fmla="*/ 151062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54161 w 4583287"/>
                <a:gd name="connsiteY5" fmla="*/ 151062 h 276185"/>
                <a:gd name="connsiteX6" fmla="*/ 1648177 w 4583287"/>
                <a:gd name="connsiteY6" fmla="*/ 188803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794932 w 4583287"/>
                <a:gd name="connsiteY7" fmla="*/ 90382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986000 w 4583287"/>
                <a:gd name="connsiteY7" fmla="*/ 69910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986000 w 4583287"/>
                <a:gd name="connsiteY7" fmla="*/ 69910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881 h 185964"/>
                <a:gd name="connsiteX1" fmla="*/ 341025 w 4583287"/>
                <a:gd name="connsiteY1" fmla="*/ 64801 h 185964"/>
                <a:gd name="connsiteX2" fmla="*/ 654755 w 4583287"/>
                <a:gd name="connsiteY2" fmla="*/ 71287 h 185964"/>
                <a:gd name="connsiteX3" fmla="*/ 995781 w 4583287"/>
                <a:gd name="connsiteY3" fmla="*/ 51657 h 185964"/>
                <a:gd name="connsiteX4" fmla="*/ 1201087 w 4583287"/>
                <a:gd name="connsiteY4" fmla="*/ 46350 h 185964"/>
                <a:gd name="connsiteX5" fmla="*/ 1454161 w 4583287"/>
                <a:gd name="connsiteY5" fmla="*/ 60841 h 185964"/>
                <a:gd name="connsiteX6" fmla="*/ 1648177 w 4583287"/>
                <a:gd name="connsiteY6" fmla="*/ 98582 h 185964"/>
                <a:gd name="connsiteX7" fmla="*/ 1986000 w 4583287"/>
                <a:gd name="connsiteY7" fmla="*/ 70276 h 185964"/>
                <a:gd name="connsiteX8" fmla="*/ 2298720 w 4583287"/>
                <a:gd name="connsiteY8" fmla="*/ 53427 h 185964"/>
                <a:gd name="connsiteX9" fmla="*/ 2605880 w 4583287"/>
                <a:gd name="connsiteY9" fmla="*/ 94708 h 185964"/>
                <a:gd name="connsiteX10" fmla="*/ 2822222 w 4583287"/>
                <a:gd name="connsiteY10" fmla="*/ 437 h 185964"/>
                <a:gd name="connsiteX11" fmla="*/ 2946400 w 4583287"/>
                <a:gd name="connsiteY11" fmla="*/ 147192 h 185964"/>
                <a:gd name="connsiteX12" fmla="*/ 3194755 w 4583287"/>
                <a:gd name="connsiteY12" fmla="*/ 11726 h 185964"/>
                <a:gd name="connsiteX13" fmla="*/ 3465689 w 4583287"/>
                <a:gd name="connsiteY13" fmla="*/ 147193 h 185964"/>
                <a:gd name="connsiteX14" fmla="*/ 3646311 w 4583287"/>
                <a:gd name="connsiteY14" fmla="*/ 34303 h 185964"/>
                <a:gd name="connsiteX15" fmla="*/ 3747911 w 4583287"/>
                <a:gd name="connsiteY15" fmla="*/ 181059 h 185964"/>
                <a:gd name="connsiteX16" fmla="*/ 3996266 w 4583287"/>
                <a:gd name="connsiteY16" fmla="*/ 56881 h 185964"/>
                <a:gd name="connsiteX17" fmla="*/ 4210754 w 4583287"/>
                <a:gd name="connsiteY17" fmla="*/ 147191 h 185964"/>
                <a:gd name="connsiteX18" fmla="*/ 4583287 w 4583287"/>
                <a:gd name="connsiteY18" fmla="*/ 34303 h 185964"/>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2946400 w 4583287"/>
                <a:gd name="connsiteY11" fmla="*/ 135466 h 174238"/>
                <a:gd name="connsiteX12" fmla="*/ 3194755 w 4583287"/>
                <a:gd name="connsiteY12" fmla="*/ 0 h 174238"/>
                <a:gd name="connsiteX13" fmla="*/ 3465689 w 4583287"/>
                <a:gd name="connsiteY13" fmla="*/ 135467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3021463 w 4583287"/>
                <a:gd name="connsiteY11" fmla="*/ 80874 h 174238"/>
                <a:gd name="connsiteX12" fmla="*/ 3194755 w 4583287"/>
                <a:gd name="connsiteY12" fmla="*/ 0 h 174238"/>
                <a:gd name="connsiteX13" fmla="*/ 3465689 w 4583287"/>
                <a:gd name="connsiteY13" fmla="*/ 135467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3021463 w 4583287"/>
                <a:gd name="connsiteY11" fmla="*/ 80874 h 174238"/>
                <a:gd name="connsiteX12" fmla="*/ 3194755 w 4583287"/>
                <a:gd name="connsiteY12" fmla="*/ 0 h 174238"/>
                <a:gd name="connsiteX13" fmla="*/ 3472513 w 4583287"/>
                <a:gd name="connsiteY13" fmla="*/ 87699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35592"/>
                <a:gd name="connsiteX1" fmla="*/ 341025 w 4583287"/>
                <a:gd name="connsiteY1" fmla="*/ 53075 h 135592"/>
                <a:gd name="connsiteX2" fmla="*/ 654755 w 4583287"/>
                <a:gd name="connsiteY2" fmla="*/ 59561 h 135592"/>
                <a:gd name="connsiteX3" fmla="*/ 995781 w 4583287"/>
                <a:gd name="connsiteY3" fmla="*/ 39931 h 135592"/>
                <a:gd name="connsiteX4" fmla="*/ 1201087 w 4583287"/>
                <a:gd name="connsiteY4" fmla="*/ 34624 h 135592"/>
                <a:gd name="connsiteX5" fmla="*/ 1454161 w 4583287"/>
                <a:gd name="connsiteY5" fmla="*/ 49115 h 135592"/>
                <a:gd name="connsiteX6" fmla="*/ 1648177 w 4583287"/>
                <a:gd name="connsiteY6" fmla="*/ 86856 h 135592"/>
                <a:gd name="connsiteX7" fmla="*/ 1986000 w 4583287"/>
                <a:gd name="connsiteY7" fmla="*/ 58550 h 135592"/>
                <a:gd name="connsiteX8" fmla="*/ 2298720 w 4583287"/>
                <a:gd name="connsiteY8" fmla="*/ 41701 h 135592"/>
                <a:gd name="connsiteX9" fmla="*/ 2605880 w 4583287"/>
                <a:gd name="connsiteY9" fmla="*/ 82982 h 135592"/>
                <a:gd name="connsiteX10" fmla="*/ 2822222 w 4583287"/>
                <a:gd name="connsiteY10" fmla="*/ 43302 h 135592"/>
                <a:gd name="connsiteX11" fmla="*/ 3021463 w 4583287"/>
                <a:gd name="connsiteY11" fmla="*/ 80874 h 135592"/>
                <a:gd name="connsiteX12" fmla="*/ 3194755 w 4583287"/>
                <a:gd name="connsiteY12" fmla="*/ 0 h 135592"/>
                <a:gd name="connsiteX13" fmla="*/ 3472513 w 4583287"/>
                <a:gd name="connsiteY13" fmla="*/ 87699 h 135592"/>
                <a:gd name="connsiteX14" fmla="*/ 3646311 w 4583287"/>
                <a:gd name="connsiteY14" fmla="*/ 22577 h 135592"/>
                <a:gd name="connsiteX15" fmla="*/ 3802502 w 4583287"/>
                <a:gd name="connsiteY15" fmla="*/ 53327 h 135592"/>
                <a:gd name="connsiteX16" fmla="*/ 3996266 w 4583287"/>
                <a:gd name="connsiteY16" fmla="*/ 45155 h 135592"/>
                <a:gd name="connsiteX17" fmla="*/ 4210754 w 4583287"/>
                <a:gd name="connsiteY17" fmla="*/ 135465 h 135592"/>
                <a:gd name="connsiteX18" fmla="*/ 4583287 w 4583287"/>
                <a:gd name="connsiteY18" fmla="*/ 22577 h 135592"/>
                <a:gd name="connsiteX0" fmla="*/ 0 w 4583287"/>
                <a:gd name="connsiteY0" fmla="*/ 45155 h 87935"/>
                <a:gd name="connsiteX1" fmla="*/ 341025 w 4583287"/>
                <a:gd name="connsiteY1" fmla="*/ 53075 h 87935"/>
                <a:gd name="connsiteX2" fmla="*/ 654755 w 4583287"/>
                <a:gd name="connsiteY2" fmla="*/ 59561 h 87935"/>
                <a:gd name="connsiteX3" fmla="*/ 995781 w 4583287"/>
                <a:gd name="connsiteY3" fmla="*/ 39931 h 87935"/>
                <a:gd name="connsiteX4" fmla="*/ 1201087 w 4583287"/>
                <a:gd name="connsiteY4" fmla="*/ 34624 h 87935"/>
                <a:gd name="connsiteX5" fmla="*/ 1454161 w 4583287"/>
                <a:gd name="connsiteY5" fmla="*/ 49115 h 87935"/>
                <a:gd name="connsiteX6" fmla="*/ 1648177 w 4583287"/>
                <a:gd name="connsiteY6" fmla="*/ 86856 h 87935"/>
                <a:gd name="connsiteX7" fmla="*/ 1986000 w 4583287"/>
                <a:gd name="connsiteY7" fmla="*/ 58550 h 87935"/>
                <a:gd name="connsiteX8" fmla="*/ 2298720 w 4583287"/>
                <a:gd name="connsiteY8" fmla="*/ 41701 h 87935"/>
                <a:gd name="connsiteX9" fmla="*/ 2605880 w 4583287"/>
                <a:gd name="connsiteY9" fmla="*/ 82982 h 87935"/>
                <a:gd name="connsiteX10" fmla="*/ 2822222 w 4583287"/>
                <a:gd name="connsiteY10" fmla="*/ 43302 h 87935"/>
                <a:gd name="connsiteX11" fmla="*/ 3021463 w 4583287"/>
                <a:gd name="connsiteY11" fmla="*/ 80874 h 87935"/>
                <a:gd name="connsiteX12" fmla="*/ 3194755 w 4583287"/>
                <a:gd name="connsiteY12" fmla="*/ 0 h 87935"/>
                <a:gd name="connsiteX13" fmla="*/ 3472513 w 4583287"/>
                <a:gd name="connsiteY13" fmla="*/ 87699 h 87935"/>
                <a:gd name="connsiteX14" fmla="*/ 3646311 w 4583287"/>
                <a:gd name="connsiteY14" fmla="*/ 22577 h 87935"/>
                <a:gd name="connsiteX15" fmla="*/ 3802502 w 4583287"/>
                <a:gd name="connsiteY15" fmla="*/ 53327 h 87935"/>
                <a:gd name="connsiteX16" fmla="*/ 3996266 w 4583287"/>
                <a:gd name="connsiteY16" fmla="*/ 45155 h 87935"/>
                <a:gd name="connsiteX17" fmla="*/ 4238050 w 4583287"/>
                <a:gd name="connsiteY17" fmla="*/ 80874 h 87935"/>
                <a:gd name="connsiteX18" fmla="*/ 4583287 w 4583287"/>
                <a:gd name="connsiteY18" fmla="*/ 22577 h 8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83287" h="87935">
                  <a:moveTo>
                    <a:pt x="0" y="45155"/>
                  </a:moveTo>
                  <a:cubicBezTo>
                    <a:pt x="101600" y="56444"/>
                    <a:pt x="231899" y="70008"/>
                    <a:pt x="341025" y="53075"/>
                  </a:cubicBezTo>
                  <a:cubicBezTo>
                    <a:pt x="450151" y="36142"/>
                    <a:pt x="545629" y="70850"/>
                    <a:pt x="654755" y="59561"/>
                  </a:cubicBezTo>
                  <a:cubicBezTo>
                    <a:pt x="763881" y="48272"/>
                    <a:pt x="904726" y="44087"/>
                    <a:pt x="995781" y="39931"/>
                  </a:cubicBezTo>
                  <a:cubicBezTo>
                    <a:pt x="1086836" y="35775"/>
                    <a:pt x="1118302" y="96713"/>
                    <a:pt x="1201087" y="34624"/>
                  </a:cubicBezTo>
                  <a:cubicBezTo>
                    <a:pt x="1313976" y="42150"/>
                    <a:pt x="1379646" y="40410"/>
                    <a:pt x="1454161" y="49115"/>
                  </a:cubicBezTo>
                  <a:cubicBezTo>
                    <a:pt x="1528676" y="57820"/>
                    <a:pt x="1559537" y="85284"/>
                    <a:pt x="1648177" y="86856"/>
                  </a:cubicBezTo>
                  <a:cubicBezTo>
                    <a:pt x="1736817" y="88428"/>
                    <a:pt x="1940227" y="50922"/>
                    <a:pt x="1986000" y="58550"/>
                  </a:cubicBezTo>
                  <a:cubicBezTo>
                    <a:pt x="2164235" y="102311"/>
                    <a:pt x="2195407" y="37629"/>
                    <a:pt x="2298720" y="41701"/>
                  </a:cubicBezTo>
                  <a:cubicBezTo>
                    <a:pt x="2402033" y="45773"/>
                    <a:pt x="2558843" y="66049"/>
                    <a:pt x="2605880" y="82982"/>
                  </a:cubicBezTo>
                  <a:cubicBezTo>
                    <a:pt x="2639747" y="105560"/>
                    <a:pt x="2752958" y="43653"/>
                    <a:pt x="2822222" y="43302"/>
                  </a:cubicBezTo>
                  <a:cubicBezTo>
                    <a:pt x="2891486" y="42951"/>
                    <a:pt x="2959374" y="88091"/>
                    <a:pt x="3021463" y="80874"/>
                  </a:cubicBezTo>
                  <a:cubicBezTo>
                    <a:pt x="3083552" y="73657"/>
                    <a:pt x="3165738" y="9672"/>
                    <a:pt x="3194755" y="0"/>
                  </a:cubicBezTo>
                  <a:cubicBezTo>
                    <a:pt x="3333985" y="7526"/>
                    <a:pt x="3397254" y="83936"/>
                    <a:pt x="3472513" y="87699"/>
                  </a:cubicBezTo>
                  <a:cubicBezTo>
                    <a:pt x="3547772" y="91462"/>
                    <a:pt x="3591313" y="28306"/>
                    <a:pt x="3646311" y="22577"/>
                  </a:cubicBezTo>
                  <a:cubicBezTo>
                    <a:pt x="3701309" y="16848"/>
                    <a:pt x="3798752" y="52952"/>
                    <a:pt x="3802502" y="53327"/>
                  </a:cubicBezTo>
                  <a:cubicBezTo>
                    <a:pt x="3857065" y="87194"/>
                    <a:pt x="3923675" y="40564"/>
                    <a:pt x="3996266" y="45155"/>
                  </a:cubicBezTo>
                  <a:cubicBezTo>
                    <a:pt x="4068857" y="49746"/>
                    <a:pt x="4140213" y="84637"/>
                    <a:pt x="4238050" y="80874"/>
                  </a:cubicBezTo>
                  <a:cubicBezTo>
                    <a:pt x="4335887" y="77111"/>
                    <a:pt x="4491095" y="24458"/>
                    <a:pt x="4583287" y="22577"/>
                  </a:cubicBezTo>
                </a:path>
              </a:pathLst>
            </a:custGeom>
            <a:noFill/>
            <a:ln w="127000" cap="flat" cmpd="sng" algn="ctr">
              <a:solidFill>
                <a:schemeClr val="bg1">
                  <a:lumMod val="65000"/>
                </a:schemeClr>
              </a:solidFill>
              <a:prstDash val="solid"/>
              <a:round/>
              <a:headEnd type="none" w="med" len="med"/>
              <a:tailEnd type="none" w="med" len="med"/>
            </a:ln>
            <a:effectLst>
              <a:glow rad="63500">
                <a:schemeClr val="bg2">
                  <a:lumMod val="50000"/>
                  <a:alpha val="40000"/>
                </a:schemeClr>
              </a:glow>
              <a:outerShdw blurRad="63500" dist="38099" dir="2700000" algn="ctr" rotWithShape="0">
                <a:schemeClr val="bg2">
                  <a:alpha val="74998"/>
                </a:schemeClr>
              </a:outerShdw>
            </a:effectLst>
            <a:extLst/>
          </p:spPr>
          <p:txBody>
            <a:bodyPr vert="horz" wrap="square" lIns="91440" tIns="45720" rIns="91440" bIns="45720" numCol="1" rtlCol="0" anchor="t" anchorCtr="0" compatLnSpc="1">
              <a:prstTxWarp prst="textNoShape">
                <a:avLst/>
              </a:prstTxWarp>
            </a:bodyPr>
            <a:lstStyle/>
            <a:p>
              <a:endParaRPr lang="en-US">
                <a:solidFill>
                  <a:srgbClr val="000000"/>
                </a:solidFill>
                <a:latin typeface="Arial" charset="0"/>
                <a:ea typeface="ＭＳ Ｐゴシック" charset="0"/>
                <a:cs typeface="ＭＳ Ｐゴシック" charset="0"/>
              </a:endParaRPr>
            </a:p>
          </p:txBody>
        </p:sp>
      </p:grpSp>
      <p:sp>
        <p:nvSpPr>
          <p:cNvPr id="8" name="TextBox 7"/>
          <p:cNvSpPr txBox="1"/>
          <p:nvPr/>
        </p:nvSpPr>
        <p:spPr>
          <a:xfrm>
            <a:off x="7848601" y="1905000"/>
            <a:ext cx="3709558" cy="707886"/>
          </a:xfrm>
          <a:prstGeom prst="rect">
            <a:avLst/>
          </a:prstGeom>
          <a:noFill/>
        </p:spPr>
        <p:txBody>
          <a:bodyPr wrap="square" rtlCol="0">
            <a:spAutoFit/>
          </a:bodyPr>
          <a:lstStyle/>
          <a:p>
            <a:pPr algn="ctr"/>
            <a:r>
              <a:rPr lang="en-US" sz="2000" dirty="0" smtClean="0">
                <a:solidFill>
                  <a:srgbClr val="0070C0"/>
                </a:solidFill>
              </a:rPr>
              <a:t>All formats, to-date, require a SE Core Content Specification</a:t>
            </a:r>
            <a:endParaRPr lang="en-US" sz="2000" dirty="0">
              <a:solidFill>
                <a:srgbClr val="0070C0"/>
              </a:solidFill>
            </a:endParaRPr>
          </a:p>
        </p:txBody>
      </p:sp>
    </p:spTree>
    <p:extLst>
      <p:ext uri="{BB962C8B-B14F-4D97-AF65-F5344CB8AC3E}">
        <p14:creationId xmlns:p14="http://schemas.microsoft.com/office/powerpoint/2010/main" val="7195195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Sensor Material List and </a:t>
            </a:r>
            <a:r>
              <a:rPr lang="en-US" dirty="0" smtClean="0"/>
              <a:t>Texture</a:t>
            </a:r>
            <a:br>
              <a:rPr lang="en-US" dirty="0" smtClean="0"/>
            </a:br>
            <a:r>
              <a:rPr lang="en-US" dirty="0" smtClean="0"/>
              <a:t>Representation (1/2</a:t>
            </a:r>
            <a:r>
              <a:rPr lang="en-US" dirty="0"/>
              <a:t>) </a:t>
            </a:r>
            <a:r>
              <a:rPr lang="en-US" dirty="0" smtClean="0"/>
              <a:t>- </a:t>
            </a:r>
            <a:r>
              <a:rPr lang="en-US" dirty="0"/>
              <a:t>Standards?</a:t>
            </a:r>
          </a:p>
        </p:txBody>
      </p:sp>
      <p:sp>
        <p:nvSpPr>
          <p:cNvPr id="3" name="Slide Number Placeholder 2"/>
          <p:cNvSpPr>
            <a:spLocks noGrp="1"/>
          </p:cNvSpPr>
          <p:nvPr>
            <p:ph type="sldNum" sz="quarter" idx="10"/>
          </p:nvPr>
        </p:nvSpPr>
        <p:spPr/>
        <p:txBody>
          <a:bodyPr/>
          <a:lstStyle/>
          <a:p>
            <a:pPr>
              <a:defRPr/>
            </a:pPr>
            <a:fld id="{3B3272FD-8C4A-4DB4-AF2B-14A86E62FA3B}" type="slidenum">
              <a:rPr lang="en-US" smtClean="0">
                <a:ea typeface="ＭＳ Ｐゴシック"/>
              </a:rPr>
              <a:pPr>
                <a:defRPr/>
              </a:pPr>
              <a:t>34</a:t>
            </a:fld>
            <a:endParaRPr lang="en-US" sz="1100" dirty="0">
              <a:ea typeface="ＭＳ Ｐゴシック"/>
            </a:endParaRPr>
          </a:p>
        </p:txBody>
      </p:sp>
      <p:pic>
        <p:nvPicPr>
          <p:cNvPr id="4"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400" y="1435365"/>
            <a:ext cx="8005726"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8619742" y="609600"/>
            <a:ext cx="3330557" cy="2953089"/>
            <a:chOff x="1783646" y="1224317"/>
            <a:chExt cx="4594911" cy="4074148"/>
          </a:xfrm>
        </p:grpSpPr>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89113" y="1224317"/>
              <a:ext cx="4589444" cy="398621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7" name="Freeform 6"/>
            <p:cNvSpPr/>
            <p:nvPr/>
          </p:nvSpPr>
          <p:spPr bwMode="auto">
            <a:xfrm>
              <a:off x="1783646" y="5210530"/>
              <a:ext cx="4583287" cy="87935"/>
            </a:xfrm>
            <a:custGeom>
              <a:avLst/>
              <a:gdLst>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846667 w 3928533"/>
                <a:gd name="connsiteY7" fmla="*/ 90311 h 498285"/>
                <a:gd name="connsiteX8" fmla="*/ 959556 w 3928533"/>
                <a:gd name="connsiteY8" fmla="*/ 33867 h 498285"/>
                <a:gd name="connsiteX9" fmla="*/ 993422 w 3928533"/>
                <a:gd name="connsiteY9" fmla="*/ 11289 h 498285"/>
                <a:gd name="connsiteX10" fmla="*/ 1083733 w 3928533"/>
                <a:gd name="connsiteY10" fmla="*/ 0 h 498285"/>
                <a:gd name="connsiteX11" fmla="*/ 1422400 w 3928533"/>
                <a:gd name="connsiteY11" fmla="*/ 22578 h 498285"/>
                <a:gd name="connsiteX12" fmla="*/ 1591733 w 3928533"/>
                <a:gd name="connsiteY12" fmla="*/ 67734 h 498285"/>
                <a:gd name="connsiteX13" fmla="*/ 1704622 w 3928533"/>
                <a:gd name="connsiteY13" fmla="*/ 90311 h 498285"/>
                <a:gd name="connsiteX14" fmla="*/ 2551289 w 3928533"/>
                <a:gd name="connsiteY14" fmla="*/ 124178 h 498285"/>
                <a:gd name="connsiteX15" fmla="*/ 2596445 w 3928533"/>
                <a:gd name="connsiteY15" fmla="*/ 135467 h 498285"/>
                <a:gd name="connsiteX16" fmla="*/ 2731911 w 3928533"/>
                <a:gd name="connsiteY16" fmla="*/ 158045 h 498285"/>
                <a:gd name="connsiteX17" fmla="*/ 2833511 w 3928533"/>
                <a:gd name="connsiteY17" fmla="*/ 225778 h 498285"/>
                <a:gd name="connsiteX18" fmla="*/ 2889956 w 3928533"/>
                <a:gd name="connsiteY18" fmla="*/ 282223 h 498285"/>
                <a:gd name="connsiteX19" fmla="*/ 2901245 w 3928533"/>
                <a:gd name="connsiteY19" fmla="*/ 316089 h 498285"/>
                <a:gd name="connsiteX20" fmla="*/ 3014133 w 3928533"/>
                <a:gd name="connsiteY20" fmla="*/ 327378 h 498285"/>
                <a:gd name="connsiteX21" fmla="*/ 3093156 w 3928533"/>
                <a:gd name="connsiteY21" fmla="*/ 304800 h 498285"/>
                <a:gd name="connsiteX22" fmla="*/ 3510845 w 3928533"/>
                <a:gd name="connsiteY22" fmla="*/ 327378 h 498285"/>
                <a:gd name="connsiteX23" fmla="*/ 3522133 w 3928533"/>
                <a:gd name="connsiteY23" fmla="*/ 395111 h 498285"/>
                <a:gd name="connsiteX24" fmla="*/ 3691467 w 3928533"/>
                <a:gd name="connsiteY24" fmla="*/ 428978 h 498285"/>
                <a:gd name="connsiteX25" fmla="*/ 3747911 w 3928533"/>
                <a:gd name="connsiteY25" fmla="*/ 440267 h 498285"/>
                <a:gd name="connsiteX26" fmla="*/ 3849511 w 3928533"/>
                <a:gd name="connsiteY26" fmla="*/ 474134 h 498285"/>
                <a:gd name="connsiteX27" fmla="*/ 3917245 w 3928533"/>
                <a:gd name="connsiteY27" fmla="*/ 485423 h 498285"/>
                <a:gd name="connsiteX28" fmla="*/ 3928533 w 3928533"/>
                <a:gd name="connsiteY28"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846667 w 3928533"/>
                <a:gd name="connsiteY7" fmla="*/ 90311 h 498285"/>
                <a:gd name="connsiteX8" fmla="*/ 959556 w 3928533"/>
                <a:gd name="connsiteY8" fmla="*/ 33867 h 498285"/>
                <a:gd name="connsiteX9" fmla="*/ 993422 w 3928533"/>
                <a:gd name="connsiteY9" fmla="*/ 11289 h 498285"/>
                <a:gd name="connsiteX10" fmla="*/ 1083733 w 3928533"/>
                <a:gd name="connsiteY10" fmla="*/ 0 h 498285"/>
                <a:gd name="connsiteX11" fmla="*/ 1422400 w 3928533"/>
                <a:gd name="connsiteY11" fmla="*/ 22578 h 498285"/>
                <a:gd name="connsiteX12" fmla="*/ 1591733 w 3928533"/>
                <a:gd name="connsiteY12" fmla="*/ 67734 h 498285"/>
                <a:gd name="connsiteX13" fmla="*/ 1704622 w 3928533"/>
                <a:gd name="connsiteY13" fmla="*/ 90311 h 498285"/>
                <a:gd name="connsiteX14" fmla="*/ 2551289 w 3928533"/>
                <a:gd name="connsiteY14" fmla="*/ 124178 h 498285"/>
                <a:gd name="connsiteX15" fmla="*/ 2596445 w 3928533"/>
                <a:gd name="connsiteY15" fmla="*/ 135467 h 498285"/>
                <a:gd name="connsiteX16" fmla="*/ 2731911 w 3928533"/>
                <a:gd name="connsiteY16" fmla="*/ 158045 h 498285"/>
                <a:gd name="connsiteX17" fmla="*/ 2833511 w 3928533"/>
                <a:gd name="connsiteY17" fmla="*/ 225778 h 498285"/>
                <a:gd name="connsiteX18" fmla="*/ 2889956 w 3928533"/>
                <a:gd name="connsiteY18" fmla="*/ 282223 h 498285"/>
                <a:gd name="connsiteX19" fmla="*/ 2901245 w 3928533"/>
                <a:gd name="connsiteY19" fmla="*/ 316089 h 498285"/>
                <a:gd name="connsiteX20" fmla="*/ 3014133 w 3928533"/>
                <a:gd name="connsiteY20" fmla="*/ 327378 h 498285"/>
                <a:gd name="connsiteX21" fmla="*/ 3093156 w 3928533"/>
                <a:gd name="connsiteY21" fmla="*/ 304800 h 498285"/>
                <a:gd name="connsiteX22" fmla="*/ 3510845 w 3928533"/>
                <a:gd name="connsiteY22" fmla="*/ 327378 h 498285"/>
                <a:gd name="connsiteX23" fmla="*/ 3522133 w 3928533"/>
                <a:gd name="connsiteY23" fmla="*/ 395111 h 498285"/>
                <a:gd name="connsiteX24" fmla="*/ 3691467 w 3928533"/>
                <a:gd name="connsiteY24" fmla="*/ 428978 h 498285"/>
                <a:gd name="connsiteX25" fmla="*/ 3747911 w 3928533"/>
                <a:gd name="connsiteY25" fmla="*/ 440267 h 498285"/>
                <a:gd name="connsiteX26" fmla="*/ 3849511 w 3928533"/>
                <a:gd name="connsiteY26" fmla="*/ 474134 h 498285"/>
                <a:gd name="connsiteX27" fmla="*/ 3917245 w 3928533"/>
                <a:gd name="connsiteY27" fmla="*/ 485423 h 498285"/>
                <a:gd name="connsiteX28" fmla="*/ 3928533 w 3928533"/>
                <a:gd name="connsiteY28"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959556 w 3928533"/>
                <a:gd name="connsiteY7" fmla="*/ 33867 h 498285"/>
                <a:gd name="connsiteX8" fmla="*/ 993422 w 3928533"/>
                <a:gd name="connsiteY8" fmla="*/ 11289 h 498285"/>
                <a:gd name="connsiteX9" fmla="*/ 1083733 w 3928533"/>
                <a:gd name="connsiteY9" fmla="*/ 0 h 498285"/>
                <a:gd name="connsiteX10" fmla="*/ 1422400 w 3928533"/>
                <a:gd name="connsiteY10" fmla="*/ 22578 h 498285"/>
                <a:gd name="connsiteX11" fmla="*/ 1591733 w 3928533"/>
                <a:gd name="connsiteY11" fmla="*/ 67734 h 498285"/>
                <a:gd name="connsiteX12" fmla="*/ 1704622 w 3928533"/>
                <a:gd name="connsiteY12" fmla="*/ 90311 h 498285"/>
                <a:gd name="connsiteX13" fmla="*/ 2551289 w 3928533"/>
                <a:gd name="connsiteY13" fmla="*/ 124178 h 498285"/>
                <a:gd name="connsiteX14" fmla="*/ 2596445 w 3928533"/>
                <a:gd name="connsiteY14" fmla="*/ 135467 h 498285"/>
                <a:gd name="connsiteX15" fmla="*/ 2731911 w 3928533"/>
                <a:gd name="connsiteY15" fmla="*/ 158045 h 498285"/>
                <a:gd name="connsiteX16" fmla="*/ 2833511 w 3928533"/>
                <a:gd name="connsiteY16" fmla="*/ 225778 h 498285"/>
                <a:gd name="connsiteX17" fmla="*/ 2889956 w 3928533"/>
                <a:gd name="connsiteY17" fmla="*/ 282223 h 498285"/>
                <a:gd name="connsiteX18" fmla="*/ 2901245 w 3928533"/>
                <a:gd name="connsiteY18" fmla="*/ 316089 h 498285"/>
                <a:gd name="connsiteX19" fmla="*/ 3014133 w 3928533"/>
                <a:gd name="connsiteY19" fmla="*/ 327378 h 498285"/>
                <a:gd name="connsiteX20" fmla="*/ 3093156 w 3928533"/>
                <a:gd name="connsiteY20" fmla="*/ 304800 h 498285"/>
                <a:gd name="connsiteX21" fmla="*/ 3510845 w 3928533"/>
                <a:gd name="connsiteY21" fmla="*/ 327378 h 498285"/>
                <a:gd name="connsiteX22" fmla="*/ 3522133 w 3928533"/>
                <a:gd name="connsiteY22" fmla="*/ 395111 h 498285"/>
                <a:gd name="connsiteX23" fmla="*/ 3691467 w 3928533"/>
                <a:gd name="connsiteY23" fmla="*/ 428978 h 498285"/>
                <a:gd name="connsiteX24" fmla="*/ 3747911 w 3928533"/>
                <a:gd name="connsiteY24" fmla="*/ 440267 h 498285"/>
                <a:gd name="connsiteX25" fmla="*/ 3849511 w 3928533"/>
                <a:gd name="connsiteY25" fmla="*/ 474134 h 498285"/>
                <a:gd name="connsiteX26" fmla="*/ 3917245 w 3928533"/>
                <a:gd name="connsiteY26" fmla="*/ 485423 h 498285"/>
                <a:gd name="connsiteX27" fmla="*/ 3928533 w 3928533"/>
                <a:gd name="connsiteY27"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78933 w 3928533"/>
                <a:gd name="connsiteY5" fmla="*/ 112889 h 498285"/>
                <a:gd name="connsiteX6" fmla="*/ 959556 w 3928533"/>
                <a:gd name="connsiteY6" fmla="*/ 33867 h 498285"/>
                <a:gd name="connsiteX7" fmla="*/ 993422 w 3928533"/>
                <a:gd name="connsiteY7" fmla="*/ 11289 h 498285"/>
                <a:gd name="connsiteX8" fmla="*/ 1083733 w 3928533"/>
                <a:gd name="connsiteY8" fmla="*/ 0 h 498285"/>
                <a:gd name="connsiteX9" fmla="*/ 1422400 w 3928533"/>
                <a:gd name="connsiteY9" fmla="*/ 22578 h 498285"/>
                <a:gd name="connsiteX10" fmla="*/ 1591733 w 3928533"/>
                <a:gd name="connsiteY10" fmla="*/ 67734 h 498285"/>
                <a:gd name="connsiteX11" fmla="*/ 1704622 w 3928533"/>
                <a:gd name="connsiteY11" fmla="*/ 90311 h 498285"/>
                <a:gd name="connsiteX12" fmla="*/ 2551289 w 3928533"/>
                <a:gd name="connsiteY12" fmla="*/ 124178 h 498285"/>
                <a:gd name="connsiteX13" fmla="*/ 2596445 w 3928533"/>
                <a:gd name="connsiteY13" fmla="*/ 135467 h 498285"/>
                <a:gd name="connsiteX14" fmla="*/ 2731911 w 3928533"/>
                <a:gd name="connsiteY14" fmla="*/ 158045 h 498285"/>
                <a:gd name="connsiteX15" fmla="*/ 2833511 w 3928533"/>
                <a:gd name="connsiteY15" fmla="*/ 225778 h 498285"/>
                <a:gd name="connsiteX16" fmla="*/ 2889956 w 3928533"/>
                <a:gd name="connsiteY16" fmla="*/ 282223 h 498285"/>
                <a:gd name="connsiteX17" fmla="*/ 2901245 w 3928533"/>
                <a:gd name="connsiteY17" fmla="*/ 316089 h 498285"/>
                <a:gd name="connsiteX18" fmla="*/ 3014133 w 3928533"/>
                <a:gd name="connsiteY18" fmla="*/ 327378 h 498285"/>
                <a:gd name="connsiteX19" fmla="*/ 3093156 w 3928533"/>
                <a:gd name="connsiteY19" fmla="*/ 304800 h 498285"/>
                <a:gd name="connsiteX20" fmla="*/ 3510845 w 3928533"/>
                <a:gd name="connsiteY20" fmla="*/ 327378 h 498285"/>
                <a:gd name="connsiteX21" fmla="*/ 3522133 w 3928533"/>
                <a:gd name="connsiteY21" fmla="*/ 395111 h 498285"/>
                <a:gd name="connsiteX22" fmla="*/ 3691467 w 3928533"/>
                <a:gd name="connsiteY22" fmla="*/ 428978 h 498285"/>
                <a:gd name="connsiteX23" fmla="*/ 3747911 w 3928533"/>
                <a:gd name="connsiteY23" fmla="*/ 440267 h 498285"/>
                <a:gd name="connsiteX24" fmla="*/ 3849511 w 3928533"/>
                <a:gd name="connsiteY24" fmla="*/ 474134 h 498285"/>
                <a:gd name="connsiteX25" fmla="*/ 3917245 w 3928533"/>
                <a:gd name="connsiteY25" fmla="*/ 485423 h 498285"/>
                <a:gd name="connsiteX26" fmla="*/ 3928533 w 3928533"/>
                <a:gd name="connsiteY26"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778933 w 3928533"/>
                <a:gd name="connsiteY4" fmla="*/ 112889 h 498285"/>
                <a:gd name="connsiteX5" fmla="*/ 959556 w 3928533"/>
                <a:gd name="connsiteY5" fmla="*/ 33867 h 498285"/>
                <a:gd name="connsiteX6" fmla="*/ 993422 w 3928533"/>
                <a:gd name="connsiteY6" fmla="*/ 11289 h 498285"/>
                <a:gd name="connsiteX7" fmla="*/ 1083733 w 3928533"/>
                <a:gd name="connsiteY7" fmla="*/ 0 h 498285"/>
                <a:gd name="connsiteX8" fmla="*/ 1422400 w 3928533"/>
                <a:gd name="connsiteY8" fmla="*/ 22578 h 498285"/>
                <a:gd name="connsiteX9" fmla="*/ 1591733 w 3928533"/>
                <a:gd name="connsiteY9" fmla="*/ 67734 h 498285"/>
                <a:gd name="connsiteX10" fmla="*/ 1704622 w 3928533"/>
                <a:gd name="connsiteY10" fmla="*/ 90311 h 498285"/>
                <a:gd name="connsiteX11" fmla="*/ 2551289 w 3928533"/>
                <a:gd name="connsiteY11" fmla="*/ 124178 h 498285"/>
                <a:gd name="connsiteX12" fmla="*/ 2596445 w 3928533"/>
                <a:gd name="connsiteY12" fmla="*/ 135467 h 498285"/>
                <a:gd name="connsiteX13" fmla="*/ 2731911 w 3928533"/>
                <a:gd name="connsiteY13" fmla="*/ 158045 h 498285"/>
                <a:gd name="connsiteX14" fmla="*/ 2833511 w 3928533"/>
                <a:gd name="connsiteY14" fmla="*/ 225778 h 498285"/>
                <a:gd name="connsiteX15" fmla="*/ 2889956 w 3928533"/>
                <a:gd name="connsiteY15" fmla="*/ 282223 h 498285"/>
                <a:gd name="connsiteX16" fmla="*/ 2901245 w 3928533"/>
                <a:gd name="connsiteY16" fmla="*/ 316089 h 498285"/>
                <a:gd name="connsiteX17" fmla="*/ 3014133 w 3928533"/>
                <a:gd name="connsiteY17" fmla="*/ 327378 h 498285"/>
                <a:gd name="connsiteX18" fmla="*/ 3093156 w 3928533"/>
                <a:gd name="connsiteY18" fmla="*/ 304800 h 498285"/>
                <a:gd name="connsiteX19" fmla="*/ 3510845 w 3928533"/>
                <a:gd name="connsiteY19" fmla="*/ 327378 h 498285"/>
                <a:gd name="connsiteX20" fmla="*/ 3522133 w 3928533"/>
                <a:gd name="connsiteY20" fmla="*/ 395111 h 498285"/>
                <a:gd name="connsiteX21" fmla="*/ 3691467 w 3928533"/>
                <a:gd name="connsiteY21" fmla="*/ 428978 h 498285"/>
                <a:gd name="connsiteX22" fmla="*/ 3747911 w 3928533"/>
                <a:gd name="connsiteY22" fmla="*/ 440267 h 498285"/>
                <a:gd name="connsiteX23" fmla="*/ 3849511 w 3928533"/>
                <a:gd name="connsiteY23" fmla="*/ 474134 h 498285"/>
                <a:gd name="connsiteX24" fmla="*/ 3917245 w 3928533"/>
                <a:gd name="connsiteY24" fmla="*/ 485423 h 498285"/>
                <a:gd name="connsiteX25" fmla="*/ 3928533 w 3928533"/>
                <a:gd name="connsiteY25" fmla="*/ 451556 h 498285"/>
                <a:gd name="connsiteX0" fmla="*/ 0 w 3928533"/>
                <a:gd name="connsiteY0" fmla="*/ 373289 h 499040"/>
                <a:gd name="connsiteX1" fmla="*/ 248356 w 3928533"/>
                <a:gd name="connsiteY1" fmla="*/ 339422 h 499040"/>
                <a:gd name="connsiteX2" fmla="*/ 372533 w 3928533"/>
                <a:gd name="connsiteY2" fmla="*/ 249111 h 499040"/>
                <a:gd name="connsiteX3" fmla="*/ 530578 w 3928533"/>
                <a:gd name="connsiteY3" fmla="*/ 170089 h 499040"/>
                <a:gd name="connsiteX4" fmla="*/ 925689 w 3928533"/>
                <a:gd name="connsiteY4" fmla="*/ 395866 h 499040"/>
                <a:gd name="connsiteX5" fmla="*/ 959556 w 3928533"/>
                <a:gd name="connsiteY5" fmla="*/ 34622 h 499040"/>
                <a:gd name="connsiteX6" fmla="*/ 993422 w 3928533"/>
                <a:gd name="connsiteY6" fmla="*/ 12044 h 499040"/>
                <a:gd name="connsiteX7" fmla="*/ 1083733 w 3928533"/>
                <a:gd name="connsiteY7" fmla="*/ 755 h 499040"/>
                <a:gd name="connsiteX8" fmla="*/ 1422400 w 3928533"/>
                <a:gd name="connsiteY8" fmla="*/ 23333 h 499040"/>
                <a:gd name="connsiteX9" fmla="*/ 1591733 w 3928533"/>
                <a:gd name="connsiteY9" fmla="*/ 68489 h 499040"/>
                <a:gd name="connsiteX10" fmla="*/ 1704622 w 3928533"/>
                <a:gd name="connsiteY10" fmla="*/ 91066 h 499040"/>
                <a:gd name="connsiteX11" fmla="*/ 2551289 w 3928533"/>
                <a:gd name="connsiteY11" fmla="*/ 124933 h 499040"/>
                <a:gd name="connsiteX12" fmla="*/ 2596445 w 3928533"/>
                <a:gd name="connsiteY12" fmla="*/ 136222 h 499040"/>
                <a:gd name="connsiteX13" fmla="*/ 2731911 w 3928533"/>
                <a:gd name="connsiteY13" fmla="*/ 158800 h 499040"/>
                <a:gd name="connsiteX14" fmla="*/ 2833511 w 3928533"/>
                <a:gd name="connsiteY14" fmla="*/ 226533 h 499040"/>
                <a:gd name="connsiteX15" fmla="*/ 2889956 w 3928533"/>
                <a:gd name="connsiteY15" fmla="*/ 282978 h 499040"/>
                <a:gd name="connsiteX16" fmla="*/ 2901245 w 3928533"/>
                <a:gd name="connsiteY16" fmla="*/ 316844 h 499040"/>
                <a:gd name="connsiteX17" fmla="*/ 3014133 w 3928533"/>
                <a:gd name="connsiteY17" fmla="*/ 328133 h 499040"/>
                <a:gd name="connsiteX18" fmla="*/ 3093156 w 3928533"/>
                <a:gd name="connsiteY18" fmla="*/ 305555 h 499040"/>
                <a:gd name="connsiteX19" fmla="*/ 3510845 w 3928533"/>
                <a:gd name="connsiteY19" fmla="*/ 328133 h 499040"/>
                <a:gd name="connsiteX20" fmla="*/ 3522133 w 3928533"/>
                <a:gd name="connsiteY20" fmla="*/ 395866 h 499040"/>
                <a:gd name="connsiteX21" fmla="*/ 3691467 w 3928533"/>
                <a:gd name="connsiteY21" fmla="*/ 429733 h 499040"/>
                <a:gd name="connsiteX22" fmla="*/ 3747911 w 3928533"/>
                <a:gd name="connsiteY22" fmla="*/ 441022 h 499040"/>
                <a:gd name="connsiteX23" fmla="*/ 3849511 w 3928533"/>
                <a:gd name="connsiteY23" fmla="*/ 474889 h 499040"/>
                <a:gd name="connsiteX24" fmla="*/ 3917245 w 3928533"/>
                <a:gd name="connsiteY24" fmla="*/ 486178 h 499040"/>
                <a:gd name="connsiteX25" fmla="*/ 3928533 w 3928533"/>
                <a:gd name="connsiteY25" fmla="*/ 452311 h 499040"/>
                <a:gd name="connsiteX0" fmla="*/ 0 w 3928533"/>
                <a:gd name="connsiteY0" fmla="*/ 373289 h 499040"/>
                <a:gd name="connsiteX1" fmla="*/ 248356 w 3928533"/>
                <a:gd name="connsiteY1" fmla="*/ 339422 h 499040"/>
                <a:gd name="connsiteX2" fmla="*/ 372533 w 3928533"/>
                <a:gd name="connsiteY2" fmla="*/ 249111 h 499040"/>
                <a:gd name="connsiteX3" fmla="*/ 925689 w 3928533"/>
                <a:gd name="connsiteY3" fmla="*/ 395866 h 499040"/>
                <a:gd name="connsiteX4" fmla="*/ 959556 w 3928533"/>
                <a:gd name="connsiteY4" fmla="*/ 34622 h 499040"/>
                <a:gd name="connsiteX5" fmla="*/ 993422 w 3928533"/>
                <a:gd name="connsiteY5" fmla="*/ 12044 h 499040"/>
                <a:gd name="connsiteX6" fmla="*/ 1083733 w 3928533"/>
                <a:gd name="connsiteY6" fmla="*/ 755 h 499040"/>
                <a:gd name="connsiteX7" fmla="*/ 1422400 w 3928533"/>
                <a:gd name="connsiteY7" fmla="*/ 23333 h 499040"/>
                <a:gd name="connsiteX8" fmla="*/ 1591733 w 3928533"/>
                <a:gd name="connsiteY8" fmla="*/ 68489 h 499040"/>
                <a:gd name="connsiteX9" fmla="*/ 1704622 w 3928533"/>
                <a:gd name="connsiteY9" fmla="*/ 91066 h 499040"/>
                <a:gd name="connsiteX10" fmla="*/ 2551289 w 3928533"/>
                <a:gd name="connsiteY10" fmla="*/ 124933 h 499040"/>
                <a:gd name="connsiteX11" fmla="*/ 2596445 w 3928533"/>
                <a:gd name="connsiteY11" fmla="*/ 136222 h 499040"/>
                <a:gd name="connsiteX12" fmla="*/ 2731911 w 3928533"/>
                <a:gd name="connsiteY12" fmla="*/ 158800 h 499040"/>
                <a:gd name="connsiteX13" fmla="*/ 2833511 w 3928533"/>
                <a:gd name="connsiteY13" fmla="*/ 226533 h 499040"/>
                <a:gd name="connsiteX14" fmla="*/ 2889956 w 3928533"/>
                <a:gd name="connsiteY14" fmla="*/ 282978 h 499040"/>
                <a:gd name="connsiteX15" fmla="*/ 2901245 w 3928533"/>
                <a:gd name="connsiteY15" fmla="*/ 316844 h 499040"/>
                <a:gd name="connsiteX16" fmla="*/ 3014133 w 3928533"/>
                <a:gd name="connsiteY16" fmla="*/ 328133 h 499040"/>
                <a:gd name="connsiteX17" fmla="*/ 3093156 w 3928533"/>
                <a:gd name="connsiteY17" fmla="*/ 305555 h 499040"/>
                <a:gd name="connsiteX18" fmla="*/ 3510845 w 3928533"/>
                <a:gd name="connsiteY18" fmla="*/ 328133 h 499040"/>
                <a:gd name="connsiteX19" fmla="*/ 3522133 w 3928533"/>
                <a:gd name="connsiteY19" fmla="*/ 395866 h 499040"/>
                <a:gd name="connsiteX20" fmla="*/ 3691467 w 3928533"/>
                <a:gd name="connsiteY20" fmla="*/ 429733 h 499040"/>
                <a:gd name="connsiteX21" fmla="*/ 3747911 w 3928533"/>
                <a:gd name="connsiteY21" fmla="*/ 441022 h 499040"/>
                <a:gd name="connsiteX22" fmla="*/ 3849511 w 3928533"/>
                <a:gd name="connsiteY22" fmla="*/ 474889 h 499040"/>
                <a:gd name="connsiteX23" fmla="*/ 3917245 w 3928533"/>
                <a:gd name="connsiteY23" fmla="*/ 486178 h 499040"/>
                <a:gd name="connsiteX24" fmla="*/ 3928533 w 3928533"/>
                <a:gd name="connsiteY24" fmla="*/ 452311 h 499040"/>
                <a:gd name="connsiteX0" fmla="*/ 0 w 3928533"/>
                <a:gd name="connsiteY0" fmla="*/ 373289 h 499040"/>
                <a:gd name="connsiteX1" fmla="*/ 248356 w 3928533"/>
                <a:gd name="connsiteY1" fmla="*/ 339422 h 499040"/>
                <a:gd name="connsiteX2" fmla="*/ 598311 w 3928533"/>
                <a:gd name="connsiteY2" fmla="*/ 282978 h 499040"/>
                <a:gd name="connsiteX3" fmla="*/ 925689 w 3928533"/>
                <a:gd name="connsiteY3" fmla="*/ 395866 h 499040"/>
                <a:gd name="connsiteX4" fmla="*/ 959556 w 3928533"/>
                <a:gd name="connsiteY4" fmla="*/ 34622 h 499040"/>
                <a:gd name="connsiteX5" fmla="*/ 993422 w 3928533"/>
                <a:gd name="connsiteY5" fmla="*/ 12044 h 499040"/>
                <a:gd name="connsiteX6" fmla="*/ 1083733 w 3928533"/>
                <a:gd name="connsiteY6" fmla="*/ 755 h 499040"/>
                <a:gd name="connsiteX7" fmla="*/ 1422400 w 3928533"/>
                <a:gd name="connsiteY7" fmla="*/ 23333 h 499040"/>
                <a:gd name="connsiteX8" fmla="*/ 1591733 w 3928533"/>
                <a:gd name="connsiteY8" fmla="*/ 68489 h 499040"/>
                <a:gd name="connsiteX9" fmla="*/ 1704622 w 3928533"/>
                <a:gd name="connsiteY9" fmla="*/ 91066 h 499040"/>
                <a:gd name="connsiteX10" fmla="*/ 2551289 w 3928533"/>
                <a:gd name="connsiteY10" fmla="*/ 124933 h 499040"/>
                <a:gd name="connsiteX11" fmla="*/ 2596445 w 3928533"/>
                <a:gd name="connsiteY11" fmla="*/ 136222 h 499040"/>
                <a:gd name="connsiteX12" fmla="*/ 2731911 w 3928533"/>
                <a:gd name="connsiteY12" fmla="*/ 158800 h 499040"/>
                <a:gd name="connsiteX13" fmla="*/ 2833511 w 3928533"/>
                <a:gd name="connsiteY13" fmla="*/ 226533 h 499040"/>
                <a:gd name="connsiteX14" fmla="*/ 2889956 w 3928533"/>
                <a:gd name="connsiteY14" fmla="*/ 282978 h 499040"/>
                <a:gd name="connsiteX15" fmla="*/ 2901245 w 3928533"/>
                <a:gd name="connsiteY15" fmla="*/ 316844 h 499040"/>
                <a:gd name="connsiteX16" fmla="*/ 3014133 w 3928533"/>
                <a:gd name="connsiteY16" fmla="*/ 328133 h 499040"/>
                <a:gd name="connsiteX17" fmla="*/ 3093156 w 3928533"/>
                <a:gd name="connsiteY17" fmla="*/ 305555 h 499040"/>
                <a:gd name="connsiteX18" fmla="*/ 3510845 w 3928533"/>
                <a:gd name="connsiteY18" fmla="*/ 328133 h 499040"/>
                <a:gd name="connsiteX19" fmla="*/ 3522133 w 3928533"/>
                <a:gd name="connsiteY19" fmla="*/ 395866 h 499040"/>
                <a:gd name="connsiteX20" fmla="*/ 3691467 w 3928533"/>
                <a:gd name="connsiteY20" fmla="*/ 429733 h 499040"/>
                <a:gd name="connsiteX21" fmla="*/ 3747911 w 3928533"/>
                <a:gd name="connsiteY21" fmla="*/ 441022 h 499040"/>
                <a:gd name="connsiteX22" fmla="*/ 3849511 w 3928533"/>
                <a:gd name="connsiteY22" fmla="*/ 474889 h 499040"/>
                <a:gd name="connsiteX23" fmla="*/ 3917245 w 3928533"/>
                <a:gd name="connsiteY23" fmla="*/ 486178 h 499040"/>
                <a:gd name="connsiteX24" fmla="*/ 3928533 w 3928533"/>
                <a:gd name="connsiteY24" fmla="*/ 452311 h 499040"/>
                <a:gd name="connsiteX0" fmla="*/ 0 w 3984977"/>
                <a:gd name="connsiteY0" fmla="*/ 305555 h 499040"/>
                <a:gd name="connsiteX1" fmla="*/ 304800 w 3984977"/>
                <a:gd name="connsiteY1" fmla="*/ 339422 h 499040"/>
                <a:gd name="connsiteX2" fmla="*/ 654755 w 3984977"/>
                <a:gd name="connsiteY2" fmla="*/ 282978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531381"/>
                <a:gd name="connsiteX1" fmla="*/ 316089 w 3984977"/>
                <a:gd name="connsiteY1" fmla="*/ 531333 h 531381"/>
                <a:gd name="connsiteX2" fmla="*/ 654755 w 3984977"/>
                <a:gd name="connsiteY2" fmla="*/ 282978 h 531381"/>
                <a:gd name="connsiteX3" fmla="*/ 982133 w 3984977"/>
                <a:gd name="connsiteY3" fmla="*/ 395866 h 531381"/>
                <a:gd name="connsiteX4" fmla="*/ 1016000 w 3984977"/>
                <a:gd name="connsiteY4" fmla="*/ 34622 h 531381"/>
                <a:gd name="connsiteX5" fmla="*/ 1049866 w 3984977"/>
                <a:gd name="connsiteY5" fmla="*/ 12044 h 531381"/>
                <a:gd name="connsiteX6" fmla="*/ 1140177 w 3984977"/>
                <a:gd name="connsiteY6" fmla="*/ 755 h 531381"/>
                <a:gd name="connsiteX7" fmla="*/ 1478844 w 3984977"/>
                <a:gd name="connsiteY7" fmla="*/ 23333 h 531381"/>
                <a:gd name="connsiteX8" fmla="*/ 1648177 w 3984977"/>
                <a:gd name="connsiteY8" fmla="*/ 68489 h 531381"/>
                <a:gd name="connsiteX9" fmla="*/ 1761066 w 3984977"/>
                <a:gd name="connsiteY9" fmla="*/ 91066 h 531381"/>
                <a:gd name="connsiteX10" fmla="*/ 2607733 w 3984977"/>
                <a:gd name="connsiteY10" fmla="*/ 124933 h 531381"/>
                <a:gd name="connsiteX11" fmla="*/ 2652889 w 3984977"/>
                <a:gd name="connsiteY11" fmla="*/ 136222 h 531381"/>
                <a:gd name="connsiteX12" fmla="*/ 2788355 w 3984977"/>
                <a:gd name="connsiteY12" fmla="*/ 158800 h 531381"/>
                <a:gd name="connsiteX13" fmla="*/ 2889955 w 3984977"/>
                <a:gd name="connsiteY13" fmla="*/ 226533 h 531381"/>
                <a:gd name="connsiteX14" fmla="*/ 2946400 w 3984977"/>
                <a:gd name="connsiteY14" fmla="*/ 282978 h 531381"/>
                <a:gd name="connsiteX15" fmla="*/ 2957689 w 3984977"/>
                <a:gd name="connsiteY15" fmla="*/ 316844 h 531381"/>
                <a:gd name="connsiteX16" fmla="*/ 3070577 w 3984977"/>
                <a:gd name="connsiteY16" fmla="*/ 328133 h 531381"/>
                <a:gd name="connsiteX17" fmla="*/ 3149600 w 3984977"/>
                <a:gd name="connsiteY17" fmla="*/ 305555 h 531381"/>
                <a:gd name="connsiteX18" fmla="*/ 3567289 w 3984977"/>
                <a:gd name="connsiteY18" fmla="*/ 328133 h 531381"/>
                <a:gd name="connsiteX19" fmla="*/ 3578577 w 3984977"/>
                <a:gd name="connsiteY19" fmla="*/ 395866 h 531381"/>
                <a:gd name="connsiteX20" fmla="*/ 3747911 w 3984977"/>
                <a:gd name="connsiteY20" fmla="*/ 429733 h 531381"/>
                <a:gd name="connsiteX21" fmla="*/ 3804355 w 3984977"/>
                <a:gd name="connsiteY21" fmla="*/ 441022 h 531381"/>
                <a:gd name="connsiteX22" fmla="*/ 3905955 w 3984977"/>
                <a:gd name="connsiteY22" fmla="*/ 474889 h 531381"/>
                <a:gd name="connsiteX23" fmla="*/ 3973689 w 3984977"/>
                <a:gd name="connsiteY23" fmla="*/ 486178 h 531381"/>
                <a:gd name="connsiteX24" fmla="*/ 3984977 w 3984977"/>
                <a:gd name="connsiteY24" fmla="*/ 452311 h 531381"/>
                <a:gd name="connsiteX0" fmla="*/ 0 w 3984977"/>
                <a:gd name="connsiteY0" fmla="*/ 305555 h 532218"/>
                <a:gd name="connsiteX1" fmla="*/ 316089 w 3984977"/>
                <a:gd name="connsiteY1" fmla="*/ 531333 h 532218"/>
                <a:gd name="connsiteX2" fmla="*/ 654755 w 3984977"/>
                <a:gd name="connsiteY2" fmla="*/ 203955 h 532218"/>
                <a:gd name="connsiteX3" fmla="*/ 982133 w 3984977"/>
                <a:gd name="connsiteY3" fmla="*/ 395866 h 532218"/>
                <a:gd name="connsiteX4" fmla="*/ 1016000 w 3984977"/>
                <a:gd name="connsiteY4" fmla="*/ 34622 h 532218"/>
                <a:gd name="connsiteX5" fmla="*/ 1049866 w 3984977"/>
                <a:gd name="connsiteY5" fmla="*/ 12044 h 532218"/>
                <a:gd name="connsiteX6" fmla="*/ 1140177 w 3984977"/>
                <a:gd name="connsiteY6" fmla="*/ 755 h 532218"/>
                <a:gd name="connsiteX7" fmla="*/ 1478844 w 3984977"/>
                <a:gd name="connsiteY7" fmla="*/ 23333 h 532218"/>
                <a:gd name="connsiteX8" fmla="*/ 1648177 w 3984977"/>
                <a:gd name="connsiteY8" fmla="*/ 68489 h 532218"/>
                <a:gd name="connsiteX9" fmla="*/ 1761066 w 3984977"/>
                <a:gd name="connsiteY9" fmla="*/ 91066 h 532218"/>
                <a:gd name="connsiteX10" fmla="*/ 2607733 w 3984977"/>
                <a:gd name="connsiteY10" fmla="*/ 124933 h 532218"/>
                <a:gd name="connsiteX11" fmla="*/ 2652889 w 3984977"/>
                <a:gd name="connsiteY11" fmla="*/ 136222 h 532218"/>
                <a:gd name="connsiteX12" fmla="*/ 2788355 w 3984977"/>
                <a:gd name="connsiteY12" fmla="*/ 158800 h 532218"/>
                <a:gd name="connsiteX13" fmla="*/ 2889955 w 3984977"/>
                <a:gd name="connsiteY13" fmla="*/ 226533 h 532218"/>
                <a:gd name="connsiteX14" fmla="*/ 2946400 w 3984977"/>
                <a:gd name="connsiteY14" fmla="*/ 282978 h 532218"/>
                <a:gd name="connsiteX15" fmla="*/ 2957689 w 3984977"/>
                <a:gd name="connsiteY15" fmla="*/ 316844 h 532218"/>
                <a:gd name="connsiteX16" fmla="*/ 3070577 w 3984977"/>
                <a:gd name="connsiteY16" fmla="*/ 328133 h 532218"/>
                <a:gd name="connsiteX17" fmla="*/ 3149600 w 3984977"/>
                <a:gd name="connsiteY17" fmla="*/ 305555 h 532218"/>
                <a:gd name="connsiteX18" fmla="*/ 3567289 w 3984977"/>
                <a:gd name="connsiteY18" fmla="*/ 328133 h 532218"/>
                <a:gd name="connsiteX19" fmla="*/ 3578577 w 3984977"/>
                <a:gd name="connsiteY19" fmla="*/ 395866 h 532218"/>
                <a:gd name="connsiteX20" fmla="*/ 3747911 w 3984977"/>
                <a:gd name="connsiteY20" fmla="*/ 429733 h 532218"/>
                <a:gd name="connsiteX21" fmla="*/ 3804355 w 3984977"/>
                <a:gd name="connsiteY21" fmla="*/ 441022 h 532218"/>
                <a:gd name="connsiteX22" fmla="*/ 3905955 w 3984977"/>
                <a:gd name="connsiteY22" fmla="*/ 474889 h 532218"/>
                <a:gd name="connsiteX23" fmla="*/ 3973689 w 3984977"/>
                <a:gd name="connsiteY23" fmla="*/ 486178 h 532218"/>
                <a:gd name="connsiteX24" fmla="*/ 3984977 w 3984977"/>
                <a:gd name="connsiteY24" fmla="*/ 452311 h 532218"/>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11855 h 505340"/>
                <a:gd name="connsiteX1" fmla="*/ 327378 w 3984977"/>
                <a:gd name="connsiteY1" fmla="*/ 469900 h 505340"/>
                <a:gd name="connsiteX2" fmla="*/ 654755 w 3984977"/>
                <a:gd name="connsiteY2" fmla="*/ 210255 h 505340"/>
                <a:gd name="connsiteX3" fmla="*/ 982133 w 3984977"/>
                <a:gd name="connsiteY3" fmla="*/ 402166 h 505340"/>
                <a:gd name="connsiteX4" fmla="*/ 1016000 w 3984977"/>
                <a:gd name="connsiteY4" fmla="*/ 40922 h 505340"/>
                <a:gd name="connsiteX5" fmla="*/ 1140177 w 3984977"/>
                <a:gd name="connsiteY5" fmla="*/ 7055 h 505340"/>
                <a:gd name="connsiteX6" fmla="*/ 1478844 w 3984977"/>
                <a:gd name="connsiteY6" fmla="*/ 29633 h 505340"/>
                <a:gd name="connsiteX7" fmla="*/ 1648177 w 3984977"/>
                <a:gd name="connsiteY7" fmla="*/ 74789 h 505340"/>
                <a:gd name="connsiteX8" fmla="*/ 1761066 w 3984977"/>
                <a:gd name="connsiteY8" fmla="*/ 97366 h 505340"/>
                <a:gd name="connsiteX9" fmla="*/ 2607733 w 3984977"/>
                <a:gd name="connsiteY9" fmla="*/ 131233 h 505340"/>
                <a:gd name="connsiteX10" fmla="*/ 2652889 w 3984977"/>
                <a:gd name="connsiteY10" fmla="*/ 142522 h 505340"/>
                <a:gd name="connsiteX11" fmla="*/ 2788355 w 3984977"/>
                <a:gd name="connsiteY11" fmla="*/ 165100 h 505340"/>
                <a:gd name="connsiteX12" fmla="*/ 2889955 w 3984977"/>
                <a:gd name="connsiteY12" fmla="*/ 232833 h 505340"/>
                <a:gd name="connsiteX13" fmla="*/ 2946400 w 3984977"/>
                <a:gd name="connsiteY13" fmla="*/ 289278 h 505340"/>
                <a:gd name="connsiteX14" fmla="*/ 2957689 w 3984977"/>
                <a:gd name="connsiteY14" fmla="*/ 323144 h 505340"/>
                <a:gd name="connsiteX15" fmla="*/ 3070577 w 3984977"/>
                <a:gd name="connsiteY15" fmla="*/ 334433 h 505340"/>
                <a:gd name="connsiteX16" fmla="*/ 3149600 w 3984977"/>
                <a:gd name="connsiteY16" fmla="*/ 311855 h 505340"/>
                <a:gd name="connsiteX17" fmla="*/ 3567289 w 3984977"/>
                <a:gd name="connsiteY17" fmla="*/ 334433 h 505340"/>
                <a:gd name="connsiteX18" fmla="*/ 3578577 w 3984977"/>
                <a:gd name="connsiteY18" fmla="*/ 402166 h 505340"/>
                <a:gd name="connsiteX19" fmla="*/ 3747911 w 3984977"/>
                <a:gd name="connsiteY19" fmla="*/ 436033 h 505340"/>
                <a:gd name="connsiteX20" fmla="*/ 3804355 w 3984977"/>
                <a:gd name="connsiteY20" fmla="*/ 447322 h 505340"/>
                <a:gd name="connsiteX21" fmla="*/ 3905955 w 3984977"/>
                <a:gd name="connsiteY21" fmla="*/ 481189 h 505340"/>
                <a:gd name="connsiteX22" fmla="*/ 3973689 w 3984977"/>
                <a:gd name="connsiteY22" fmla="*/ 492478 h 505340"/>
                <a:gd name="connsiteX23" fmla="*/ 3984977 w 3984977"/>
                <a:gd name="connsiteY23" fmla="*/ 458611 h 505340"/>
                <a:gd name="connsiteX0" fmla="*/ 0 w 3984977"/>
                <a:gd name="connsiteY0" fmla="*/ 304800 h 498285"/>
                <a:gd name="connsiteX1" fmla="*/ 327378 w 3984977"/>
                <a:gd name="connsiteY1" fmla="*/ 462845 h 498285"/>
                <a:gd name="connsiteX2" fmla="*/ 654755 w 3984977"/>
                <a:gd name="connsiteY2" fmla="*/ 203200 h 498285"/>
                <a:gd name="connsiteX3" fmla="*/ 982133 w 3984977"/>
                <a:gd name="connsiteY3" fmla="*/ 395111 h 498285"/>
                <a:gd name="connsiteX4" fmla="*/ 1140177 w 3984977"/>
                <a:gd name="connsiteY4" fmla="*/ 0 h 498285"/>
                <a:gd name="connsiteX5" fmla="*/ 1478844 w 3984977"/>
                <a:gd name="connsiteY5" fmla="*/ 22578 h 498285"/>
                <a:gd name="connsiteX6" fmla="*/ 1648177 w 3984977"/>
                <a:gd name="connsiteY6" fmla="*/ 67734 h 498285"/>
                <a:gd name="connsiteX7" fmla="*/ 1761066 w 3984977"/>
                <a:gd name="connsiteY7" fmla="*/ 90311 h 498285"/>
                <a:gd name="connsiteX8" fmla="*/ 2607733 w 3984977"/>
                <a:gd name="connsiteY8" fmla="*/ 124178 h 498285"/>
                <a:gd name="connsiteX9" fmla="*/ 2652889 w 3984977"/>
                <a:gd name="connsiteY9" fmla="*/ 135467 h 498285"/>
                <a:gd name="connsiteX10" fmla="*/ 2788355 w 3984977"/>
                <a:gd name="connsiteY10" fmla="*/ 158045 h 498285"/>
                <a:gd name="connsiteX11" fmla="*/ 2889955 w 3984977"/>
                <a:gd name="connsiteY11" fmla="*/ 225778 h 498285"/>
                <a:gd name="connsiteX12" fmla="*/ 2946400 w 3984977"/>
                <a:gd name="connsiteY12" fmla="*/ 282223 h 498285"/>
                <a:gd name="connsiteX13" fmla="*/ 2957689 w 3984977"/>
                <a:gd name="connsiteY13" fmla="*/ 316089 h 498285"/>
                <a:gd name="connsiteX14" fmla="*/ 3070577 w 3984977"/>
                <a:gd name="connsiteY14" fmla="*/ 327378 h 498285"/>
                <a:gd name="connsiteX15" fmla="*/ 3149600 w 3984977"/>
                <a:gd name="connsiteY15" fmla="*/ 304800 h 498285"/>
                <a:gd name="connsiteX16" fmla="*/ 3567289 w 3984977"/>
                <a:gd name="connsiteY16" fmla="*/ 327378 h 498285"/>
                <a:gd name="connsiteX17" fmla="*/ 3578577 w 3984977"/>
                <a:gd name="connsiteY17" fmla="*/ 395111 h 498285"/>
                <a:gd name="connsiteX18" fmla="*/ 3747911 w 3984977"/>
                <a:gd name="connsiteY18" fmla="*/ 428978 h 498285"/>
                <a:gd name="connsiteX19" fmla="*/ 3804355 w 3984977"/>
                <a:gd name="connsiteY19" fmla="*/ 440267 h 498285"/>
                <a:gd name="connsiteX20" fmla="*/ 3905955 w 3984977"/>
                <a:gd name="connsiteY20" fmla="*/ 474134 h 498285"/>
                <a:gd name="connsiteX21" fmla="*/ 3973689 w 3984977"/>
                <a:gd name="connsiteY21" fmla="*/ 485423 h 498285"/>
                <a:gd name="connsiteX22" fmla="*/ 3984977 w 3984977"/>
                <a:gd name="connsiteY22" fmla="*/ 451556 h 498285"/>
                <a:gd name="connsiteX0" fmla="*/ 0 w 3984977"/>
                <a:gd name="connsiteY0" fmla="*/ 287448 h 480933"/>
                <a:gd name="connsiteX1" fmla="*/ 327378 w 3984977"/>
                <a:gd name="connsiteY1" fmla="*/ 445493 h 480933"/>
                <a:gd name="connsiteX2" fmla="*/ 654755 w 3984977"/>
                <a:gd name="connsiteY2" fmla="*/ 185848 h 480933"/>
                <a:gd name="connsiteX3" fmla="*/ 982133 w 3984977"/>
                <a:gd name="connsiteY3" fmla="*/ 377759 h 480933"/>
                <a:gd name="connsiteX4" fmla="*/ 1207911 w 3984977"/>
                <a:gd name="connsiteY4" fmla="*/ 174559 h 480933"/>
                <a:gd name="connsiteX5" fmla="*/ 1478844 w 3984977"/>
                <a:gd name="connsiteY5" fmla="*/ 5226 h 480933"/>
                <a:gd name="connsiteX6" fmla="*/ 1648177 w 3984977"/>
                <a:gd name="connsiteY6" fmla="*/ 50382 h 480933"/>
                <a:gd name="connsiteX7" fmla="*/ 1761066 w 3984977"/>
                <a:gd name="connsiteY7" fmla="*/ 72959 h 480933"/>
                <a:gd name="connsiteX8" fmla="*/ 2607733 w 3984977"/>
                <a:gd name="connsiteY8" fmla="*/ 106826 h 480933"/>
                <a:gd name="connsiteX9" fmla="*/ 2652889 w 3984977"/>
                <a:gd name="connsiteY9" fmla="*/ 118115 h 480933"/>
                <a:gd name="connsiteX10" fmla="*/ 2788355 w 3984977"/>
                <a:gd name="connsiteY10" fmla="*/ 140693 h 480933"/>
                <a:gd name="connsiteX11" fmla="*/ 2889955 w 3984977"/>
                <a:gd name="connsiteY11" fmla="*/ 208426 h 480933"/>
                <a:gd name="connsiteX12" fmla="*/ 2946400 w 3984977"/>
                <a:gd name="connsiteY12" fmla="*/ 264871 h 480933"/>
                <a:gd name="connsiteX13" fmla="*/ 2957689 w 3984977"/>
                <a:gd name="connsiteY13" fmla="*/ 298737 h 480933"/>
                <a:gd name="connsiteX14" fmla="*/ 3070577 w 3984977"/>
                <a:gd name="connsiteY14" fmla="*/ 310026 h 480933"/>
                <a:gd name="connsiteX15" fmla="*/ 3149600 w 3984977"/>
                <a:gd name="connsiteY15" fmla="*/ 287448 h 480933"/>
                <a:gd name="connsiteX16" fmla="*/ 3567289 w 3984977"/>
                <a:gd name="connsiteY16" fmla="*/ 310026 h 480933"/>
                <a:gd name="connsiteX17" fmla="*/ 3578577 w 3984977"/>
                <a:gd name="connsiteY17" fmla="*/ 377759 h 480933"/>
                <a:gd name="connsiteX18" fmla="*/ 3747911 w 3984977"/>
                <a:gd name="connsiteY18" fmla="*/ 411626 h 480933"/>
                <a:gd name="connsiteX19" fmla="*/ 3804355 w 3984977"/>
                <a:gd name="connsiteY19" fmla="*/ 422915 h 480933"/>
                <a:gd name="connsiteX20" fmla="*/ 3905955 w 3984977"/>
                <a:gd name="connsiteY20" fmla="*/ 456782 h 480933"/>
                <a:gd name="connsiteX21" fmla="*/ 3973689 w 3984977"/>
                <a:gd name="connsiteY21" fmla="*/ 468071 h 480933"/>
                <a:gd name="connsiteX22" fmla="*/ 3984977 w 3984977"/>
                <a:gd name="connsiteY22" fmla="*/ 434204 h 480933"/>
                <a:gd name="connsiteX0" fmla="*/ 0 w 3984977"/>
                <a:gd name="connsiteY0" fmla="*/ 255353 h 448838"/>
                <a:gd name="connsiteX1" fmla="*/ 327378 w 3984977"/>
                <a:gd name="connsiteY1" fmla="*/ 413398 h 448838"/>
                <a:gd name="connsiteX2" fmla="*/ 654755 w 3984977"/>
                <a:gd name="connsiteY2" fmla="*/ 153753 h 448838"/>
                <a:gd name="connsiteX3" fmla="*/ 982133 w 3984977"/>
                <a:gd name="connsiteY3" fmla="*/ 345664 h 448838"/>
                <a:gd name="connsiteX4" fmla="*/ 1207911 w 3984977"/>
                <a:gd name="connsiteY4" fmla="*/ 142464 h 448838"/>
                <a:gd name="connsiteX5" fmla="*/ 1433689 w 3984977"/>
                <a:gd name="connsiteY5" fmla="*/ 334376 h 448838"/>
                <a:gd name="connsiteX6" fmla="*/ 1648177 w 3984977"/>
                <a:gd name="connsiteY6" fmla="*/ 18287 h 448838"/>
                <a:gd name="connsiteX7" fmla="*/ 1761066 w 3984977"/>
                <a:gd name="connsiteY7" fmla="*/ 40864 h 448838"/>
                <a:gd name="connsiteX8" fmla="*/ 2607733 w 3984977"/>
                <a:gd name="connsiteY8" fmla="*/ 74731 h 448838"/>
                <a:gd name="connsiteX9" fmla="*/ 2652889 w 3984977"/>
                <a:gd name="connsiteY9" fmla="*/ 86020 h 448838"/>
                <a:gd name="connsiteX10" fmla="*/ 2788355 w 3984977"/>
                <a:gd name="connsiteY10" fmla="*/ 108598 h 448838"/>
                <a:gd name="connsiteX11" fmla="*/ 2889955 w 3984977"/>
                <a:gd name="connsiteY11" fmla="*/ 176331 h 448838"/>
                <a:gd name="connsiteX12" fmla="*/ 2946400 w 3984977"/>
                <a:gd name="connsiteY12" fmla="*/ 232776 h 448838"/>
                <a:gd name="connsiteX13" fmla="*/ 2957689 w 3984977"/>
                <a:gd name="connsiteY13" fmla="*/ 266642 h 448838"/>
                <a:gd name="connsiteX14" fmla="*/ 3070577 w 3984977"/>
                <a:gd name="connsiteY14" fmla="*/ 277931 h 448838"/>
                <a:gd name="connsiteX15" fmla="*/ 3149600 w 3984977"/>
                <a:gd name="connsiteY15" fmla="*/ 255353 h 448838"/>
                <a:gd name="connsiteX16" fmla="*/ 3567289 w 3984977"/>
                <a:gd name="connsiteY16" fmla="*/ 277931 h 448838"/>
                <a:gd name="connsiteX17" fmla="*/ 3578577 w 3984977"/>
                <a:gd name="connsiteY17" fmla="*/ 345664 h 448838"/>
                <a:gd name="connsiteX18" fmla="*/ 3747911 w 3984977"/>
                <a:gd name="connsiteY18" fmla="*/ 379531 h 448838"/>
                <a:gd name="connsiteX19" fmla="*/ 3804355 w 3984977"/>
                <a:gd name="connsiteY19" fmla="*/ 390820 h 448838"/>
                <a:gd name="connsiteX20" fmla="*/ 3905955 w 3984977"/>
                <a:gd name="connsiteY20" fmla="*/ 424687 h 448838"/>
                <a:gd name="connsiteX21" fmla="*/ 3973689 w 3984977"/>
                <a:gd name="connsiteY21" fmla="*/ 435976 h 448838"/>
                <a:gd name="connsiteX22" fmla="*/ 3984977 w 3984977"/>
                <a:gd name="connsiteY22" fmla="*/ 402109 h 448838"/>
                <a:gd name="connsiteX0" fmla="*/ 0 w 3984977"/>
                <a:gd name="connsiteY0" fmla="*/ 215052 h 408537"/>
                <a:gd name="connsiteX1" fmla="*/ 327378 w 3984977"/>
                <a:gd name="connsiteY1" fmla="*/ 373097 h 408537"/>
                <a:gd name="connsiteX2" fmla="*/ 654755 w 3984977"/>
                <a:gd name="connsiteY2" fmla="*/ 113452 h 408537"/>
                <a:gd name="connsiteX3" fmla="*/ 982133 w 3984977"/>
                <a:gd name="connsiteY3" fmla="*/ 305363 h 408537"/>
                <a:gd name="connsiteX4" fmla="*/ 1207911 w 3984977"/>
                <a:gd name="connsiteY4" fmla="*/ 102163 h 408537"/>
                <a:gd name="connsiteX5" fmla="*/ 1433689 w 3984977"/>
                <a:gd name="connsiteY5" fmla="*/ 294075 h 408537"/>
                <a:gd name="connsiteX6" fmla="*/ 1648177 w 3984977"/>
                <a:gd name="connsiteY6" fmla="*/ 113452 h 408537"/>
                <a:gd name="connsiteX7" fmla="*/ 1761066 w 3984977"/>
                <a:gd name="connsiteY7" fmla="*/ 563 h 408537"/>
                <a:gd name="connsiteX8" fmla="*/ 2607733 w 3984977"/>
                <a:gd name="connsiteY8" fmla="*/ 34430 h 408537"/>
                <a:gd name="connsiteX9" fmla="*/ 2652889 w 3984977"/>
                <a:gd name="connsiteY9" fmla="*/ 45719 h 408537"/>
                <a:gd name="connsiteX10" fmla="*/ 2788355 w 3984977"/>
                <a:gd name="connsiteY10" fmla="*/ 68297 h 408537"/>
                <a:gd name="connsiteX11" fmla="*/ 2889955 w 3984977"/>
                <a:gd name="connsiteY11" fmla="*/ 136030 h 408537"/>
                <a:gd name="connsiteX12" fmla="*/ 2946400 w 3984977"/>
                <a:gd name="connsiteY12" fmla="*/ 192475 h 408537"/>
                <a:gd name="connsiteX13" fmla="*/ 2957689 w 3984977"/>
                <a:gd name="connsiteY13" fmla="*/ 226341 h 408537"/>
                <a:gd name="connsiteX14" fmla="*/ 3070577 w 3984977"/>
                <a:gd name="connsiteY14" fmla="*/ 237630 h 408537"/>
                <a:gd name="connsiteX15" fmla="*/ 3149600 w 3984977"/>
                <a:gd name="connsiteY15" fmla="*/ 215052 h 408537"/>
                <a:gd name="connsiteX16" fmla="*/ 3567289 w 3984977"/>
                <a:gd name="connsiteY16" fmla="*/ 237630 h 408537"/>
                <a:gd name="connsiteX17" fmla="*/ 3578577 w 3984977"/>
                <a:gd name="connsiteY17" fmla="*/ 305363 h 408537"/>
                <a:gd name="connsiteX18" fmla="*/ 3747911 w 3984977"/>
                <a:gd name="connsiteY18" fmla="*/ 339230 h 408537"/>
                <a:gd name="connsiteX19" fmla="*/ 3804355 w 3984977"/>
                <a:gd name="connsiteY19" fmla="*/ 350519 h 408537"/>
                <a:gd name="connsiteX20" fmla="*/ 3905955 w 3984977"/>
                <a:gd name="connsiteY20" fmla="*/ 384386 h 408537"/>
                <a:gd name="connsiteX21" fmla="*/ 3973689 w 3984977"/>
                <a:gd name="connsiteY21" fmla="*/ 395675 h 408537"/>
                <a:gd name="connsiteX22" fmla="*/ 3984977 w 3984977"/>
                <a:gd name="connsiteY22" fmla="*/ 361808 h 408537"/>
                <a:gd name="connsiteX0" fmla="*/ 0 w 3984977"/>
                <a:gd name="connsiteY0" fmla="*/ 193696 h 387181"/>
                <a:gd name="connsiteX1" fmla="*/ 327378 w 3984977"/>
                <a:gd name="connsiteY1" fmla="*/ 351741 h 387181"/>
                <a:gd name="connsiteX2" fmla="*/ 654755 w 3984977"/>
                <a:gd name="connsiteY2" fmla="*/ 92096 h 387181"/>
                <a:gd name="connsiteX3" fmla="*/ 982133 w 3984977"/>
                <a:gd name="connsiteY3" fmla="*/ 284007 h 387181"/>
                <a:gd name="connsiteX4" fmla="*/ 1207911 w 3984977"/>
                <a:gd name="connsiteY4" fmla="*/ 80807 h 387181"/>
                <a:gd name="connsiteX5" fmla="*/ 1433689 w 3984977"/>
                <a:gd name="connsiteY5" fmla="*/ 272719 h 387181"/>
                <a:gd name="connsiteX6" fmla="*/ 1648177 w 3984977"/>
                <a:gd name="connsiteY6" fmla="*/ 92096 h 387181"/>
                <a:gd name="connsiteX7" fmla="*/ 1794932 w 3984977"/>
                <a:gd name="connsiteY7" fmla="*/ 227563 h 387181"/>
                <a:gd name="connsiteX8" fmla="*/ 2607733 w 3984977"/>
                <a:gd name="connsiteY8" fmla="*/ 13074 h 387181"/>
                <a:gd name="connsiteX9" fmla="*/ 2652889 w 3984977"/>
                <a:gd name="connsiteY9" fmla="*/ 24363 h 387181"/>
                <a:gd name="connsiteX10" fmla="*/ 2788355 w 3984977"/>
                <a:gd name="connsiteY10" fmla="*/ 46941 h 387181"/>
                <a:gd name="connsiteX11" fmla="*/ 2889955 w 3984977"/>
                <a:gd name="connsiteY11" fmla="*/ 114674 h 387181"/>
                <a:gd name="connsiteX12" fmla="*/ 2946400 w 3984977"/>
                <a:gd name="connsiteY12" fmla="*/ 171119 h 387181"/>
                <a:gd name="connsiteX13" fmla="*/ 2957689 w 3984977"/>
                <a:gd name="connsiteY13" fmla="*/ 204985 h 387181"/>
                <a:gd name="connsiteX14" fmla="*/ 3070577 w 3984977"/>
                <a:gd name="connsiteY14" fmla="*/ 216274 h 387181"/>
                <a:gd name="connsiteX15" fmla="*/ 3149600 w 3984977"/>
                <a:gd name="connsiteY15" fmla="*/ 193696 h 387181"/>
                <a:gd name="connsiteX16" fmla="*/ 3567289 w 3984977"/>
                <a:gd name="connsiteY16" fmla="*/ 216274 h 387181"/>
                <a:gd name="connsiteX17" fmla="*/ 3578577 w 3984977"/>
                <a:gd name="connsiteY17" fmla="*/ 284007 h 387181"/>
                <a:gd name="connsiteX18" fmla="*/ 3747911 w 3984977"/>
                <a:gd name="connsiteY18" fmla="*/ 317874 h 387181"/>
                <a:gd name="connsiteX19" fmla="*/ 3804355 w 3984977"/>
                <a:gd name="connsiteY19" fmla="*/ 329163 h 387181"/>
                <a:gd name="connsiteX20" fmla="*/ 3905955 w 3984977"/>
                <a:gd name="connsiteY20" fmla="*/ 363030 h 387181"/>
                <a:gd name="connsiteX21" fmla="*/ 3973689 w 3984977"/>
                <a:gd name="connsiteY21" fmla="*/ 374319 h 387181"/>
                <a:gd name="connsiteX22" fmla="*/ 3984977 w 3984977"/>
                <a:gd name="connsiteY22" fmla="*/ 340452 h 387181"/>
                <a:gd name="connsiteX0" fmla="*/ 0 w 3984977"/>
                <a:gd name="connsiteY0" fmla="*/ 190458 h 383943"/>
                <a:gd name="connsiteX1" fmla="*/ 327378 w 3984977"/>
                <a:gd name="connsiteY1" fmla="*/ 348503 h 383943"/>
                <a:gd name="connsiteX2" fmla="*/ 654755 w 3984977"/>
                <a:gd name="connsiteY2" fmla="*/ 88858 h 383943"/>
                <a:gd name="connsiteX3" fmla="*/ 982133 w 3984977"/>
                <a:gd name="connsiteY3" fmla="*/ 280769 h 383943"/>
                <a:gd name="connsiteX4" fmla="*/ 1207911 w 3984977"/>
                <a:gd name="connsiteY4" fmla="*/ 77569 h 383943"/>
                <a:gd name="connsiteX5" fmla="*/ 1433689 w 3984977"/>
                <a:gd name="connsiteY5" fmla="*/ 269481 h 383943"/>
                <a:gd name="connsiteX6" fmla="*/ 1648177 w 3984977"/>
                <a:gd name="connsiteY6" fmla="*/ 88858 h 383943"/>
                <a:gd name="connsiteX7" fmla="*/ 1794932 w 3984977"/>
                <a:gd name="connsiteY7" fmla="*/ 224325 h 383943"/>
                <a:gd name="connsiteX8" fmla="*/ 2607733 w 3984977"/>
                <a:gd name="connsiteY8" fmla="*/ 9836 h 383943"/>
                <a:gd name="connsiteX9" fmla="*/ 2788355 w 3984977"/>
                <a:gd name="connsiteY9" fmla="*/ 43703 h 383943"/>
                <a:gd name="connsiteX10" fmla="*/ 2889955 w 3984977"/>
                <a:gd name="connsiteY10" fmla="*/ 111436 h 383943"/>
                <a:gd name="connsiteX11" fmla="*/ 2946400 w 3984977"/>
                <a:gd name="connsiteY11" fmla="*/ 167881 h 383943"/>
                <a:gd name="connsiteX12" fmla="*/ 2957689 w 3984977"/>
                <a:gd name="connsiteY12" fmla="*/ 201747 h 383943"/>
                <a:gd name="connsiteX13" fmla="*/ 3070577 w 3984977"/>
                <a:gd name="connsiteY13" fmla="*/ 213036 h 383943"/>
                <a:gd name="connsiteX14" fmla="*/ 3149600 w 3984977"/>
                <a:gd name="connsiteY14" fmla="*/ 190458 h 383943"/>
                <a:gd name="connsiteX15" fmla="*/ 3567289 w 3984977"/>
                <a:gd name="connsiteY15" fmla="*/ 213036 h 383943"/>
                <a:gd name="connsiteX16" fmla="*/ 3578577 w 3984977"/>
                <a:gd name="connsiteY16" fmla="*/ 280769 h 383943"/>
                <a:gd name="connsiteX17" fmla="*/ 3747911 w 3984977"/>
                <a:gd name="connsiteY17" fmla="*/ 314636 h 383943"/>
                <a:gd name="connsiteX18" fmla="*/ 3804355 w 3984977"/>
                <a:gd name="connsiteY18" fmla="*/ 325925 h 383943"/>
                <a:gd name="connsiteX19" fmla="*/ 3905955 w 3984977"/>
                <a:gd name="connsiteY19" fmla="*/ 359792 h 383943"/>
                <a:gd name="connsiteX20" fmla="*/ 3973689 w 3984977"/>
                <a:gd name="connsiteY20" fmla="*/ 371081 h 383943"/>
                <a:gd name="connsiteX21" fmla="*/ 3984977 w 3984977"/>
                <a:gd name="connsiteY21" fmla="*/ 337214 h 383943"/>
                <a:gd name="connsiteX0" fmla="*/ 0 w 3984977"/>
                <a:gd name="connsiteY0" fmla="*/ 164728 h 358213"/>
                <a:gd name="connsiteX1" fmla="*/ 327378 w 3984977"/>
                <a:gd name="connsiteY1" fmla="*/ 322773 h 358213"/>
                <a:gd name="connsiteX2" fmla="*/ 654755 w 3984977"/>
                <a:gd name="connsiteY2" fmla="*/ 63128 h 358213"/>
                <a:gd name="connsiteX3" fmla="*/ 982133 w 3984977"/>
                <a:gd name="connsiteY3" fmla="*/ 255039 h 358213"/>
                <a:gd name="connsiteX4" fmla="*/ 1207911 w 3984977"/>
                <a:gd name="connsiteY4" fmla="*/ 51839 h 358213"/>
                <a:gd name="connsiteX5" fmla="*/ 1433689 w 3984977"/>
                <a:gd name="connsiteY5" fmla="*/ 243751 h 358213"/>
                <a:gd name="connsiteX6" fmla="*/ 1648177 w 3984977"/>
                <a:gd name="connsiteY6" fmla="*/ 63128 h 358213"/>
                <a:gd name="connsiteX7" fmla="*/ 1794932 w 3984977"/>
                <a:gd name="connsiteY7" fmla="*/ 198595 h 358213"/>
                <a:gd name="connsiteX8" fmla="*/ 2257777 w 3984977"/>
                <a:gd name="connsiteY8" fmla="*/ 17973 h 358213"/>
                <a:gd name="connsiteX9" fmla="*/ 2788355 w 3984977"/>
                <a:gd name="connsiteY9" fmla="*/ 17973 h 358213"/>
                <a:gd name="connsiteX10" fmla="*/ 2889955 w 3984977"/>
                <a:gd name="connsiteY10" fmla="*/ 85706 h 358213"/>
                <a:gd name="connsiteX11" fmla="*/ 2946400 w 3984977"/>
                <a:gd name="connsiteY11" fmla="*/ 142151 h 358213"/>
                <a:gd name="connsiteX12" fmla="*/ 2957689 w 3984977"/>
                <a:gd name="connsiteY12" fmla="*/ 176017 h 358213"/>
                <a:gd name="connsiteX13" fmla="*/ 3070577 w 3984977"/>
                <a:gd name="connsiteY13" fmla="*/ 187306 h 358213"/>
                <a:gd name="connsiteX14" fmla="*/ 3149600 w 3984977"/>
                <a:gd name="connsiteY14" fmla="*/ 164728 h 358213"/>
                <a:gd name="connsiteX15" fmla="*/ 3567289 w 3984977"/>
                <a:gd name="connsiteY15" fmla="*/ 187306 h 358213"/>
                <a:gd name="connsiteX16" fmla="*/ 3578577 w 3984977"/>
                <a:gd name="connsiteY16" fmla="*/ 255039 h 358213"/>
                <a:gd name="connsiteX17" fmla="*/ 3747911 w 3984977"/>
                <a:gd name="connsiteY17" fmla="*/ 288906 h 358213"/>
                <a:gd name="connsiteX18" fmla="*/ 3804355 w 3984977"/>
                <a:gd name="connsiteY18" fmla="*/ 300195 h 358213"/>
                <a:gd name="connsiteX19" fmla="*/ 3905955 w 3984977"/>
                <a:gd name="connsiteY19" fmla="*/ 334062 h 358213"/>
                <a:gd name="connsiteX20" fmla="*/ 3973689 w 3984977"/>
                <a:gd name="connsiteY20" fmla="*/ 345351 h 358213"/>
                <a:gd name="connsiteX21" fmla="*/ 3984977 w 3984977"/>
                <a:gd name="connsiteY21" fmla="*/ 311484 h 358213"/>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2946400 w 3984977"/>
                <a:gd name="connsiteY11" fmla="*/ 124525 h 340587"/>
                <a:gd name="connsiteX12" fmla="*/ 2957689 w 3984977"/>
                <a:gd name="connsiteY12" fmla="*/ 158391 h 340587"/>
                <a:gd name="connsiteX13" fmla="*/ 3070577 w 3984977"/>
                <a:gd name="connsiteY13" fmla="*/ 169680 h 340587"/>
                <a:gd name="connsiteX14" fmla="*/ 3149600 w 3984977"/>
                <a:gd name="connsiteY14" fmla="*/ 147102 h 340587"/>
                <a:gd name="connsiteX15" fmla="*/ 3567289 w 3984977"/>
                <a:gd name="connsiteY15" fmla="*/ 169680 h 340587"/>
                <a:gd name="connsiteX16" fmla="*/ 3578577 w 3984977"/>
                <a:gd name="connsiteY16" fmla="*/ 237413 h 340587"/>
                <a:gd name="connsiteX17" fmla="*/ 3747911 w 3984977"/>
                <a:gd name="connsiteY17" fmla="*/ 271280 h 340587"/>
                <a:gd name="connsiteX18" fmla="*/ 3804355 w 3984977"/>
                <a:gd name="connsiteY18" fmla="*/ 282569 h 340587"/>
                <a:gd name="connsiteX19" fmla="*/ 3905955 w 3984977"/>
                <a:gd name="connsiteY19" fmla="*/ 316436 h 340587"/>
                <a:gd name="connsiteX20" fmla="*/ 3973689 w 3984977"/>
                <a:gd name="connsiteY20" fmla="*/ 327725 h 340587"/>
                <a:gd name="connsiteX21" fmla="*/ 3984977 w 3984977"/>
                <a:gd name="connsiteY21"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2946400 w 3984977"/>
                <a:gd name="connsiteY11" fmla="*/ 124525 h 340587"/>
                <a:gd name="connsiteX12" fmla="*/ 3070577 w 3984977"/>
                <a:gd name="connsiteY12" fmla="*/ 169680 h 340587"/>
                <a:gd name="connsiteX13" fmla="*/ 3149600 w 3984977"/>
                <a:gd name="connsiteY13" fmla="*/ 147102 h 340587"/>
                <a:gd name="connsiteX14" fmla="*/ 3567289 w 3984977"/>
                <a:gd name="connsiteY14" fmla="*/ 169680 h 340587"/>
                <a:gd name="connsiteX15" fmla="*/ 3578577 w 3984977"/>
                <a:gd name="connsiteY15" fmla="*/ 237413 h 340587"/>
                <a:gd name="connsiteX16" fmla="*/ 3747911 w 3984977"/>
                <a:gd name="connsiteY16" fmla="*/ 271280 h 340587"/>
                <a:gd name="connsiteX17" fmla="*/ 3804355 w 3984977"/>
                <a:gd name="connsiteY17" fmla="*/ 282569 h 340587"/>
                <a:gd name="connsiteX18" fmla="*/ 3905955 w 3984977"/>
                <a:gd name="connsiteY18" fmla="*/ 316436 h 340587"/>
                <a:gd name="connsiteX19" fmla="*/ 3973689 w 3984977"/>
                <a:gd name="connsiteY19" fmla="*/ 327725 h 340587"/>
                <a:gd name="connsiteX20" fmla="*/ 3984977 w 3984977"/>
                <a:gd name="connsiteY20"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3070577 w 3984977"/>
                <a:gd name="connsiteY11" fmla="*/ 169680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3070577 w 3984977"/>
                <a:gd name="connsiteY11" fmla="*/ 169680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646311 w 3984977"/>
                <a:gd name="connsiteY14" fmla="*/ 124524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646311 w 3984977"/>
                <a:gd name="connsiteY14" fmla="*/ 124524 h 340587"/>
                <a:gd name="connsiteX15" fmla="*/ 3747911 w 3984977"/>
                <a:gd name="connsiteY15" fmla="*/ 271280 h 340587"/>
                <a:gd name="connsiteX16" fmla="*/ 3905955 w 3984977"/>
                <a:gd name="connsiteY16" fmla="*/ 316436 h 340587"/>
                <a:gd name="connsiteX17" fmla="*/ 3973689 w 3984977"/>
                <a:gd name="connsiteY17" fmla="*/ 327725 h 340587"/>
                <a:gd name="connsiteX18" fmla="*/ 3984977 w 3984977"/>
                <a:gd name="connsiteY18" fmla="*/ 293858 h 340587"/>
                <a:gd name="connsiteX0" fmla="*/ 0 w 3994742"/>
                <a:gd name="connsiteY0" fmla="*/ 147102 h 327989"/>
                <a:gd name="connsiteX1" fmla="*/ 327378 w 3994742"/>
                <a:gd name="connsiteY1" fmla="*/ 305147 h 327989"/>
                <a:gd name="connsiteX2" fmla="*/ 654755 w 3994742"/>
                <a:gd name="connsiteY2" fmla="*/ 45502 h 327989"/>
                <a:gd name="connsiteX3" fmla="*/ 982133 w 3994742"/>
                <a:gd name="connsiteY3" fmla="*/ 237413 h 327989"/>
                <a:gd name="connsiteX4" fmla="*/ 1207911 w 3994742"/>
                <a:gd name="connsiteY4" fmla="*/ 34213 h 327989"/>
                <a:gd name="connsiteX5" fmla="*/ 1433689 w 3994742"/>
                <a:gd name="connsiteY5" fmla="*/ 226125 h 327989"/>
                <a:gd name="connsiteX6" fmla="*/ 1648177 w 3994742"/>
                <a:gd name="connsiteY6" fmla="*/ 45502 h 327989"/>
                <a:gd name="connsiteX7" fmla="*/ 1794932 w 3994742"/>
                <a:gd name="connsiteY7" fmla="*/ 180969 h 327989"/>
                <a:gd name="connsiteX8" fmla="*/ 2257777 w 3994742"/>
                <a:gd name="connsiteY8" fmla="*/ 347 h 327989"/>
                <a:gd name="connsiteX9" fmla="*/ 2551289 w 3994742"/>
                <a:gd name="connsiteY9" fmla="*/ 259991 h 327989"/>
                <a:gd name="connsiteX10" fmla="*/ 2822222 w 3994742"/>
                <a:gd name="connsiteY10" fmla="*/ 90658 h 327989"/>
                <a:gd name="connsiteX11" fmla="*/ 2946400 w 3994742"/>
                <a:gd name="connsiteY11" fmla="*/ 237413 h 327989"/>
                <a:gd name="connsiteX12" fmla="*/ 3194755 w 3994742"/>
                <a:gd name="connsiteY12" fmla="*/ 101947 h 327989"/>
                <a:gd name="connsiteX13" fmla="*/ 3465689 w 3994742"/>
                <a:gd name="connsiteY13" fmla="*/ 237414 h 327989"/>
                <a:gd name="connsiteX14" fmla="*/ 3646311 w 3994742"/>
                <a:gd name="connsiteY14" fmla="*/ 124524 h 327989"/>
                <a:gd name="connsiteX15" fmla="*/ 3747911 w 3994742"/>
                <a:gd name="connsiteY15" fmla="*/ 271280 h 327989"/>
                <a:gd name="connsiteX16" fmla="*/ 3973689 w 3994742"/>
                <a:gd name="connsiteY16" fmla="*/ 327725 h 327989"/>
                <a:gd name="connsiteX17" fmla="*/ 3984977 w 3994742"/>
                <a:gd name="connsiteY17" fmla="*/ 293858 h 327989"/>
                <a:gd name="connsiteX0" fmla="*/ 0 w 4109154"/>
                <a:gd name="connsiteY0" fmla="*/ 147102 h 336679"/>
                <a:gd name="connsiteX1" fmla="*/ 327378 w 4109154"/>
                <a:gd name="connsiteY1" fmla="*/ 305147 h 336679"/>
                <a:gd name="connsiteX2" fmla="*/ 654755 w 4109154"/>
                <a:gd name="connsiteY2" fmla="*/ 45502 h 336679"/>
                <a:gd name="connsiteX3" fmla="*/ 982133 w 4109154"/>
                <a:gd name="connsiteY3" fmla="*/ 237413 h 336679"/>
                <a:gd name="connsiteX4" fmla="*/ 1207911 w 4109154"/>
                <a:gd name="connsiteY4" fmla="*/ 34213 h 336679"/>
                <a:gd name="connsiteX5" fmla="*/ 1433689 w 4109154"/>
                <a:gd name="connsiteY5" fmla="*/ 226125 h 336679"/>
                <a:gd name="connsiteX6" fmla="*/ 1648177 w 4109154"/>
                <a:gd name="connsiteY6" fmla="*/ 45502 h 336679"/>
                <a:gd name="connsiteX7" fmla="*/ 1794932 w 4109154"/>
                <a:gd name="connsiteY7" fmla="*/ 180969 h 336679"/>
                <a:gd name="connsiteX8" fmla="*/ 2257777 w 4109154"/>
                <a:gd name="connsiteY8" fmla="*/ 347 h 336679"/>
                <a:gd name="connsiteX9" fmla="*/ 2551289 w 4109154"/>
                <a:gd name="connsiteY9" fmla="*/ 259991 h 336679"/>
                <a:gd name="connsiteX10" fmla="*/ 2822222 w 4109154"/>
                <a:gd name="connsiteY10" fmla="*/ 90658 h 336679"/>
                <a:gd name="connsiteX11" fmla="*/ 2946400 w 4109154"/>
                <a:gd name="connsiteY11" fmla="*/ 237413 h 336679"/>
                <a:gd name="connsiteX12" fmla="*/ 3194755 w 4109154"/>
                <a:gd name="connsiteY12" fmla="*/ 101947 h 336679"/>
                <a:gd name="connsiteX13" fmla="*/ 3465689 w 4109154"/>
                <a:gd name="connsiteY13" fmla="*/ 237414 h 336679"/>
                <a:gd name="connsiteX14" fmla="*/ 3646311 w 4109154"/>
                <a:gd name="connsiteY14" fmla="*/ 124524 h 336679"/>
                <a:gd name="connsiteX15" fmla="*/ 3747911 w 4109154"/>
                <a:gd name="connsiteY15" fmla="*/ 271280 h 336679"/>
                <a:gd name="connsiteX16" fmla="*/ 3973689 w 4109154"/>
                <a:gd name="connsiteY16" fmla="*/ 327725 h 336679"/>
                <a:gd name="connsiteX17" fmla="*/ 4109154 w 4109154"/>
                <a:gd name="connsiteY17" fmla="*/ 90658 h 336679"/>
                <a:gd name="connsiteX0" fmla="*/ 0 w 4109154"/>
                <a:gd name="connsiteY0" fmla="*/ 147102 h 306374"/>
                <a:gd name="connsiteX1" fmla="*/ 327378 w 4109154"/>
                <a:gd name="connsiteY1" fmla="*/ 305147 h 306374"/>
                <a:gd name="connsiteX2" fmla="*/ 654755 w 4109154"/>
                <a:gd name="connsiteY2" fmla="*/ 45502 h 306374"/>
                <a:gd name="connsiteX3" fmla="*/ 982133 w 4109154"/>
                <a:gd name="connsiteY3" fmla="*/ 237413 h 306374"/>
                <a:gd name="connsiteX4" fmla="*/ 1207911 w 4109154"/>
                <a:gd name="connsiteY4" fmla="*/ 34213 h 306374"/>
                <a:gd name="connsiteX5" fmla="*/ 1433689 w 4109154"/>
                <a:gd name="connsiteY5" fmla="*/ 226125 h 306374"/>
                <a:gd name="connsiteX6" fmla="*/ 1648177 w 4109154"/>
                <a:gd name="connsiteY6" fmla="*/ 45502 h 306374"/>
                <a:gd name="connsiteX7" fmla="*/ 1794932 w 4109154"/>
                <a:gd name="connsiteY7" fmla="*/ 180969 h 306374"/>
                <a:gd name="connsiteX8" fmla="*/ 2257777 w 4109154"/>
                <a:gd name="connsiteY8" fmla="*/ 347 h 306374"/>
                <a:gd name="connsiteX9" fmla="*/ 2551289 w 4109154"/>
                <a:gd name="connsiteY9" fmla="*/ 259991 h 306374"/>
                <a:gd name="connsiteX10" fmla="*/ 2822222 w 4109154"/>
                <a:gd name="connsiteY10" fmla="*/ 90658 h 306374"/>
                <a:gd name="connsiteX11" fmla="*/ 2946400 w 4109154"/>
                <a:gd name="connsiteY11" fmla="*/ 237413 h 306374"/>
                <a:gd name="connsiteX12" fmla="*/ 3194755 w 4109154"/>
                <a:gd name="connsiteY12" fmla="*/ 101947 h 306374"/>
                <a:gd name="connsiteX13" fmla="*/ 3465689 w 4109154"/>
                <a:gd name="connsiteY13" fmla="*/ 237414 h 306374"/>
                <a:gd name="connsiteX14" fmla="*/ 3646311 w 4109154"/>
                <a:gd name="connsiteY14" fmla="*/ 124524 h 306374"/>
                <a:gd name="connsiteX15" fmla="*/ 3747911 w 4109154"/>
                <a:gd name="connsiteY15" fmla="*/ 271280 h 306374"/>
                <a:gd name="connsiteX16" fmla="*/ 3996266 w 4109154"/>
                <a:gd name="connsiteY16" fmla="*/ 147102 h 306374"/>
                <a:gd name="connsiteX17" fmla="*/ 4109154 w 4109154"/>
                <a:gd name="connsiteY17" fmla="*/ 90658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583287 w 4583287"/>
                <a:gd name="connsiteY17" fmla="*/ 124524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188176 w 4583287"/>
                <a:gd name="connsiteY17" fmla="*/ 22923 h 306374"/>
                <a:gd name="connsiteX18" fmla="*/ 4583287 w 4583287"/>
                <a:gd name="connsiteY18" fmla="*/ 124524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210754 w 4583287"/>
                <a:gd name="connsiteY17" fmla="*/ 237412 h 306374"/>
                <a:gd name="connsiteX18" fmla="*/ 4583287 w 4583287"/>
                <a:gd name="connsiteY18" fmla="*/ 124524 h 306374"/>
                <a:gd name="connsiteX0" fmla="*/ 0 w 4583287"/>
                <a:gd name="connsiteY0" fmla="*/ 147102 h 276185"/>
                <a:gd name="connsiteX1" fmla="*/ 361497 w 4583287"/>
                <a:gd name="connsiteY1" fmla="*/ 195965 h 276185"/>
                <a:gd name="connsiteX2" fmla="*/ 654755 w 4583287"/>
                <a:gd name="connsiteY2" fmla="*/ 45502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45502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54161 w 4583287"/>
                <a:gd name="connsiteY5" fmla="*/ 151062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54161 w 4583287"/>
                <a:gd name="connsiteY5" fmla="*/ 151062 h 276185"/>
                <a:gd name="connsiteX6" fmla="*/ 1648177 w 4583287"/>
                <a:gd name="connsiteY6" fmla="*/ 188803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794932 w 4583287"/>
                <a:gd name="connsiteY7" fmla="*/ 90382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986000 w 4583287"/>
                <a:gd name="connsiteY7" fmla="*/ 69910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986000 w 4583287"/>
                <a:gd name="connsiteY7" fmla="*/ 69910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881 h 185964"/>
                <a:gd name="connsiteX1" fmla="*/ 341025 w 4583287"/>
                <a:gd name="connsiteY1" fmla="*/ 64801 h 185964"/>
                <a:gd name="connsiteX2" fmla="*/ 654755 w 4583287"/>
                <a:gd name="connsiteY2" fmla="*/ 71287 h 185964"/>
                <a:gd name="connsiteX3" fmla="*/ 995781 w 4583287"/>
                <a:gd name="connsiteY3" fmla="*/ 51657 h 185964"/>
                <a:gd name="connsiteX4" fmla="*/ 1201087 w 4583287"/>
                <a:gd name="connsiteY4" fmla="*/ 46350 h 185964"/>
                <a:gd name="connsiteX5" fmla="*/ 1454161 w 4583287"/>
                <a:gd name="connsiteY5" fmla="*/ 60841 h 185964"/>
                <a:gd name="connsiteX6" fmla="*/ 1648177 w 4583287"/>
                <a:gd name="connsiteY6" fmla="*/ 98582 h 185964"/>
                <a:gd name="connsiteX7" fmla="*/ 1986000 w 4583287"/>
                <a:gd name="connsiteY7" fmla="*/ 70276 h 185964"/>
                <a:gd name="connsiteX8" fmla="*/ 2298720 w 4583287"/>
                <a:gd name="connsiteY8" fmla="*/ 53427 h 185964"/>
                <a:gd name="connsiteX9" fmla="*/ 2605880 w 4583287"/>
                <a:gd name="connsiteY9" fmla="*/ 94708 h 185964"/>
                <a:gd name="connsiteX10" fmla="*/ 2822222 w 4583287"/>
                <a:gd name="connsiteY10" fmla="*/ 437 h 185964"/>
                <a:gd name="connsiteX11" fmla="*/ 2946400 w 4583287"/>
                <a:gd name="connsiteY11" fmla="*/ 147192 h 185964"/>
                <a:gd name="connsiteX12" fmla="*/ 3194755 w 4583287"/>
                <a:gd name="connsiteY12" fmla="*/ 11726 h 185964"/>
                <a:gd name="connsiteX13" fmla="*/ 3465689 w 4583287"/>
                <a:gd name="connsiteY13" fmla="*/ 147193 h 185964"/>
                <a:gd name="connsiteX14" fmla="*/ 3646311 w 4583287"/>
                <a:gd name="connsiteY14" fmla="*/ 34303 h 185964"/>
                <a:gd name="connsiteX15" fmla="*/ 3747911 w 4583287"/>
                <a:gd name="connsiteY15" fmla="*/ 181059 h 185964"/>
                <a:gd name="connsiteX16" fmla="*/ 3996266 w 4583287"/>
                <a:gd name="connsiteY16" fmla="*/ 56881 h 185964"/>
                <a:gd name="connsiteX17" fmla="*/ 4210754 w 4583287"/>
                <a:gd name="connsiteY17" fmla="*/ 147191 h 185964"/>
                <a:gd name="connsiteX18" fmla="*/ 4583287 w 4583287"/>
                <a:gd name="connsiteY18" fmla="*/ 34303 h 185964"/>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2946400 w 4583287"/>
                <a:gd name="connsiteY11" fmla="*/ 135466 h 174238"/>
                <a:gd name="connsiteX12" fmla="*/ 3194755 w 4583287"/>
                <a:gd name="connsiteY12" fmla="*/ 0 h 174238"/>
                <a:gd name="connsiteX13" fmla="*/ 3465689 w 4583287"/>
                <a:gd name="connsiteY13" fmla="*/ 135467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3021463 w 4583287"/>
                <a:gd name="connsiteY11" fmla="*/ 80874 h 174238"/>
                <a:gd name="connsiteX12" fmla="*/ 3194755 w 4583287"/>
                <a:gd name="connsiteY12" fmla="*/ 0 h 174238"/>
                <a:gd name="connsiteX13" fmla="*/ 3465689 w 4583287"/>
                <a:gd name="connsiteY13" fmla="*/ 135467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3021463 w 4583287"/>
                <a:gd name="connsiteY11" fmla="*/ 80874 h 174238"/>
                <a:gd name="connsiteX12" fmla="*/ 3194755 w 4583287"/>
                <a:gd name="connsiteY12" fmla="*/ 0 h 174238"/>
                <a:gd name="connsiteX13" fmla="*/ 3472513 w 4583287"/>
                <a:gd name="connsiteY13" fmla="*/ 87699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35592"/>
                <a:gd name="connsiteX1" fmla="*/ 341025 w 4583287"/>
                <a:gd name="connsiteY1" fmla="*/ 53075 h 135592"/>
                <a:gd name="connsiteX2" fmla="*/ 654755 w 4583287"/>
                <a:gd name="connsiteY2" fmla="*/ 59561 h 135592"/>
                <a:gd name="connsiteX3" fmla="*/ 995781 w 4583287"/>
                <a:gd name="connsiteY3" fmla="*/ 39931 h 135592"/>
                <a:gd name="connsiteX4" fmla="*/ 1201087 w 4583287"/>
                <a:gd name="connsiteY4" fmla="*/ 34624 h 135592"/>
                <a:gd name="connsiteX5" fmla="*/ 1454161 w 4583287"/>
                <a:gd name="connsiteY5" fmla="*/ 49115 h 135592"/>
                <a:gd name="connsiteX6" fmla="*/ 1648177 w 4583287"/>
                <a:gd name="connsiteY6" fmla="*/ 86856 h 135592"/>
                <a:gd name="connsiteX7" fmla="*/ 1986000 w 4583287"/>
                <a:gd name="connsiteY7" fmla="*/ 58550 h 135592"/>
                <a:gd name="connsiteX8" fmla="*/ 2298720 w 4583287"/>
                <a:gd name="connsiteY8" fmla="*/ 41701 h 135592"/>
                <a:gd name="connsiteX9" fmla="*/ 2605880 w 4583287"/>
                <a:gd name="connsiteY9" fmla="*/ 82982 h 135592"/>
                <a:gd name="connsiteX10" fmla="*/ 2822222 w 4583287"/>
                <a:gd name="connsiteY10" fmla="*/ 43302 h 135592"/>
                <a:gd name="connsiteX11" fmla="*/ 3021463 w 4583287"/>
                <a:gd name="connsiteY11" fmla="*/ 80874 h 135592"/>
                <a:gd name="connsiteX12" fmla="*/ 3194755 w 4583287"/>
                <a:gd name="connsiteY12" fmla="*/ 0 h 135592"/>
                <a:gd name="connsiteX13" fmla="*/ 3472513 w 4583287"/>
                <a:gd name="connsiteY13" fmla="*/ 87699 h 135592"/>
                <a:gd name="connsiteX14" fmla="*/ 3646311 w 4583287"/>
                <a:gd name="connsiteY14" fmla="*/ 22577 h 135592"/>
                <a:gd name="connsiteX15" fmla="*/ 3802502 w 4583287"/>
                <a:gd name="connsiteY15" fmla="*/ 53327 h 135592"/>
                <a:gd name="connsiteX16" fmla="*/ 3996266 w 4583287"/>
                <a:gd name="connsiteY16" fmla="*/ 45155 h 135592"/>
                <a:gd name="connsiteX17" fmla="*/ 4210754 w 4583287"/>
                <a:gd name="connsiteY17" fmla="*/ 135465 h 135592"/>
                <a:gd name="connsiteX18" fmla="*/ 4583287 w 4583287"/>
                <a:gd name="connsiteY18" fmla="*/ 22577 h 135592"/>
                <a:gd name="connsiteX0" fmla="*/ 0 w 4583287"/>
                <a:gd name="connsiteY0" fmla="*/ 45155 h 87935"/>
                <a:gd name="connsiteX1" fmla="*/ 341025 w 4583287"/>
                <a:gd name="connsiteY1" fmla="*/ 53075 h 87935"/>
                <a:gd name="connsiteX2" fmla="*/ 654755 w 4583287"/>
                <a:gd name="connsiteY2" fmla="*/ 59561 h 87935"/>
                <a:gd name="connsiteX3" fmla="*/ 995781 w 4583287"/>
                <a:gd name="connsiteY3" fmla="*/ 39931 h 87935"/>
                <a:gd name="connsiteX4" fmla="*/ 1201087 w 4583287"/>
                <a:gd name="connsiteY4" fmla="*/ 34624 h 87935"/>
                <a:gd name="connsiteX5" fmla="*/ 1454161 w 4583287"/>
                <a:gd name="connsiteY5" fmla="*/ 49115 h 87935"/>
                <a:gd name="connsiteX6" fmla="*/ 1648177 w 4583287"/>
                <a:gd name="connsiteY6" fmla="*/ 86856 h 87935"/>
                <a:gd name="connsiteX7" fmla="*/ 1986000 w 4583287"/>
                <a:gd name="connsiteY7" fmla="*/ 58550 h 87935"/>
                <a:gd name="connsiteX8" fmla="*/ 2298720 w 4583287"/>
                <a:gd name="connsiteY8" fmla="*/ 41701 h 87935"/>
                <a:gd name="connsiteX9" fmla="*/ 2605880 w 4583287"/>
                <a:gd name="connsiteY9" fmla="*/ 82982 h 87935"/>
                <a:gd name="connsiteX10" fmla="*/ 2822222 w 4583287"/>
                <a:gd name="connsiteY10" fmla="*/ 43302 h 87935"/>
                <a:gd name="connsiteX11" fmla="*/ 3021463 w 4583287"/>
                <a:gd name="connsiteY11" fmla="*/ 80874 h 87935"/>
                <a:gd name="connsiteX12" fmla="*/ 3194755 w 4583287"/>
                <a:gd name="connsiteY12" fmla="*/ 0 h 87935"/>
                <a:gd name="connsiteX13" fmla="*/ 3472513 w 4583287"/>
                <a:gd name="connsiteY13" fmla="*/ 87699 h 87935"/>
                <a:gd name="connsiteX14" fmla="*/ 3646311 w 4583287"/>
                <a:gd name="connsiteY14" fmla="*/ 22577 h 87935"/>
                <a:gd name="connsiteX15" fmla="*/ 3802502 w 4583287"/>
                <a:gd name="connsiteY15" fmla="*/ 53327 h 87935"/>
                <a:gd name="connsiteX16" fmla="*/ 3996266 w 4583287"/>
                <a:gd name="connsiteY16" fmla="*/ 45155 h 87935"/>
                <a:gd name="connsiteX17" fmla="*/ 4238050 w 4583287"/>
                <a:gd name="connsiteY17" fmla="*/ 80874 h 87935"/>
                <a:gd name="connsiteX18" fmla="*/ 4583287 w 4583287"/>
                <a:gd name="connsiteY18" fmla="*/ 22577 h 8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83287" h="87935">
                  <a:moveTo>
                    <a:pt x="0" y="45155"/>
                  </a:moveTo>
                  <a:cubicBezTo>
                    <a:pt x="101600" y="56444"/>
                    <a:pt x="231899" y="70008"/>
                    <a:pt x="341025" y="53075"/>
                  </a:cubicBezTo>
                  <a:cubicBezTo>
                    <a:pt x="450151" y="36142"/>
                    <a:pt x="545629" y="70850"/>
                    <a:pt x="654755" y="59561"/>
                  </a:cubicBezTo>
                  <a:cubicBezTo>
                    <a:pt x="763881" y="48272"/>
                    <a:pt x="904726" y="44087"/>
                    <a:pt x="995781" y="39931"/>
                  </a:cubicBezTo>
                  <a:cubicBezTo>
                    <a:pt x="1086836" y="35775"/>
                    <a:pt x="1118302" y="96713"/>
                    <a:pt x="1201087" y="34624"/>
                  </a:cubicBezTo>
                  <a:cubicBezTo>
                    <a:pt x="1313976" y="42150"/>
                    <a:pt x="1379646" y="40410"/>
                    <a:pt x="1454161" y="49115"/>
                  </a:cubicBezTo>
                  <a:cubicBezTo>
                    <a:pt x="1528676" y="57820"/>
                    <a:pt x="1559537" y="85284"/>
                    <a:pt x="1648177" y="86856"/>
                  </a:cubicBezTo>
                  <a:cubicBezTo>
                    <a:pt x="1736817" y="88428"/>
                    <a:pt x="1940227" y="50922"/>
                    <a:pt x="1986000" y="58550"/>
                  </a:cubicBezTo>
                  <a:cubicBezTo>
                    <a:pt x="2164235" y="102311"/>
                    <a:pt x="2195407" y="37629"/>
                    <a:pt x="2298720" y="41701"/>
                  </a:cubicBezTo>
                  <a:cubicBezTo>
                    <a:pt x="2402033" y="45773"/>
                    <a:pt x="2558843" y="66049"/>
                    <a:pt x="2605880" y="82982"/>
                  </a:cubicBezTo>
                  <a:cubicBezTo>
                    <a:pt x="2639747" y="105560"/>
                    <a:pt x="2752958" y="43653"/>
                    <a:pt x="2822222" y="43302"/>
                  </a:cubicBezTo>
                  <a:cubicBezTo>
                    <a:pt x="2891486" y="42951"/>
                    <a:pt x="2959374" y="88091"/>
                    <a:pt x="3021463" y="80874"/>
                  </a:cubicBezTo>
                  <a:cubicBezTo>
                    <a:pt x="3083552" y="73657"/>
                    <a:pt x="3165738" y="9672"/>
                    <a:pt x="3194755" y="0"/>
                  </a:cubicBezTo>
                  <a:cubicBezTo>
                    <a:pt x="3333985" y="7526"/>
                    <a:pt x="3397254" y="83936"/>
                    <a:pt x="3472513" y="87699"/>
                  </a:cubicBezTo>
                  <a:cubicBezTo>
                    <a:pt x="3547772" y="91462"/>
                    <a:pt x="3591313" y="28306"/>
                    <a:pt x="3646311" y="22577"/>
                  </a:cubicBezTo>
                  <a:cubicBezTo>
                    <a:pt x="3701309" y="16848"/>
                    <a:pt x="3798752" y="52952"/>
                    <a:pt x="3802502" y="53327"/>
                  </a:cubicBezTo>
                  <a:cubicBezTo>
                    <a:pt x="3857065" y="87194"/>
                    <a:pt x="3923675" y="40564"/>
                    <a:pt x="3996266" y="45155"/>
                  </a:cubicBezTo>
                  <a:cubicBezTo>
                    <a:pt x="4068857" y="49746"/>
                    <a:pt x="4140213" y="84637"/>
                    <a:pt x="4238050" y="80874"/>
                  </a:cubicBezTo>
                  <a:cubicBezTo>
                    <a:pt x="4335887" y="77111"/>
                    <a:pt x="4491095" y="24458"/>
                    <a:pt x="4583287" y="22577"/>
                  </a:cubicBezTo>
                </a:path>
              </a:pathLst>
            </a:custGeom>
            <a:noFill/>
            <a:ln w="127000" cap="flat" cmpd="sng" algn="ctr">
              <a:solidFill>
                <a:schemeClr val="bg1">
                  <a:lumMod val="65000"/>
                </a:schemeClr>
              </a:solidFill>
              <a:prstDash val="solid"/>
              <a:round/>
              <a:headEnd type="none" w="med" len="med"/>
              <a:tailEnd type="none" w="med" len="med"/>
            </a:ln>
            <a:effectLst>
              <a:glow rad="63500">
                <a:schemeClr val="bg2">
                  <a:lumMod val="50000"/>
                  <a:alpha val="40000"/>
                </a:schemeClr>
              </a:glow>
              <a:outerShdw blurRad="63500" dist="38099" dir="2700000" algn="ctr" rotWithShape="0">
                <a:schemeClr val="bg2">
                  <a:alpha val="74998"/>
                </a:schemeClr>
              </a:outerShdw>
            </a:effectLst>
            <a:extLst/>
          </p:spPr>
          <p:txBody>
            <a:bodyPr vert="horz" wrap="square" lIns="91440" tIns="45720" rIns="91440" bIns="45720" numCol="1" rtlCol="0" anchor="t" anchorCtr="0" compatLnSpc="1">
              <a:prstTxWarp prst="textNoShape">
                <a:avLst/>
              </a:prstTxWarp>
            </a:bodyPr>
            <a:lstStyle/>
            <a:p>
              <a:endParaRPr lang="en-US">
                <a:solidFill>
                  <a:srgbClr val="000000"/>
                </a:solidFill>
                <a:latin typeface="Arial" charset="0"/>
                <a:ea typeface="ＭＳ Ｐゴシック" charset="0"/>
                <a:cs typeface="ＭＳ Ｐゴシック" charset="0"/>
              </a:endParaRPr>
            </a:p>
          </p:txBody>
        </p:sp>
      </p:grpSp>
      <p:sp>
        <p:nvSpPr>
          <p:cNvPr id="8" name="TextBox 7"/>
          <p:cNvSpPr txBox="1"/>
          <p:nvPr/>
        </p:nvSpPr>
        <p:spPr>
          <a:xfrm>
            <a:off x="8805731" y="3686866"/>
            <a:ext cx="3245504" cy="646331"/>
          </a:xfrm>
          <a:prstGeom prst="rect">
            <a:avLst/>
          </a:prstGeom>
          <a:noFill/>
        </p:spPr>
        <p:txBody>
          <a:bodyPr wrap="none" rtlCol="0">
            <a:spAutoFit/>
          </a:bodyPr>
          <a:lstStyle/>
          <a:p>
            <a:pPr algn="ctr"/>
            <a:r>
              <a:rPr lang="en-US" sz="1800" dirty="0" smtClean="0"/>
              <a:t>SE Core Texture Specification</a:t>
            </a:r>
            <a:r>
              <a:rPr lang="en-US" sz="1800" dirty="0"/>
              <a:t/>
            </a:r>
            <a:br>
              <a:rPr lang="en-US" sz="1800" dirty="0"/>
            </a:br>
            <a:r>
              <a:rPr lang="en-US" sz="1800" dirty="0" smtClean="0"/>
              <a:t>in Photoshop </a:t>
            </a:r>
            <a:r>
              <a:rPr lang="en-US" sz="1800" dirty="0"/>
              <a:t>PSD</a:t>
            </a:r>
          </a:p>
        </p:txBody>
      </p:sp>
      <p:sp>
        <p:nvSpPr>
          <p:cNvPr id="9" name="TextBox 8"/>
          <p:cNvSpPr txBox="1"/>
          <p:nvPr/>
        </p:nvSpPr>
        <p:spPr>
          <a:xfrm>
            <a:off x="8524402" y="4480308"/>
            <a:ext cx="3450437" cy="1631216"/>
          </a:xfrm>
          <a:prstGeom prst="rect">
            <a:avLst/>
          </a:prstGeom>
          <a:noFill/>
        </p:spPr>
        <p:txBody>
          <a:bodyPr wrap="square" rtlCol="0">
            <a:spAutoFit/>
          </a:bodyPr>
          <a:lstStyle/>
          <a:p>
            <a:pPr lvl="0" algn="ctr"/>
            <a:r>
              <a:rPr lang="en-US" sz="2000" dirty="0" smtClean="0">
                <a:solidFill>
                  <a:srgbClr val="0070C0"/>
                </a:solidFill>
              </a:rPr>
              <a:t>System </a:t>
            </a:r>
            <a:r>
              <a:rPr lang="en-US" sz="2000" dirty="0">
                <a:solidFill>
                  <a:srgbClr val="0070C0"/>
                </a:solidFill>
              </a:rPr>
              <a:t>agnostic representation of materials within </a:t>
            </a:r>
            <a:r>
              <a:rPr lang="en-US" sz="2000" dirty="0" smtClean="0">
                <a:solidFill>
                  <a:srgbClr val="0070C0"/>
                </a:solidFill>
              </a:rPr>
              <a:t>MDB; Texture </a:t>
            </a:r>
            <a:r>
              <a:rPr lang="en-US" sz="2000" dirty="0">
                <a:solidFill>
                  <a:srgbClr val="0070C0"/>
                </a:solidFill>
              </a:rPr>
              <a:t>maps </a:t>
            </a:r>
            <a:r>
              <a:rPr lang="en-US" sz="2000" dirty="0" smtClean="0">
                <a:solidFill>
                  <a:srgbClr val="0070C0"/>
                </a:solidFill>
              </a:rPr>
              <a:t>and material in PSD </a:t>
            </a:r>
            <a:r>
              <a:rPr lang="en-US" sz="2000" dirty="0">
                <a:solidFill>
                  <a:srgbClr val="0070C0"/>
                </a:solidFill>
              </a:rPr>
              <a:t>(Photoshop Document</a:t>
            </a:r>
            <a:r>
              <a:rPr lang="en-US" sz="2000" dirty="0" smtClean="0">
                <a:solidFill>
                  <a:srgbClr val="0070C0"/>
                </a:solidFill>
              </a:rPr>
              <a:t>)</a:t>
            </a:r>
            <a:endParaRPr lang="en-US" sz="2000" dirty="0">
              <a:solidFill>
                <a:srgbClr val="0070C0"/>
              </a:solidFill>
            </a:endParaRPr>
          </a:p>
        </p:txBody>
      </p:sp>
    </p:spTree>
    <p:extLst>
      <p:ext uri="{BB962C8B-B14F-4D97-AF65-F5344CB8AC3E}">
        <p14:creationId xmlns:p14="http://schemas.microsoft.com/office/powerpoint/2010/main" val="30010370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Sensor Material List and Texture</a:t>
            </a:r>
            <a:br>
              <a:rPr lang="en-US" dirty="0"/>
            </a:br>
            <a:r>
              <a:rPr lang="en-US" dirty="0"/>
              <a:t>Representation </a:t>
            </a:r>
            <a:r>
              <a:rPr lang="en-US" dirty="0" smtClean="0"/>
              <a:t>(2/2)</a:t>
            </a:r>
            <a:endParaRPr lang="en-US" dirty="0"/>
          </a:p>
        </p:txBody>
      </p:sp>
      <p:sp>
        <p:nvSpPr>
          <p:cNvPr id="6" name="TextBox 5"/>
          <p:cNvSpPr txBox="1"/>
          <p:nvPr/>
        </p:nvSpPr>
        <p:spPr>
          <a:xfrm>
            <a:off x="4267200" y="6604084"/>
            <a:ext cx="4648200" cy="253916"/>
          </a:xfrm>
          <a:prstGeom prst="rect">
            <a:avLst/>
          </a:prstGeom>
          <a:noFill/>
        </p:spPr>
        <p:txBody>
          <a:bodyPr wrap="square" rtlCol="0">
            <a:spAutoFit/>
          </a:bodyPr>
          <a:lstStyle/>
          <a:p>
            <a:r>
              <a:rPr lang="en-US" sz="1050" dirty="0"/>
              <a:t>Distribution A: Approved for public release; distribution is unlimited.</a:t>
            </a:r>
          </a:p>
        </p:txBody>
      </p:sp>
      <p:pic>
        <p:nvPicPr>
          <p:cNvPr id="8" name="Picture 2"/>
          <p:cNvPicPr>
            <a:picLocks noChangeAspect="1" noChangeArrowheads="1"/>
          </p:cNvPicPr>
          <p:nvPr/>
        </p:nvPicPr>
        <p:blipFill>
          <a:blip r:embed="rId2" cstate="email">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95665" y="1473779"/>
            <a:ext cx="3516790" cy="2571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4038600" y="1494874"/>
            <a:ext cx="3516790" cy="2571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887260" y="1368567"/>
            <a:ext cx="2133600"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rPr>
              <a:t>Out-the-Window Texture</a:t>
            </a:r>
          </a:p>
        </p:txBody>
      </p:sp>
      <p:sp>
        <p:nvSpPr>
          <p:cNvPr id="14" name="Rectangle 13"/>
          <p:cNvSpPr/>
          <p:nvPr/>
        </p:nvSpPr>
        <p:spPr>
          <a:xfrm>
            <a:off x="4730195" y="1368567"/>
            <a:ext cx="2133600"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solidFill>
              </a:rPr>
              <a:t>Materials Map</a:t>
            </a:r>
          </a:p>
        </p:txBody>
      </p:sp>
      <p:grpSp>
        <p:nvGrpSpPr>
          <p:cNvPr id="2" name="Group 1"/>
          <p:cNvGrpSpPr/>
          <p:nvPr/>
        </p:nvGrpSpPr>
        <p:grpSpPr>
          <a:xfrm>
            <a:off x="3098339" y="4487009"/>
            <a:ext cx="8914102" cy="1936869"/>
            <a:chOff x="2988309" y="4116961"/>
            <a:chExt cx="8914102" cy="1936869"/>
          </a:xfrm>
        </p:grpSpPr>
        <p:pic>
          <p:nvPicPr>
            <p:cNvPr id="5" name="Picture 2"/>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b="45652"/>
            <a:stretch/>
          </p:blipFill>
          <p:spPr bwMode="auto">
            <a:xfrm>
              <a:off x="2988309" y="4116961"/>
              <a:ext cx="8914102"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Freeform 14"/>
            <p:cNvSpPr/>
            <p:nvPr/>
          </p:nvSpPr>
          <p:spPr bwMode="auto">
            <a:xfrm>
              <a:off x="2988309" y="5990092"/>
              <a:ext cx="8901849" cy="63738"/>
            </a:xfrm>
            <a:custGeom>
              <a:avLst/>
              <a:gdLst>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846667 w 3928533"/>
                <a:gd name="connsiteY7" fmla="*/ 90311 h 498285"/>
                <a:gd name="connsiteX8" fmla="*/ 959556 w 3928533"/>
                <a:gd name="connsiteY8" fmla="*/ 33867 h 498285"/>
                <a:gd name="connsiteX9" fmla="*/ 993422 w 3928533"/>
                <a:gd name="connsiteY9" fmla="*/ 11289 h 498285"/>
                <a:gd name="connsiteX10" fmla="*/ 1083733 w 3928533"/>
                <a:gd name="connsiteY10" fmla="*/ 0 h 498285"/>
                <a:gd name="connsiteX11" fmla="*/ 1422400 w 3928533"/>
                <a:gd name="connsiteY11" fmla="*/ 22578 h 498285"/>
                <a:gd name="connsiteX12" fmla="*/ 1591733 w 3928533"/>
                <a:gd name="connsiteY12" fmla="*/ 67734 h 498285"/>
                <a:gd name="connsiteX13" fmla="*/ 1704622 w 3928533"/>
                <a:gd name="connsiteY13" fmla="*/ 90311 h 498285"/>
                <a:gd name="connsiteX14" fmla="*/ 2551289 w 3928533"/>
                <a:gd name="connsiteY14" fmla="*/ 124178 h 498285"/>
                <a:gd name="connsiteX15" fmla="*/ 2596445 w 3928533"/>
                <a:gd name="connsiteY15" fmla="*/ 135467 h 498285"/>
                <a:gd name="connsiteX16" fmla="*/ 2731911 w 3928533"/>
                <a:gd name="connsiteY16" fmla="*/ 158045 h 498285"/>
                <a:gd name="connsiteX17" fmla="*/ 2833511 w 3928533"/>
                <a:gd name="connsiteY17" fmla="*/ 225778 h 498285"/>
                <a:gd name="connsiteX18" fmla="*/ 2889956 w 3928533"/>
                <a:gd name="connsiteY18" fmla="*/ 282223 h 498285"/>
                <a:gd name="connsiteX19" fmla="*/ 2901245 w 3928533"/>
                <a:gd name="connsiteY19" fmla="*/ 316089 h 498285"/>
                <a:gd name="connsiteX20" fmla="*/ 3014133 w 3928533"/>
                <a:gd name="connsiteY20" fmla="*/ 327378 h 498285"/>
                <a:gd name="connsiteX21" fmla="*/ 3093156 w 3928533"/>
                <a:gd name="connsiteY21" fmla="*/ 304800 h 498285"/>
                <a:gd name="connsiteX22" fmla="*/ 3510845 w 3928533"/>
                <a:gd name="connsiteY22" fmla="*/ 327378 h 498285"/>
                <a:gd name="connsiteX23" fmla="*/ 3522133 w 3928533"/>
                <a:gd name="connsiteY23" fmla="*/ 395111 h 498285"/>
                <a:gd name="connsiteX24" fmla="*/ 3691467 w 3928533"/>
                <a:gd name="connsiteY24" fmla="*/ 428978 h 498285"/>
                <a:gd name="connsiteX25" fmla="*/ 3747911 w 3928533"/>
                <a:gd name="connsiteY25" fmla="*/ 440267 h 498285"/>
                <a:gd name="connsiteX26" fmla="*/ 3849511 w 3928533"/>
                <a:gd name="connsiteY26" fmla="*/ 474134 h 498285"/>
                <a:gd name="connsiteX27" fmla="*/ 3917245 w 3928533"/>
                <a:gd name="connsiteY27" fmla="*/ 485423 h 498285"/>
                <a:gd name="connsiteX28" fmla="*/ 3928533 w 3928533"/>
                <a:gd name="connsiteY28"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846667 w 3928533"/>
                <a:gd name="connsiteY7" fmla="*/ 90311 h 498285"/>
                <a:gd name="connsiteX8" fmla="*/ 959556 w 3928533"/>
                <a:gd name="connsiteY8" fmla="*/ 33867 h 498285"/>
                <a:gd name="connsiteX9" fmla="*/ 993422 w 3928533"/>
                <a:gd name="connsiteY9" fmla="*/ 11289 h 498285"/>
                <a:gd name="connsiteX10" fmla="*/ 1083733 w 3928533"/>
                <a:gd name="connsiteY10" fmla="*/ 0 h 498285"/>
                <a:gd name="connsiteX11" fmla="*/ 1422400 w 3928533"/>
                <a:gd name="connsiteY11" fmla="*/ 22578 h 498285"/>
                <a:gd name="connsiteX12" fmla="*/ 1591733 w 3928533"/>
                <a:gd name="connsiteY12" fmla="*/ 67734 h 498285"/>
                <a:gd name="connsiteX13" fmla="*/ 1704622 w 3928533"/>
                <a:gd name="connsiteY13" fmla="*/ 90311 h 498285"/>
                <a:gd name="connsiteX14" fmla="*/ 2551289 w 3928533"/>
                <a:gd name="connsiteY14" fmla="*/ 124178 h 498285"/>
                <a:gd name="connsiteX15" fmla="*/ 2596445 w 3928533"/>
                <a:gd name="connsiteY15" fmla="*/ 135467 h 498285"/>
                <a:gd name="connsiteX16" fmla="*/ 2731911 w 3928533"/>
                <a:gd name="connsiteY16" fmla="*/ 158045 h 498285"/>
                <a:gd name="connsiteX17" fmla="*/ 2833511 w 3928533"/>
                <a:gd name="connsiteY17" fmla="*/ 225778 h 498285"/>
                <a:gd name="connsiteX18" fmla="*/ 2889956 w 3928533"/>
                <a:gd name="connsiteY18" fmla="*/ 282223 h 498285"/>
                <a:gd name="connsiteX19" fmla="*/ 2901245 w 3928533"/>
                <a:gd name="connsiteY19" fmla="*/ 316089 h 498285"/>
                <a:gd name="connsiteX20" fmla="*/ 3014133 w 3928533"/>
                <a:gd name="connsiteY20" fmla="*/ 327378 h 498285"/>
                <a:gd name="connsiteX21" fmla="*/ 3093156 w 3928533"/>
                <a:gd name="connsiteY21" fmla="*/ 304800 h 498285"/>
                <a:gd name="connsiteX22" fmla="*/ 3510845 w 3928533"/>
                <a:gd name="connsiteY22" fmla="*/ 327378 h 498285"/>
                <a:gd name="connsiteX23" fmla="*/ 3522133 w 3928533"/>
                <a:gd name="connsiteY23" fmla="*/ 395111 h 498285"/>
                <a:gd name="connsiteX24" fmla="*/ 3691467 w 3928533"/>
                <a:gd name="connsiteY24" fmla="*/ 428978 h 498285"/>
                <a:gd name="connsiteX25" fmla="*/ 3747911 w 3928533"/>
                <a:gd name="connsiteY25" fmla="*/ 440267 h 498285"/>
                <a:gd name="connsiteX26" fmla="*/ 3849511 w 3928533"/>
                <a:gd name="connsiteY26" fmla="*/ 474134 h 498285"/>
                <a:gd name="connsiteX27" fmla="*/ 3917245 w 3928533"/>
                <a:gd name="connsiteY27" fmla="*/ 485423 h 498285"/>
                <a:gd name="connsiteX28" fmla="*/ 3928533 w 3928533"/>
                <a:gd name="connsiteY28"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22489 w 3928533"/>
                <a:gd name="connsiteY5" fmla="*/ 124178 h 498285"/>
                <a:gd name="connsiteX6" fmla="*/ 778933 w 3928533"/>
                <a:gd name="connsiteY6" fmla="*/ 112889 h 498285"/>
                <a:gd name="connsiteX7" fmla="*/ 959556 w 3928533"/>
                <a:gd name="connsiteY7" fmla="*/ 33867 h 498285"/>
                <a:gd name="connsiteX8" fmla="*/ 993422 w 3928533"/>
                <a:gd name="connsiteY8" fmla="*/ 11289 h 498285"/>
                <a:gd name="connsiteX9" fmla="*/ 1083733 w 3928533"/>
                <a:gd name="connsiteY9" fmla="*/ 0 h 498285"/>
                <a:gd name="connsiteX10" fmla="*/ 1422400 w 3928533"/>
                <a:gd name="connsiteY10" fmla="*/ 22578 h 498285"/>
                <a:gd name="connsiteX11" fmla="*/ 1591733 w 3928533"/>
                <a:gd name="connsiteY11" fmla="*/ 67734 h 498285"/>
                <a:gd name="connsiteX12" fmla="*/ 1704622 w 3928533"/>
                <a:gd name="connsiteY12" fmla="*/ 90311 h 498285"/>
                <a:gd name="connsiteX13" fmla="*/ 2551289 w 3928533"/>
                <a:gd name="connsiteY13" fmla="*/ 124178 h 498285"/>
                <a:gd name="connsiteX14" fmla="*/ 2596445 w 3928533"/>
                <a:gd name="connsiteY14" fmla="*/ 135467 h 498285"/>
                <a:gd name="connsiteX15" fmla="*/ 2731911 w 3928533"/>
                <a:gd name="connsiteY15" fmla="*/ 158045 h 498285"/>
                <a:gd name="connsiteX16" fmla="*/ 2833511 w 3928533"/>
                <a:gd name="connsiteY16" fmla="*/ 225778 h 498285"/>
                <a:gd name="connsiteX17" fmla="*/ 2889956 w 3928533"/>
                <a:gd name="connsiteY17" fmla="*/ 282223 h 498285"/>
                <a:gd name="connsiteX18" fmla="*/ 2901245 w 3928533"/>
                <a:gd name="connsiteY18" fmla="*/ 316089 h 498285"/>
                <a:gd name="connsiteX19" fmla="*/ 3014133 w 3928533"/>
                <a:gd name="connsiteY19" fmla="*/ 327378 h 498285"/>
                <a:gd name="connsiteX20" fmla="*/ 3093156 w 3928533"/>
                <a:gd name="connsiteY20" fmla="*/ 304800 h 498285"/>
                <a:gd name="connsiteX21" fmla="*/ 3510845 w 3928533"/>
                <a:gd name="connsiteY21" fmla="*/ 327378 h 498285"/>
                <a:gd name="connsiteX22" fmla="*/ 3522133 w 3928533"/>
                <a:gd name="connsiteY22" fmla="*/ 395111 h 498285"/>
                <a:gd name="connsiteX23" fmla="*/ 3691467 w 3928533"/>
                <a:gd name="connsiteY23" fmla="*/ 428978 h 498285"/>
                <a:gd name="connsiteX24" fmla="*/ 3747911 w 3928533"/>
                <a:gd name="connsiteY24" fmla="*/ 440267 h 498285"/>
                <a:gd name="connsiteX25" fmla="*/ 3849511 w 3928533"/>
                <a:gd name="connsiteY25" fmla="*/ 474134 h 498285"/>
                <a:gd name="connsiteX26" fmla="*/ 3917245 w 3928533"/>
                <a:gd name="connsiteY26" fmla="*/ 485423 h 498285"/>
                <a:gd name="connsiteX27" fmla="*/ 3928533 w 3928533"/>
                <a:gd name="connsiteY27"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598311 w 3928533"/>
                <a:gd name="connsiteY4" fmla="*/ 146756 h 498285"/>
                <a:gd name="connsiteX5" fmla="*/ 778933 w 3928533"/>
                <a:gd name="connsiteY5" fmla="*/ 112889 h 498285"/>
                <a:gd name="connsiteX6" fmla="*/ 959556 w 3928533"/>
                <a:gd name="connsiteY6" fmla="*/ 33867 h 498285"/>
                <a:gd name="connsiteX7" fmla="*/ 993422 w 3928533"/>
                <a:gd name="connsiteY7" fmla="*/ 11289 h 498285"/>
                <a:gd name="connsiteX8" fmla="*/ 1083733 w 3928533"/>
                <a:gd name="connsiteY8" fmla="*/ 0 h 498285"/>
                <a:gd name="connsiteX9" fmla="*/ 1422400 w 3928533"/>
                <a:gd name="connsiteY9" fmla="*/ 22578 h 498285"/>
                <a:gd name="connsiteX10" fmla="*/ 1591733 w 3928533"/>
                <a:gd name="connsiteY10" fmla="*/ 67734 h 498285"/>
                <a:gd name="connsiteX11" fmla="*/ 1704622 w 3928533"/>
                <a:gd name="connsiteY11" fmla="*/ 90311 h 498285"/>
                <a:gd name="connsiteX12" fmla="*/ 2551289 w 3928533"/>
                <a:gd name="connsiteY12" fmla="*/ 124178 h 498285"/>
                <a:gd name="connsiteX13" fmla="*/ 2596445 w 3928533"/>
                <a:gd name="connsiteY13" fmla="*/ 135467 h 498285"/>
                <a:gd name="connsiteX14" fmla="*/ 2731911 w 3928533"/>
                <a:gd name="connsiteY14" fmla="*/ 158045 h 498285"/>
                <a:gd name="connsiteX15" fmla="*/ 2833511 w 3928533"/>
                <a:gd name="connsiteY15" fmla="*/ 225778 h 498285"/>
                <a:gd name="connsiteX16" fmla="*/ 2889956 w 3928533"/>
                <a:gd name="connsiteY16" fmla="*/ 282223 h 498285"/>
                <a:gd name="connsiteX17" fmla="*/ 2901245 w 3928533"/>
                <a:gd name="connsiteY17" fmla="*/ 316089 h 498285"/>
                <a:gd name="connsiteX18" fmla="*/ 3014133 w 3928533"/>
                <a:gd name="connsiteY18" fmla="*/ 327378 h 498285"/>
                <a:gd name="connsiteX19" fmla="*/ 3093156 w 3928533"/>
                <a:gd name="connsiteY19" fmla="*/ 304800 h 498285"/>
                <a:gd name="connsiteX20" fmla="*/ 3510845 w 3928533"/>
                <a:gd name="connsiteY20" fmla="*/ 327378 h 498285"/>
                <a:gd name="connsiteX21" fmla="*/ 3522133 w 3928533"/>
                <a:gd name="connsiteY21" fmla="*/ 395111 h 498285"/>
                <a:gd name="connsiteX22" fmla="*/ 3691467 w 3928533"/>
                <a:gd name="connsiteY22" fmla="*/ 428978 h 498285"/>
                <a:gd name="connsiteX23" fmla="*/ 3747911 w 3928533"/>
                <a:gd name="connsiteY23" fmla="*/ 440267 h 498285"/>
                <a:gd name="connsiteX24" fmla="*/ 3849511 w 3928533"/>
                <a:gd name="connsiteY24" fmla="*/ 474134 h 498285"/>
                <a:gd name="connsiteX25" fmla="*/ 3917245 w 3928533"/>
                <a:gd name="connsiteY25" fmla="*/ 485423 h 498285"/>
                <a:gd name="connsiteX26" fmla="*/ 3928533 w 3928533"/>
                <a:gd name="connsiteY26" fmla="*/ 451556 h 498285"/>
                <a:gd name="connsiteX0" fmla="*/ 0 w 3928533"/>
                <a:gd name="connsiteY0" fmla="*/ 372534 h 498285"/>
                <a:gd name="connsiteX1" fmla="*/ 248356 w 3928533"/>
                <a:gd name="connsiteY1" fmla="*/ 338667 h 498285"/>
                <a:gd name="connsiteX2" fmla="*/ 372533 w 3928533"/>
                <a:gd name="connsiteY2" fmla="*/ 248356 h 498285"/>
                <a:gd name="connsiteX3" fmla="*/ 530578 w 3928533"/>
                <a:gd name="connsiteY3" fmla="*/ 169334 h 498285"/>
                <a:gd name="connsiteX4" fmla="*/ 778933 w 3928533"/>
                <a:gd name="connsiteY4" fmla="*/ 112889 h 498285"/>
                <a:gd name="connsiteX5" fmla="*/ 959556 w 3928533"/>
                <a:gd name="connsiteY5" fmla="*/ 33867 h 498285"/>
                <a:gd name="connsiteX6" fmla="*/ 993422 w 3928533"/>
                <a:gd name="connsiteY6" fmla="*/ 11289 h 498285"/>
                <a:gd name="connsiteX7" fmla="*/ 1083733 w 3928533"/>
                <a:gd name="connsiteY7" fmla="*/ 0 h 498285"/>
                <a:gd name="connsiteX8" fmla="*/ 1422400 w 3928533"/>
                <a:gd name="connsiteY8" fmla="*/ 22578 h 498285"/>
                <a:gd name="connsiteX9" fmla="*/ 1591733 w 3928533"/>
                <a:gd name="connsiteY9" fmla="*/ 67734 h 498285"/>
                <a:gd name="connsiteX10" fmla="*/ 1704622 w 3928533"/>
                <a:gd name="connsiteY10" fmla="*/ 90311 h 498285"/>
                <a:gd name="connsiteX11" fmla="*/ 2551289 w 3928533"/>
                <a:gd name="connsiteY11" fmla="*/ 124178 h 498285"/>
                <a:gd name="connsiteX12" fmla="*/ 2596445 w 3928533"/>
                <a:gd name="connsiteY12" fmla="*/ 135467 h 498285"/>
                <a:gd name="connsiteX13" fmla="*/ 2731911 w 3928533"/>
                <a:gd name="connsiteY13" fmla="*/ 158045 h 498285"/>
                <a:gd name="connsiteX14" fmla="*/ 2833511 w 3928533"/>
                <a:gd name="connsiteY14" fmla="*/ 225778 h 498285"/>
                <a:gd name="connsiteX15" fmla="*/ 2889956 w 3928533"/>
                <a:gd name="connsiteY15" fmla="*/ 282223 h 498285"/>
                <a:gd name="connsiteX16" fmla="*/ 2901245 w 3928533"/>
                <a:gd name="connsiteY16" fmla="*/ 316089 h 498285"/>
                <a:gd name="connsiteX17" fmla="*/ 3014133 w 3928533"/>
                <a:gd name="connsiteY17" fmla="*/ 327378 h 498285"/>
                <a:gd name="connsiteX18" fmla="*/ 3093156 w 3928533"/>
                <a:gd name="connsiteY18" fmla="*/ 304800 h 498285"/>
                <a:gd name="connsiteX19" fmla="*/ 3510845 w 3928533"/>
                <a:gd name="connsiteY19" fmla="*/ 327378 h 498285"/>
                <a:gd name="connsiteX20" fmla="*/ 3522133 w 3928533"/>
                <a:gd name="connsiteY20" fmla="*/ 395111 h 498285"/>
                <a:gd name="connsiteX21" fmla="*/ 3691467 w 3928533"/>
                <a:gd name="connsiteY21" fmla="*/ 428978 h 498285"/>
                <a:gd name="connsiteX22" fmla="*/ 3747911 w 3928533"/>
                <a:gd name="connsiteY22" fmla="*/ 440267 h 498285"/>
                <a:gd name="connsiteX23" fmla="*/ 3849511 w 3928533"/>
                <a:gd name="connsiteY23" fmla="*/ 474134 h 498285"/>
                <a:gd name="connsiteX24" fmla="*/ 3917245 w 3928533"/>
                <a:gd name="connsiteY24" fmla="*/ 485423 h 498285"/>
                <a:gd name="connsiteX25" fmla="*/ 3928533 w 3928533"/>
                <a:gd name="connsiteY25" fmla="*/ 451556 h 498285"/>
                <a:gd name="connsiteX0" fmla="*/ 0 w 3928533"/>
                <a:gd name="connsiteY0" fmla="*/ 373289 h 499040"/>
                <a:gd name="connsiteX1" fmla="*/ 248356 w 3928533"/>
                <a:gd name="connsiteY1" fmla="*/ 339422 h 499040"/>
                <a:gd name="connsiteX2" fmla="*/ 372533 w 3928533"/>
                <a:gd name="connsiteY2" fmla="*/ 249111 h 499040"/>
                <a:gd name="connsiteX3" fmla="*/ 530578 w 3928533"/>
                <a:gd name="connsiteY3" fmla="*/ 170089 h 499040"/>
                <a:gd name="connsiteX4" fmla="*/ 925689 w 3928533"/>
                <a:gd name="connsiteY4" fmla="*/ 395866 h 499040"/>
                <a:gd name="connsiteX5" fmla="*/ 959556 w 3928533"/>
                <a:gd name="connsiteY5" fmla="*/ 34622 h 499040"/>
                <a:gd name="connsiteX6" fmla="*/ 993422 w 3928533"/>
                <a:gd name="connsiteY6" fmla="*/ 12044 h 499040"/>
                <a:gd name="connsiteX7" fmla="*/ 1083733 w 3928533"/>
                <a:gd name="connsiteY7" fmla="*/ 755 h 499040"/>
                <a:gd name="connsiteX8" fmla="*/ 1422400 w 3928533"/>
                <a:gd name="connsiteY8" fmla="*/ 23333 h 499040"/>
                <a:gd name="connsiteX9" fmla="*/ 1591733 w 3928533"/>
                <a:gd name="connsiteY9" fmla="*/ 68489 h 499040"/>
                <a:gd name="connsiteX10" fmla="*/ 1704622 w 3928533"/>
                <a:gd name="connsiteY10" fmla="*/ 91066 h 499040"/>
                <a:gd name="connsiteX11" fmla="*/ 2551289 w 3928533"/>
                <a:gd name="connsiteY11" fmla="*/ 124933 h 499040"/>
                <a:gd name="connsiteX12" fmla="*/ 2596445 w 3928533"/>
                <a:gd name="connsiteY12" fmla="*/ 136222 h 499040"/>
                <a:gd name="connsiteX13" fmla="*/ 2731911 w 3928533"/>
                <a:gd name="connsiteY13" fmla="*/ 158800 h 499040"/>
                <a:gd name="connsiteX14" fmla="*/ 2833511 w 3928533"/>
                <a:gd name="connsiteY14" fmla="*/ 226533 h 499040"/>
                <a:gd name="connsiteX15" fmla="*/ 2889956 w 3928533"/>
                <a:gd name="connsiteY15" fmla="*/ 282978 h 499040"/>
                <a:gd name="connsiteX16" fmla="*/ 2901245 w 3928533"/>
                <a:gd name="connsiteY16" fmla="*/ 316844 h 499040"/>
                <a:gd name="connsiteX17" fmla="*/ 3014133 w 3928533"/>
                <a:gd name="connsiteY17" fmla="*/ 328133 h 499040"/>
                <a:gd name="connsiteX18" fmla="*/ 3093156 w 3928533"/>
                <a:gd name="connsiteY18" fmla="*/ 305555 h 499040"/>
                <a:gd name="connsiteX19" fmla="*/ 3510845 w 3928533"/>
                <a:gd name="connsiteY19" fmla="*/ 328133 h 499040"/>
                <a:gd name="connsiteX20" fmla="*/ 3522133 w 3928533"/>
                <a:gd name="connsiteY20" fmla="*/ 395866 h 499040"/>
                <a:gd name="connsiteX21" fmla="*/ 3691467 w 3928533"/>
                <a:gd name="connsiteY21" fmla="*/ 429733 h 499040"/>
                <a:gd name="connsiteX22" fmla="*/ 3747911 w 3928533"/>
                <a:gd name="connsiteY22" fmla="*/ 441022 h 499040"/>
                <a:gd name="connsiteX23" fmla="*/ 3849511 w 3928533"/>
                <a:gd name="connsiteY23" fmla="*/ 474889 h 499040"/>
                <a:gd name="connsiteX24" fmla="*/ 3917245 w 3928533"/>
                <a:gd name="connsiteY24" fmla="*/ 486178 h 499040"/>
                <a:gd name="connsiteX25" fmla="*/ 3928533 w 3928533"/>
                <a:gd name="connsiteY25" fmla="*/ 452311 h 499040"/>
                <a:gd name="connsiteX0" fmla="*/ 0 w 3928533"/>
                <a:gd name="connsiteY0" fmla="*/ 373289 h 499040"/>
                <a:gd name="connsiteX1" fmla="*/ 248356 w 3928533"/>
                <a:gd name="connsiteY1" fmla="*/ 339422 h 499040"/>
                <a:gd name="connsiteX2" fmla="*/ 372533 w 3928533"/>
                <a:gd name="connsiteY2" fmla="*/ 249111 h 499040"/>
                <a:gd name="connsiteX3" fmla="*/ 925689 w 3928533"/>
                <a:gd name="connsiteY3" fmla="*/ 395866 h 499040"/>
                <a:gd name="connsiteX4" fmla="*/ 959556 w 3928533"/>
                <a:gd name="connsiteY4" fmla="*/ 34622 h 499040"/>
                <a:gd name="connsiteX5" fmla="*/ 993422 w 3928533"/>
                <a:gd name="connsiteY5" fmla="*/ 12044 h 499040"/>
                <a:gd name="connsiteX6" fmla="*/ 1083733 w 3928533"/>
                <a:gd name="connsiteY6" fmla="*/ 755 h 499040"/>
                <a:gd name="connsiteX7" fmla="*/ 1422400 w 3928533"/>
                <a:gd name="connsiteY7" fmla="*/ 23333 h 499040"/>
                <a:gd name="connsiteX8" fmla="*/ 1591733 w 3928533"/>
                <a:gd name="connsiteY8" fmla="*/ 68489 h 499040"/>
                <a:gd name="connsiteX9" fmla="*/ 1704622 w 3928533"/>
                <a:gd name="connsiteY9" fmla="*/ 91066 h 499040"/>
                <a:gd name="connsiteX10" fmla="*/ 2551289 w 3928533"/>
                <a:gd name="connsiteY10" fmla="*/ 124933 h 499040"/>
                <a:gd name="connsiteX11" fmla="*/ 2596445 w 3928533"/>
                <a:gd name="connsiteY11" fmla="*/ 136222 h 499040"/>
                <a:gd name="connsiteX12" fmla="*/ 2731911 w 3928533"/>
                <a:gd name="connsiteY12" fmla="*/ 158800 h 499040"/>
                <a:gd name="connsiteX13" fmla="*/ 2833511 w 3928533"/>
                <a:gd name="connsiteY13" fmla="*/ 226533 h 499040"/>
                <a:gd name="connsiteX14" fmla="*/ 2889956 w 3928533"/>
                <a:gd name="connsiteY14" fmla="*/ 282978 h 499040"/>
                <a:gd name="connsiteX15" fmla="*/ 2901245 w 3928533"/>
                <a:gd name="connsiteY15" fmla="*/ 316844 h 499040"/>
                <a:gd name="connsiteX16" fmla="*/ 3014133 w 3928533"/>
                <a:gd name="connsiteY16" fmla="*/ 328133 h 499040"/>
                <a:gd name="connsiteX17" fmla="*/ 3093156 w 3928533"/>
                <a:gd name="connsiteY17" fmla="*/ 305555 h 499040"/>
                <a:gd name="connsiteX18" fmla="*/ 3510845 w 3928533"/>
                <a:gd name="connsiteY18" fmla="*/ 328133 h 499040"/>
                <a:gd name="connsiteX19" fmla="*/ 3522133 w 3928533"/>
                <a:gd name="connsiteY19" fmla="*/ 395866 h 499040"/>
                <a:gd name="connsiteX20" fmla="*/ 3691467 w 3928533"/>
                <a:gd name="connsiteY20" fmla="*/ 429733 h 499040"/>
                <a:gd name="connsiteX21" fmla="*/ 3747911 w 3928533"/>
                <a:gd name="connsiteY21" fmla="*/ 441022 h 499040"/>
                <a:gd name="connsiteX22" fmla="*/ 3849511 w 3928533"/>
                <a:gd name="connsiteY22" fmla="*/ 474889 h 499040"/>
                <a:gd name="connsiteX23" fmla="*/ 3917245 w 3928533"/>
                <a:gd name="connsiteY23" fmla="*/ 486178 h 499040"/>
                <a:gd name="connsiteX24" fmla="*/ 3928533 w 3928533"/>
                <a:gd name="connsiteY24" fmla="*/ 452311 h 499040"/>
                <a:gd name="connsiteX0" fmla="*/ 0 w 3928533"/>
                <a:gd name="connsiteY0" fmla="*/ 373289 h 499040"/>
                <a:gd name="connsiteX1" fmla="*/ 248356 w 3928533"/>
                <a:gd name="connsiteY1" fmla="*/ 339422 h 499040"/>
                <a:gd name="connsiteX2" fmla="*/ 598311 w 3928533"/>
                <a:gd name="connsiteY2" fmla="*/ 282978 h 499040"/>
                <a:gd name="connsiteX3" fmla="*/ 925689 w 3928533"/>
                <a:gd name="connsiteY3" fmla="*/ 395866 h 499040"/>
                <a:gd name="connsiteX4" fmla="*/ 959556 w 3928533"/>
                <a:gd name="connsiteY4" fmla="*/ 34622 h 499040"/>
                <a:gd name="connsiteX5" fmla="*/ 993422 w 3928533"/>
                <a:gd name="connsiteY5" fmla="*/ 12044 h 499040"/>
                <a:gd name="connsiteX6" fmla="*/ 1083733 w 3928533"/>
                <a:gd name="connsiteY6" fmla="*/ 755 h 499040"/>
                <a:gd name="connsiteX7" fmla="*/ 1422400 w 3928533"/>
                <a:gd name="connsiteY7" fmla="*/ 23333 h 499040"/>
                <a:gd name="connsiteX8" fmla="*/ 1591733 w 3928533"/>
                <a:gd name="connsiteY8" fmla="*/ 68489 h 499040"/>
                <a:gd name="connsiteX9" fmla="*/ 1704622 w 3928533"/>
                <a:gd name="connsiteY9" fmla="*/ 91066 h 499040"/>
                <a:gd name="connsiteX10" fmla="*/ 2551289 w 3928533"/>
                <a:gd name="connsiteY10" fmla="*/ 124933 h 499040"/>
                <a:gd name="connsiteX11" fmla="*/ 2596445 w 3928533"/>
                <a:gd name="connsiteY11" fmla="*/ 136222 h 499040"/>
                <a:gd name="connsiteX12" fmla="*/ 2731911 w 3928533"/>
                <a:gd name="connsiteY12" fmla="*/ 158800 h 499040"/>
                <a:gd name="connsiteX13" fmla="*/ 2833511 w 3928533"/>
                <a:gd name="connsiteY13" fmla="*/ 226533 h 499040"/>
                <a:gd name="connsiteX14" fmla="*/ 2889956 w 3928533"/>
                <a:gd name="connsiteY14" fmla="*/ 282978 h 499040"/>
                <a:gd name="connsiteX15" fmla="*/ 2901245 w 3928533"/>
                <a:gd name="connsiteY15" fmla="*/ 316844 h 499040"/>
                <a:gd name="connsiteX16" fmla="*/ 3014133 w 3928533"/>
                <a:gd name="connsiteY16" fmla="*/ 328133 h 499040"/>
                <a:gd name="connsiteX17" fmla="*/ 3093156 w 3928533"/>
                <a:gd name="connsiteY17" fmla="*/ 305555 h 499040"/>
                <a:gd name="connsiteX18" fmla="*/ 3510845 w 3928533"/>
                <a:gd name="connsiteY18" fmla="*/ 328133 h 499040"/>
                <a:gd name="connsiteX19" fmla="*/ 3522133 w 3928533"/>
                <a:gd name="connsiteY19" fmla="*/ 395866 h 499040"/>
                <a:gd name="connsiteX20" fmla="*/ 3691467 w 3928533"/>
                <a:gd name="connsiteY20" fmla="*/ 429733 h 499040"/>
                <a:gd name="connsiteX21" fmla="*/ 3747911 w 3928533"/>
                <a:gd name="connsiteY21" fmla="*/ 441022 h 499040"/>
                <a:gd name="connsiteX22" fmla="*/ 3849511 w 3928533"/>
                <a:gd name="connsiteY22" fmla="*/ 474889 h 499040"/>
                <a:gd name="connsiteX23" fmla="*/ 3917245 w 3928533"/>
                <a:gd name="connsiteY23" fmla="*/ 486178 h 499040"/>
                <a:gd name="connsiteX24" fmla="*/ 3928533 w 3928533"/>
                <a:gd name="connsiteY24" fmla="*/ 452311 h 499040"/>
                <a:gd name="connsiteX0" fmla="*/ 0 w 3984977"/>
                <a:gd name="connsiteY0" fmla="*/ 305555 h 499040"/>
                <a:gd name="connsiteX1" fmla="*/ 304800 w 3984977"/>
                <a:gd name="connsiteY1" fmla="*/ 339422 h 499040"/>
                <a:gd name="connsiteX2" fmla="*/ 654755 w 3984977"/>
                <a:gd name="connsiteY2" fmla="*/ 282978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531381"/>
                <a:gd name="connsiteX1" fmla="*/ 316089 w 3984977"/>
                <a:gd name="connsiteY1" fmla="*/ 531333 h 531381"/>
                <a:gd name="connsiteX2" fmla="*/ 654755 w 3984977"/>
                <a:gd name="connsiteY2" fmla="*/ 282978 h 531381"/>
                <a:gd name="connsiteX3" fmla="*/ 982133 w 3984977"/>
                <a:gd name="connsiteY3" fmla="*/ 395866 h 531381"/>
                <a:gd name="connsiteX4" fmla="*/ 1016000 w 3984977"/>
                <a:gd name="connsiteY4" fmla="*/ 34622 h 531381"/>
                <a:gd name="connsiteX5" fmla="*/ 1049866 w 3984977"/>
                <a:gd name="connsiteY5" fmla="*/ 12044 h 531381"/>
                <a:gd name="connsiteX6" fmla="*/ 1140177 w 3984977"/>
                <a:gd name="connsiteY6" fmla="*/ 755 h 531381"/>
                <a:gd name="connsiteX7" fmla="*/ 1478844 w 3984977"/>
                <a:gd name="connsiteY7" fmla="*/ 23333 h 531381"/>
                <a:gd name="connsiteX8" fmla="*/ 1648177 w 3984977"/>
                <a:gd name="connsiteY8" fmla="*/ 68489 h 531381"/>
                <a:gd name="connsiteX9" fmla="*/ 1761066 w 3984977"/>
                <a:gd name="connsiteY9" fmla="*/ 91066 h 531381"/>
                <a:gd name="connsiteX10" fmla="*/ 2607733 w 3984977"/>
                <a:gd name="connsiteY10" fmla="*/ 124933 h 531381"/>
                <a:gd name="connsiteX11" fmla="*/ 2652889 w 3984977"/>
                <a:gd name="connsiteY11" fmla="*/ 136222 h 531381"/>
                <a:gd name="connsiteX12" fmla="*/ 2788355 w 3984977"/>
                <a:gd name="connsiteY12" fmla="*/ 158800 h 531381"/>
                <a:gd name="connsiteX13" fmla="*/ 2889955 w 3984977"/>
                <a:gd name="connsiteY13" fmla="*/ 226533 h 531381"/>
                <a:gd name="connsiteX14" fmla="*/ 2946400 w 3984977"/>
                <a:gd name="connsiteY14" fmla="*/ 282978 h 531381"/>
                <a:gd name="connsiteX15" fmla="*/ 2957689 w 3984977"/>
                <a:gd name="connsiteY15" fmla="*/ 316844 h 531381"/>
                <a:gd name="connsiteX16" fmla="*/ 3070577 w 3984977"/>
                <a:gd name="connsiteY16" fmla="*/ 328133 h 531381"/>
                <a:gd name="connsiteX17" fmla="*/ 3149600 w 3984977"/>
                <a:gd name="connsiteY17" fmla="*/ 305555 h 531381"/>
                <a:gd name="connsiteX18" fmla="*/ 3567289 w 3984977"/>
                <a:gd name="connsiteY18" fmla="*/ 328133 h 531381"/>
                <a:gd name="connsiteX19" fmla="*/ 3578577 w 3984977"/>
                <a:gd name="connsiteY19" fmla="*/ 395866 h 531381"/>
                <a:gd name="connsiteX20" fmla="*/ 3747911 w 3984977"/>
                <a:gd name="connsiteY20" fmla="*/ 429733 h 531381"/>
                <a:gd name="connsiteX21" fmla="*/ 3804355 w 3984977"/>
                <a:gd name="connsiteY21" fmla="*/ 441022 h 531381"/>
                <a:gd name="connsiteX22" fmla="*/ 3905955 w 3984977"/>
                <a:gd name="connsiteY22" fmla="*/ 474889 h 531381"/>
                <a:gd name="connsiteX23" fmla="*/ 3973689 w 3984977"/>
                <a:gd name="connsiteY23" fmla="*/ 486178 h 531381"/>
                <a:gd name="connsiteX24" fmla="*/ 3984977 w 3984977"/>
                <a:gd name="connsiteY24" fmla="*/ 452311 h 531381"/>
                <a:gd name="connsiteX0" fmla="*/ 0 w 3984977"/>
                <a:gd name="connsiteY0" fmla="*/ 305555 h 532218"/>
                <a:gd name="connsiteX1" fmla="*/ 316089 w 3984977"/>
                <a:gd name="connsiteY1" fmla="*/ 531333 h 532218"/>
                <a:gd name="connsiteX2" fmla="*/ 654755 w 3984977"/>
                <a:gd name="connsiteY2" fmla="*/ 203955 h 532218"/>
                <a:gd name="connsiteX3" fmla="*/ 982133 w 3984977"/>
                <a:gd name="connsiteY3" fmla="*/ 395866 h 532218"/>
                <a:gd name="connsiteX4" fmla="*/ 1016000 w 3984977"/>
                <a:gd name="connsiteY4" fmla="*/ 34622 h 532218"/>
                <a:gd name="connsiteX5" fmla="*/ 1049866 w 3984977"/>
                <a:gd name="connsiteY5" fmla="*/ 12044 h 532218"/>
                <a:gd name="connsiteX6" fmla="*/ 1140177 w 3984977"/>
                <a:gd name="connsiteY6" fmla="*/ 755 h 532218"/>
                <a:gd name="connsiteX7" fmla="*/ 1478844 w 3984977"/>
                <a:gd name="connsiteY7" fmla="*/ 23333 h 532218"/>
                <a:gd name="connsiteX8" fmla="*/ 1648177 w 3984977"/>
                <a:gd name="connsiteY8" fmla="*/ 68489 h 532218"/>
                <a:gd name="connsiteX9" fmla="*/ 1761066 w 3984977"/>
                <a:gd name="connsiteY9" fmla="*/ 91066 h 532218"/>
                <a:gd name="connsiteX10" fmla="*/ 2607733 w 3984977"/>
                <a:gd name="connsiteY10" fmla="*/ 124933 h 532218"/>
                <a:gd name="connsiteX11" fmla="*/ 2652889 w 3984977"/>
                <a:gd name="connsiteY11" fmla="*/ 136222 h 532218"/>
                <a:gd name="connsiteX12" fmla="*/ 2788355 w 3984977"/>
                <a:gd name="connsiteY12" fmla="*/ 158800 h 532218"/>
                <a:gd name="connsiteX13" fmla="*/ 2889955 w 3984977"/>
                <a:gd name="connsiteY13" fmla="*/ 226533 h 532218"/>
                <a:gd name="connsiteX14" fmla="*/ 2946400 w 3984977"/>
                <a:gd name="connsiteY14" fmla="*/ 282978 h 532218"/>
                <a:gd name="connsiteX15" fmla="*/ 2957689 w 3984977"/>
                <a:gd name="connsiteY15" fmla="*/ 316844 h 532218"/>
                <a:gd name="connsiteX16" fmla="*/ 3070577 w 3984977"/>
                <a:gd name="connsiteY16" fmla="*/ 328133 h 532218"/>
                <a:gd name="connsiteX17" fmla="*/ 3149600 w 3984977"/>
                <a:gd name="connsiteY17" fmla="*/ 305555 h 532218"/>
                <a:gd name="connsiteX18" fmla="*/ 3567289 w 3984977"/>
                <a:gd name="connsiteY18" fmla="*/ 328133 h 532218"/>
                <a:gd name="connsiteX19" fmla="*/ 3578577 w 3984977"/>
                <a:gd name="connsiteY19" fmla="*/ 395866 h 532218"/>
                <a:gd name="connsiteX20" fmla="*/ 3747911 w 3984977"/>
                <a:gd name="connsiteY20" fmla="*/ 429733 h 532218"/>
                <a:gd name="connsiteX21" fmla="*/ 3804355 w 3984977"/>
                <a:gd name="connsiteY21" fmla="*/ 441022 h 532218"/>
                <a:gd name="connsiteX22" fmla="*/ 3905955 w 3984977"/>
                <a:gd name="connsiteY22" fmla="*/ 474889 h 532218"/>
                <a:gd name="connsiteX23" fmla="*/ 3973689 w 3984977"/>
                <a:gd name="connsiteY23" fmla="*/ 486178 h 532218"/>
                <a:gd name="connsiteX24" fmla="*/ 3984977 w 3984977"/>
                <a:gd name="connsiteY24" fmla="*/ 452311 h 532218"/>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05555 h 499040"/>
                <a:gd name="connsiteX1" fmla="*/ 327378 w 3984977"/>
                <a:gd name="connsiteY1" fmla="*/ 463600 h 499040"/>
                <a:gd name="connsiteX2" fmla="*/ 654755 w 3984977"/>
                <a:gd name="connsiteY2" fmla="*/ 203955 h 499040"/>
                <a:gd name="connsiteX3" fmla="*/ 982133 w 3984977"/>
                <a:gd name="connsiteY3" fmla="*/ 395866 h 499040"/>
                <a:gd name="connsiteX4" fmla="*/ 1016000 w 3984977"/>
                <a:gd name="connsiteY4" fmla="*/ 34622 h 499040"/>
                <a:gd name="connsiteX5" fmla="*/ 1049866 w 3984977"/>
                <a:gd name="connsiteY5" fmla="*/ 12044 h 499040"/>
                <a:gd name="connsiteX6" fmla="*/ 1140177 w 3984977"/>
                <a:gd name="connsiteY6" fmla="*/ 755 h 499040"/>
                <a:gd name="connsiteX7" fmla="*/ 1478844 w 3984977"/>
                <a:gd name="connsiteY7" fmla="*/ 23333 h 499040"/>
                <a:gd name="connsiteX8" fmla="*/ 1648177 w 3984977"/>
                <a:gd name="connsiteY8" fmla="*/ 68489 h 499040"/>
                <a:gd name="connsiteX9" fmla="*/ 1761066 w 3984977"/>
                <a:gd name="connsiteY9" fmla="*/ 91066 h 499040"/>
                <a:gd name="connsiteX10" fmla="*/ 2607733 w 3984977"/>
                <a:gd name="connsiteY10" fmla="*/ 124933 h 499040"/>
                <a:gd name="connsiteX11" fmla="*/ 2652889 w 3984977"/>
                <a:gd name="connsiteY11" fmla="*/ 136222 h 499040"/>
                <a:gd name="connsiteX12" fmla="*/ 2788355 w 3984977"/>
                <a:gd name="connsiteY12" fmla="*/ 158800 h 499040"/>
                <a:gd name="connsiteX13" fmla="*/ 2889955 w 3984977"/>
                <a:gd name="connsiteY13" fmla="*/ 226533 h 499040"/>
                <a:gd name="connsiteX14" fmla="*/ 2946400 w 3984977"/>
                <a:gd name="connsiteY14" fmla="*/ 282978 h 499040"/>
                <a:gd name="connsiteX15" fmla="*/ 2957689 w 3984977"/>
                <a:gd name="connsiteY15" fmla="*/ 316844 h 499040"/>
                <a:gd name="connsiteX16" fmla="*/ 3070577 w 3984977"/>
                <a:gd name="connsiteY16" fmla="*/ 328133 h 499040"/>
                <a:gd name="connsiteX17" fmla="*/ 3149600 w 3984977"/>
                <a:gd name="connsiteY17" fmla="*/ 305555 h 499040"/>
                <a:gd name="connsiteX18" fmla="*/ 3567289 w 3984977"/>
                <a:gd name="connsiteY18" fmla="*/ 328133 h 499040"/>
                <a:gd name="connsiteX19" fmla="*/ 3578577 w 3984977"/>
                <a:gd name="connsiteY19" fmla="*/ 395866 h 499040"/>
                <a:gd name="connsiteX20" fmla="*/ 3747911 w 3984977"/>
                <a:gd name="connsiteY20" fmla="*/ 429733 h 499040"/>
                <a:gd name="connsiteX21" fmla="*/ 3804355 w 3984977"/>
                <a:gd name="connsiteY21" fmla="*/ 441022 h 499040"/>
                <a:gd name="connsiteX22" fmla="*/ 3905955 w 3984977"/>
                <a:gd name="connsiteY22" fmla="*/ 474889 h 499040"/>
                <a:gd name="connsiteX23" fmla="*/ 3973689 w 3984977"/>
                <a:gd name="connsiteY23" fmla="*/ 486178 h 499040"/>
                <a:gd name="connsiteX24" fmla="*/ 3984977 w 3984977"/>
                <a:gd name="connsiteY24" fmla="*/ 452311 h 499040"/>
                <a:gd name="connsiteX0" fmla="*/ 0 w 3984977"/>
                <a:gd name="connsiteY0" fmla="*/ 311855 h 505340"/>
                <a:gd name="connsiteX1" fmla="*/ 327378 w 3984977"/>
                <a:gd name="connsiteY1" fmla="*/ 469900 h 505340"/>
                <a:gd name="connsiteX2" fmla="*/ 654755 w 3984977"/>
                <a:gd name="connsiteY2" fmla="*/ 210255 h 505340"/>
                <a:gd name="connsiteX3" fmla="*/ 982133 w 3984977"/>
                <a:gd name="connsiteY3" fmla="*/ 402166 h 505340"/>
                <a:gd name="connsiteX4" fmla="*/ 1016000 w 3984977"/>
                <a:gd name="connsiteY4" fmla="*/ 40922 h 505340"/>
                <a:gd name="connsiteX5" fmla="*/ 1140177 w 3984977"/>
                <a:gd name="connsiteY5" fmla="*/ 7055 h 505340"/>
                <a:gd name="connsiteX6" fmla="*/ 1478844 w 3984977"/>
                <a:gd name="connsiteY6" fmla="*/ 29633 h 505340"/>
                <a:gd name="connsiteX7" fmla="*/ 1648177 w 3984977"/>
                <a:gd name="connsiteY7" fmla="*/ 74789 h 505340"/>
                <a:gd name="connsiteX8" fmla="*/ 1761066 w 3984977"/>
                <a:gd name="connsiteY8" fmla="*/ 97366 h 505340"/>
                <a:gd name="connsiteX9" fmla="*/ 2607733 w 3984977"/>
                <a:gd name="connsiteY9" fmla="*/ 131233 h 505340"/>
                <a:gd name="connsiteX10" fmla="*/ 2652889 w 3984977"/>
                <a:gd name="connsiteY10" fmla="*/ 142522 h 505340"/>
                <a:gd name="connsiteX11" fmla="*/ 2788355 w 3984977"/>
                <a:gd name="connsiteY11" fmla="*/ 165100 h 505340"/>
                <a:gd name="connsiteX12" fmla="*/ 2889955 w 3984977"/>
                <a:gd name="connsiteY12" fmla="*/ 232833 h 505340"/>
                <a:gd name="connsiteX13" fmla="*/ 2946400 w 3984977"/>
                <a:gd name="connsiteY13" fmla="*/ 289278 h 505340"/>
                <a:gd name="connsiteX14" fmla="*/ 2957689 w 3984977"/>
                <a:gd name="connsiteY14" fmla="*/ 323144 h 505340"/>
                <a:gd name="connsiteX15" fmla="*/ 3070577 w 3984977"/>
                <a:gd name="connsiteY15" fmla="*/ 334433 h 505340"/>
                <a:gd name="connsiteX16" fmla="*/ 3149600 w 3984977"/>
                <a:gd name="connsiteY16" fmla="*/ 311855 h 505340"/>
                <a:gd name="connsiteX17" fmla="*/ 3567289 w 3984977"/>
                <a:gd name="connsiteY17" fmla="*/ 334433 h 505340"/>
                <a:gd name="connsiteX18" fmla="*/ 3578577 w 3984977"/>
                <a:gd name="connsiteY18" fmla="*/ 402166 h 505340"/>
                <a:gd name="connsiteX19" fmla="*/ 3747911 w 3984977"/>
                <a:gd name="connsiteY19" fmla="*/ 436033 h 505340"/>
                <a:gd name="connsiteX20" fmla="*/ 3804355 w 3984977"/>
                <a:gd name="connsiteY20" fmla="*/ 447322 h 505340"/>
                <a:gd name="connsiteX21" fmla="*/ 3905955 w 3984977"/>
                <a:gd name="connsiteY21" fmla="*/ 481189 h 505340"/>
                <a:gd name="connsiteX22" fmla="*/ 3973689 w 3984977"/>
                <a:gd name="connsiteY22" fmla="*/ 492478 h 505340"/>
                <a:gd name="connsiteX23" fmla="*/ 3984977 w 3984977"/>
                <a:gd name="connsiteY23" fmla="*/ 458611 h 505340"/>
                <a:gd name="connsiteX0" fmla="*/ 0 w 3984977"/>
                <a:gd name="connsiteY0" fmla="*/ 304800 h 498285"/>
                <a:gd name="connsiteX1" fmla="*/ 327378 w 3984977"/>
                <a:gd name="connsiteY1" fmla="*/ 462845 h 498285"/>
                <a:gd name="connsiteX2" fmla="*/ 654755 w 3984977"/>
                <a:gd name="connsiteY2" fmla="*/ 203200 h 498285"/>
                <a:gd name="connsiteX3" fmla="*/ 982133 w 3984977"/>
                <a:gd name="connsiteY3" fmla="*/ 395111 h 498285"/>
                <a:gd name="connsiteX4" fmla="*/ 1140177 w 3984977"/>
                <a:gd name="connsiteY4" fmla="*/ 0 h 498285"/>
                <a:gd name="connsiteX5" fmla="*/ 1478844 w 3984977"/>
                <a:gd name="connsiteY5" fmla="*/ 22578 h 498285"/>
                <a:gd name="connsiteX6" fmla="*/ 1648177 w 3984977"/>
                <a:gd name="connsiteY6" fmla="*/ 67734 h 498285"/>
                <a:gd name="connsiteX7" fmla="*/ 1761066 w 3984977"/>
                <a:gd name="connsiteY7" fmla="*/ 90311 h 498285"/>
                <a:gd name="connsiteX8" fmla="*/ 2607733 w 3984977"/>
                <a:gd name="connsiteY8" fmla="*/ 124178 h 498285"/>
                <a:gd name="connsiteX9" fmla="*/ 2652889 w 3984977"/>
                <a:gd name="connsiteY9" fmla="*/ 135467 h 498285"/>
                <a:gd name="connsiteX10" fmla="*/ 2788355 w 3984977"/>
                <a:gd name="connsiteY10" fmla="*/ 158045 h 498285"/>
                <a:gd name="connsiteX11" fmla="*/ 2889955 w 3984977"/>
                <a:gd name="connsiteY11" fmla="*/ 225778 h 498285"/>
                <a:gd name="connsiteX12" fmla="*/ 2946400 w 3984977"/>
                <a:gd name="connsiteY12" fmla="*/ 282223 h 498285"/>
                <a:gd name="connsiteX13" fmla="*/ 2957689 w 3984977"/>
                <a:gd name="connsiteY13" fmla="*/ 316089 h 498285"/>
                <a:gd name="connsiteX14" fmla="*/ 3070577 w 3984977"/>
                <a:gd name="connsiteY14" fmla="*/ 327378 h 498285"/>
                <a:gd name="connsiteX15" fmla="*/ 3149600 w 3984977"/>
                <a:gd name="connsiteY15" fmla="*/ 304800 h 498285"/>
                <a:gd name="connsiteX16" fmla="*/ 3567289 w 3984977"/>
                <a:gd name="connsiteY16" fmla="*/ 327378 h 498285"/>
                <a:gd name="connsiteX17" fmla="*/ 3578577 w 3984977"/>
                <a:gd name="connsiteY17" fmla="*/ 395111 h 498285"/>
                <a:gd name="connsiteX18" fmla="*/ 3747911 w 3984977"/>
                <a:gd name="connsiteY18" fmla="*/ 428978 h 498285"/>
                <a:gd name="connsiteX19" fmla="*/ 3804355 w 3984977"/>
                <a:gd name="connsiteY19" fmla="*/ 440267 h 498285"/>
                <a:gd name="connsiteX20" fmla="*/ 3905955 w 3984977"/>
                <a:gd name="connsiteY20" fmla="*/ 474134 h 498285"/>
                <a:gd name="connsiteX21" fmla="*/ 3973689 w 3984977"/>
                <a:gd name="connsiteY21" fmla="*/ 485423 h 498285"/>
                <a:gd name="connsiteX22" fmla="*/ 3984977 w 3984977"/>
                <a:gd name="connsiteY22" fmla="*/ 451556 h 498285"/>
                <a:gd name="connsiteX0" fmla="*/ 0 w 3984977"/>
                <a:gd name="connsiteY0" fmla="*/ 287448 h 480933"/>
                <a:gd name="connsiteX1" fmla="*/ 327378 w 3984977"/>
                <a:gd name="connsiteY1" fmla="*/ 445493 h 480933"/>
                <a:gd name="connsiteX2" fmla="*/ 654755 w 3984977"/>
                <a:gd name="connsiteY2" fmla="*/ 185848 h 480933"/>
                <a:gd name="connsiteX3" fmla="*/ 982133 w 3984977"/>
                <a:gd name="connsiteY3" fmla="*/ 377759 h 480933"/>
                <a:gd name="connsiteX4" fmla="*/ 1207911 w 3984977"/>
                <a:gd name="connsiteY4" fmla="*/ 174559 h 480933"/>
                <a:gd name="connsiteX5" fmla="*/ 1478844 w 3984977"/>
                <a:gd name="connsiteY5" fmla="*/ 5226 h 480933"/>
                <a:gd name="connsiteX6" fmla="*/ 1648177 w 3984977"/>
                <a:gd name="connsiteY6" fmla="*/ 50382 h 480933"/>
                <a:gd name="connsiteX7" fmla="*/ 1761066 w 3984977"/>
                <a:gd name="connsiteY7" fmla="*/ 72959 h 480933"/>
                <a:gd name="connsiteX8" fmla="*/ 2607733 w 3984977"/>
                <a:gd name="connsiteY8" fmla="*/ 106826 h 480933"/>
                <a:gd name="connsiteX9" fmla="*/ 2652889 w 3984977"/>
                <a:gd name="connsiteY9" fmla="*/ 118115 h 480933"/>
                <a:gd name="connsiteX10" fmla="*/ 2788355 w 3984977"/>
                <a:gd name="connsiteY10" fmla="*/ 140693 h 480933"/>
                <a:gd name="connsiteX11" fmla="*/ 2889955 w 3984977"/>
                <a:gd name="connsiteY11" fmla="*/ 208426 h 480933"/>
                <a:gd name="connsiteX12" fmla="*/ 2946400 w 3984977"/>
                <a:gd name="connsiteY12" fmla="*/ 264871 h 480933"/>
                <a:gd name="connsiteX13" fmla="*/ 2957689 w 3984977"/>
                <a:gd name="connsiteY13" fmla="*/ 298737 h 480933"/>
                <a:gd name="connsiteX14" fmla="*/ 3070577 w 3984977"/>
                <a:gd name="connsiteY14" fmla="*/ 310026 h 480933"/>
                <a:gd name="connsiteX15" fmla="*/ 3149600 w 3984977"/>
                <a:gd name="connsiteY15" fmla="*/ 287448 h 480933"/>
                <a:gd name="connsiteX16" fmla="*/ 3567289 w 3984977"/>
                <a:gd name="connsiteY16" fmla="*/ 310026 h 480933"/>
                <a:gd name="connsiteX17" fmla="*/ 3578577 w 3984977"/>
                <a:gd name="connsiteY17" fmla="*/ 377759 h 480933"/>
                <a:gd name="connsiteX18" fmla="*/ 3747911 w 3984977"/>
                <a:gd name="connsiteY18" fmla="*/ 411626 h 480933"/>
                <a:gd name="connsiteX19" fmla="*/ 3804355 w 3984977"/>
                <a:gd name="connsiteY19" fmla="*/ 422915 h 480933"/>
                <a:gd name="connsiteX20" fmla="*/ 3905955 w 3984977"/>
                <a:gd name="connsiteY20" fmla="*/ 456782 h 480933"/>
                <a:gd name="connsiteX21" fmla="*/ 3973689 w 3984977"/>
                <a:gd name="connsiteY21" fmla="*/ 468071 h 480933"/>
                <a:gd name="connsiteX22" fmla="*/ 3984977 w 3984977"/>
                <a:gd name="connsiteY22" fmla="*/ 434204 h 480933"/>
                <a:gd name="connsiteX0" fmla="*/ 0 w 3984977"/>
                <a:gd name="connsiteY0" fmla="*/ 255353 h 448838"/>
                <a:gd name="connsiteX1" fmla="*/ 327378 w 3984977"/>
                <a:gd name="connsiteY1" fmla="*/ 413398 h 448838"/>
                <a:gd name="connsiteX2" fmla="*/ 654755 w 3984977"/>
                <a:gd name="connsiteY2" fmla="*/ 153753 h 448838"/>
                <a:gd name="connsiteX3" fmla="*/ 982133 w 3984977"/>
                <a:gd name="connsiteY3" fmla="*/ 345664 h 448838"/>
                <a:gd name="connsiteX4" fmla="*/ 1207911 w 3984977"/>
                <a:gd name="connsiteY4" fmla="*/ 142464 h 448838"/>
                <a:gd name="connsiteX5" fmla="*/ 1433689 w 3984977"/>
                <a:gd name="connsiteY5" fmla="*/ 334376 h 448838"/>
                <a:gd name="connsiteX6" fmla="*/ 1648177 w 3984977"/>
                <a:gd name="connsiteY6" fmla="*/ 18287 h 448838"/>
                <a:gd name="connsiteX7" fmla="*/ 1761066 w 3984977"/>
                <a:gd name="connsiteY7" fmla="*/ 40864 h 448838"/>
                <a:gd name="connsiteX8" fmla="*/ 2607733 w 3984977"/>
                <a:gd name="connsiteY8" fmla="*/ 74731 h 448838"/>
                <a:gd name="connsiteX9" fmla="*/ 2652889 w 3984977"/>
                <a:gd name="connsiteY9" fmla="*/ 86020 h 448838"/>
                <a:gd name="connsiteX10" fmla="*/ 2788355 w 3984977"/>
                <a:gd name="connsiteY10" fmla="*/ 108598 h 448838"/>
                <a:gd name="connsiteX11" fmla="*/ 2889955 w 3984977"/>
                <a:gd name="connsiteY11" fmla="*/ 176331 h 448838"/>
                <a:gd name="connsiteX12" fmla="*/ 2946400 w 3984977"/>
                <a:gd name="connsiteY12" fmla="*/ 232776 h 448838"/>
                <a:gd name="connsiteX13" fmla="*/ 2957689 w 3984977"/>
                <a:gd name="connsiteY13" fmla="*/ 266642 h 448838"/>
                <a:gd name="connsiteX14" fmla="*/ 3070577 w 3984977"/>
                <a:gd name="connsiteY14" fmla="*/ 277931 h 448838"/>
                <a:gd name="connsiteX15" fmla="*/ 3149600 w 3984977"/>
                <a:gd name="connsiteY15" fmla="*/ 255353 h 448838"/>
                <a:gd name="connsiteX16" fmla="*/ 3567289 w 3984977"/>
                <a:gd name="connsiteY16" fmla="*/ 277931 h 448838"/>
                <a:gd name="connsiteX17" fmla="*/ 3578577 w 3984977"/>
                <a:gd name="connsiteY17" fmla="*/ 345664 h 448838"/>
                <a:gd name="connsiteX18" fmla="*/ 3747911 w 3984977"/>
                <a:gd name="connsiteY18" fmla="*/ 379531 h 448838"/>
                <a:gd name="connsiteX19" fmla="*/ 3804355 w 3984977"/>
                <a:gd name="connsiteY19" fmla="*/ 390820 h 448838"/>
                <a:gd name="connsiteX20" fmla="*/ 3905955 w 3984977"/>
                <a:gd name="connsiteY20" fmla="*/ 424687 h 448838"/>
                <a:gd name="connsiteX21" fmla="*/ 3973689 w 3984977"/>
                <a:gd name="connsiteY21" fmla="*/ 435976 h 448838"/>
                <a:gd name="connsiteX22" fmla="*/ 3984977 w 3984977"/>
                <a:gd name="connsiteY22" fmla="*/ 402109 h 448838"/>
                <a:gd name="connsiteX0" fmla="*/ 0 w 3984977"/>
                <a:gd name="connsiteY0" fmla="*/ 215052 h 408537"/>
                <a:gd name="connsiteX1" fmla="*/ 327378 w 3984977"/>
                <a:gd name="connsiteY1" fmla="*/ 373097 h 408537"/>
                <a:gd name="connsiteX2" fmla="*/ 654755 w 3984977"/>
                <a:gd name="connsiteY2" fmla="*/ 113452 h 408537"/>
                <a:gd name="connsiteX3" fmla="*/ 982133 w 3984977"/>
                <a:gd name="connsiteY3" fmla="*/ 305363 h 408537"/>
                <a:gd name="connsiteX4" fmla="*/ 1207911 w 3984977"/>
                <a:gd name="connsiteY4" fmla="*/ 102163 h 408537"/>
                <a:gd name="connsiteX5" fmla="*/ 1433689 w 3984977"/>
                <a:gd name="connsiteY5" fmla="*/ 294075 h 408537"/>
                <a:gd name="connsiteX6" fmla="*/ 1648177 w 3984977"/>
                <a:gd name="connsiteY6" fmla="*/ 113452 h 408537"/>
                <a:gd name="connsiteX7" fmla="*/ 1761066 w 3984977"/>
                <a:gd name="connsiteY7" fmla="*/ 563 h 408537"/>
                <a:gd name="connsiteX8" fmla="*/ 2607733 w 3984977"/>
                <a:gd name="connsiteY8" fmla="*/ 34430 h 408537"/>
                <a:gd name="connsiteX9" fmla="*/ 2652889 w 3984977"/>
                <a:gd name="connsiteY9" fmla="*/ 45719 h 408537"/>
                <a:gd name="connsiteX10" fmla="*/ 2788355 w 3984977"/>
                <a:gd name="connsiteY10" fmla="*/ 68297 h 408537"/>
                <a:gd name="connsiteX11" fmla="*/ 2889955 w 3984977"/>
                <a:gd name="connsiteY11" fmla="*/ 136030 h 408537"/>
                <a:gd name="connsiteX12" fmla="*/ 2946400 w 3984977"/>
                <a:gd name="connsiteY12" fmla="*/ 192475 h 408537"/>
                <a:gd name="connsiteX13" fmla="*/ 2957689 w 3984977"/>
                <a:gd name="connsiteY13" fmla="*/ 226341 h 408537"/>
                <a:gd name="connsiteX14" fmla="*/ 3070577 w 3984977"/>
                <a:gd name="connsiteY14" fmla="*/ 237630 h 408537"/>
                <a:gd name="connsiteX15" fmla="*/ 3149600 w 3984977"/>
                <a:gd name="connsiteY15" fmla="*/ 215052 h 408537"/>
                <a:gd name="connsiteX16" fmla="*/ 3567289 w 3984977"/>
                <a:gd name="connsiteY16" fmla="*/ 237630 h 408537"/>
                <a:gd name="connsiteX17" fmla="*/ 3578577 w 3984977"/>
                <a:gd name="connsiteY17" fmla="*/ 305363 h 408537"/>
                <a:gd name="connsiteX18" fmla="*/ 3747911 w 3984977"/>
                <a:gd name="connsiteY18" fmla="*/ 339230 h 408537"/>
                <a:gd name="connsiteX19" fmla="*/ 3804355 w 3984977"/>
                <a:gd name="connsiteY19" fmla="*/ 350519 h 408537"/>
                <a:gd name="connsiteX20" fmla="*/ 3905955 w 3984977"/>
                <a:gd name="connsiteY20" fmla="*/ 384386 h 408537"/>
                <a:gd name="connsiteX21" fmla="*/ 3973689 w 3984977"/>
                <a:gd name="connsiteY21" fmla="*/ 395675 h 408537"/>
                <a:gd name="connsiteX22" fmla="*/ 3984977 w 3984977"/>
                <a:gd name="connsiteY22" fmla="*/ 361808 h 408537"/>
                <a:gd name="connsiteX0" fmla="*/ 0 w 3984977"/>
                <a:gd name="connsiteY0" fmla="*/ 193696 h 387181"/>
                <a:gd name="connsiteX1" fmla="*/ 327378 w 3984977"/>
                <a:gd name="connsiteY1" fmla="*/ 351741 h 387181"/>
                <a:gd name="connsiteX2" fmla="*/ 654755 w 3984977"/>
                <a:gd name="connsiteY2" fmla="*/ 92096 h 387181"/>
                <a:gd name="connsiteX3" fmla="*/ 982133 w 3984977"/>
                <a:gd name="connsiteY3" fmla="*/ 284007 h 387181"/>
                <a:gd name="connsiteX4" fmla="*/ 1207911 w 3984977"/>
                <a:gd name="connsiteY4" fmla="*/ 80807 h 387181"/>
                <a:gd name="connsiteX5" fmla="*/ 1433689 w 3984977"/>
                <a:gd name="connsiteY5" fmla="*/ 272719 h 387181"/>
                <a:gd name="connsiteX6" fmla="*/ 1648177 w 3984977"/>
                <a:gd name="connsiteY6" fmla="*/ 92096 h 387181"/>
                <a:gd name="connsiteX7" fmla="*/ 1794932 w 3984977"/>
                <a:gd name="connsiteY7" fmla="*/ 227563 h 387181"/>
                <a:gd name="connsiteX8" fmla="*/ 2607733 w 3984977"/>
                <a:gd name="connsiteY8" fmla="*/ 13074 h 387181"/>
                <a:gd name="connsiteX9" fmla="*/ 2652889 w 3984977"/>
                <a:gd name="connsiteY9" fmla="*/ 24363 h 387181"/>
                <a:gd name="connsiteX10" fmla="*/ 2788355 w 3984977"/>
                <a:gd name="connsiteY10" fmla="*/ 46941 h 387181"/>
                <a:gd name="connsiteX11" fmla="*/ 2889955 w 3984977"/>
                <a:gd name="connsiteY11" fmla="*/ 114674 h 387181"/>
                <a:gd name="connsiteX12" fmla="*/ 2946400 w 3984977"/>
                <a:gd name="connsiteY12" fmla="*/ 171119 h 387181"/>
                <a:gd name="connsiteX13" fmla="*/ 2957689 w 3984977"/>
                <a:gd name="connsiteY13" fmla="*/ 204985 h 387181"/>
                <a:gd name="connsiteX14" fmla="*/ 3070577 w 3984977"/>
                <a:gd name="connsiteY14" fmla="*/ 216274 h 387181"/>
                <a:gd name="connsiteX15" fmla="*/ 3149600 w 3984977"/>
                <a:gd name="connsiteY15" fmla="*/ 193696 h 387181"/>
                <a:gd name="connsiteX16" fmla="*/ 3567289 w 3984977"/>
                <a:gd name="connsiteY16" fmla="*/ 216274 h 387181"/>
                <a:gd name="connsiteX17" fmla="*/ 3578577 w 3984977"/>
                <a:gd name="connsiteY17" fmla="*/ 284007 h 387181"/>
                <a:gd name="connsiteX18" fmla="*/ 3747911 w 3984977"/>
                <a:gd name="connsiteY18" fmla="*/ 317874 h 387181"/>
                <a:gd name="connsiteX19" fmla="*/ 3804355 w 3984977"/>
                <a:gd name="connsiteY19" fmla="*/ 329163 h 387181"/>
                <a:gd name="connsiteX20" fmla="*/ 3905955 w 3984977"/>
                <a:gd name="connsiteY20" fmla="*/ 363030 h 387181"/>
                <a:gd name="connsiteX21" fmla="*/ 3973689 w 3984977"/>
                <a:gd name="connsiteY21" fmla="*/ 374319 h 387181"/>
                <a:gd name="connsiteX22" fmla="*/ 3984977 w 3984977"/>
                <a:gd name="connsiteY22" fmla="*/ 340452 h 387181"/>
                <a:gd name="connsiteX0" fmla="*/ 0 w 3984977"/>
                <a:gd name="connsiteY0" fmla="*/ 190458 h 383943"/>
                <a:gd name="connsiteX1" fmla="*/ 327378 w 3984977"/>
                <a:gd name="connsiteY1" fmla="*/ 348503 h 383943"/>
                <a:gd name="connsiteX2" fmla="*/ 654755 w 3984977"/>
                <a:gd name="connsiteY2" fmla="*/ 88858 h 383943"/>
                <a:gd name="connsiteX3" fmla="*/ 982133 w 3984977"/>
                <a:gd name="connsiteY3" fmla="*/ 280769 h 383943"/>
                <a:gd name="connsiteX4" fmla="*/ 1207911 w 3984977"/>
                <a:gd name="connsiteY4" fmla="*/ 77569 h 383943"/>
                <a:gd name="connsiteX5" fmla="*/ 1433689 w 3984977"/>
                <a:gd name="connsiteY5" fmla="*/ 269481 h 383943"/>
                <a:gd name="connsiteX6" fmla="*/ 1648177 w 3984977"/>
                <a:gd name="connsiteY6" fmla="*/ 88858 h 383943"/>
                <a:gd name="connsiteX7" fmla="*/ 1794932 w 3984977"/>
                <a:gd name="connsiteY7" fmla="*/ 224325 h 383943"/>
                <a:gd name="connsiteX8" fmla="*/ 2607733 w 3984977"/>
                <a:gd name="connsiteY8" fmla="*/ 9836 h 383943"/>
                <a:gd name="connsiteX9" fmla="*/ 2788355 w 3984977"/>
                <a:gd name="connsiteY9" fmla="*/ 43703 h 383943"/>
                <a:gd name="connsiteX10" fmla="*/ 2889955 w 3984977"/>
                <a:gd name="connsiteY10" fmla="*/ 111436 h 383943"/>
                <a:gd name="connsiteX11" fmla="*/ 2946400 w 3984977"/>
                <a:gd name="connsiteY11" fmla="*/ 167881 h 383943"/>
                <a:gd name="connsiteX12" fmla="*/ 2957689 w 3984977"/>
                <a:gd name="connsiteY12" fmla="*/ 201747 h 383943"/>
                <a:gd name="connsiteX13" fmla="*/ 3070577 w 3984977"/>
                <a:gd name="connsiteY13" fmla="*/ 213036 h 383943"/>
                <a:gd name="connsiteX14" fmla="*/ 3149600 w 3984977"/>
                <a:gd name="connsiteY14" fmla="*/ 190458 h 383943"/>
                <a:gd name="connsiteX15" fmla="*/ 3567289 w 3984977"/>
                <a:gd name="connsiteY15" fmla="*/ 213036 h 383943"/>
                <a:gd name="connsiteX16" fmla="*/ 3578577 w 3984977"/>
                <a:gd name="connsiteY16" fmla="*/ 280769 h 383943"/>
                <a:gd name="connsiteX17" fmla="*/ 3747911 w 3984977"/>
                <a:gd name="connsiteY17" fmla="*/ 314636 h 383943"/>
                <a:gd name="connsiteX18" fmla="*/ 3804355 w 3984977"/>
                <a:gd name="connsiteY18" fmla="*/ 325925 h 383943"/>
                <a:gd name="connsiteX19" fmla="*/ 3905955 w 3984977"/>
                <a:gd name="connsiteY19" fmla="*/ 359792 h 383943"/>
                <a:gd name="connsiteX20" fmla="*/ 3973689 w 3984977"/>
                <a:gd name="connsiteY20" fmla="*/ 371081 h 383943"/>
                <a:gd name="connsiteX21" fmla="*/ 3984977 w 3984977"/>
                <a:gd name="connsiteY21" fmla="*/ 337214 h 383943"/>
                <a:gd name="connsiteX0" fmla="*/ 0 w 3984977"/>
                <a:gd name="connsiteY0" fmla="*/ 164728 h 358213"/>
                <a:gd name="connsiteX1" fmla="*/ 327378 w 3984977"/>
                <a:gd name="connsiteY1" fmla="*/ 322773 h 358213"/>
                <a:gd name="connsiteX2" fmla="*/ 654755 w 3984977"/>
                <a:gd name="connsiteY2" fmla="*/ 63128 h 358213"/>
                <a:gd name="connsiteX3" fmla="*/ 982133 w 3984977"/>
                <a:gd name="connsiteY3" fmla="*/ 255039 h 358213"/>
                <a:gd name="connsiteX4" fmla="*/ 1207911 w 3984977"/>
                <a:gd name="connsiteY4" fmla="*/ 51839 h 358213"/>
                <a:gd name="connsiteX5" fmla="*/ 1433689 w 3984977"/>
                <a:gd name="connsiteY5" fmla="*/ 243751 h 358213"/>
                <a:gd name="connsiteX6" fmla="*/ 1648177 w 3984977"/>
                <a:gd name="connsiteY6" fmla="*/ 63128 h 358213"/>
                <a:gd name="connsiteX7" fmla="*/ 1794932 w 3984977"/>
                <a:gd name="connsiteY7" fmla="*/ 198595 h 358213"/>
                <a:gd name="connsiteX8" fmla="*/ 2257777 w 3984977"/>
                <a:gd name="connsiteY8" fmla="*/ 17973 h 358213"/>
                <a:gd name="connsiteX9" fmla="*/ 2788355 w 3984977"/>
                <a:gd name="connsiteY9" fmla="*/ 17973 h 358213"/>
                <a:gd name="connsiteX10" fmla="*/ 2889955 w 3984977"/>
                <a:gd name="connsiteY10" fmla="*/ 85706 h 358213"/>
                <a:gd name="connsiteX11" fmla="*/ 2946400 w 3984977"/>
                <a:gd name="connsiteY11" fmla="*/ 142151 h 358213"/>
                <a:gd name="connsiteX12" fmla="*/ 2957689 w 3984977"/>
                <a:gd name="connsiteY12" fmla="*/ 176017 h 358213"/>
                <a:gd name="connsiteX13" fmla="*/ 3070577 w 3984977"/>
                <a:gd name="connsiteY13" fmla="*/ 187306 h 358213"/>
                <a:gd name="connsiteX14" fmla="*/ 3149600 w 3984977"/>
                <a:gd name="connsiteY14" fmla="*/ 164728 h 358213"/>
                <a:gd name="connsiteX15" fmla="*/ 3567289 w 3984977"/>
                <a:gd name="connsiteY15" fmla="*/ 187306 h 358213"/>
                <a:gd name="connsiteX16" fmla="*/ 3578577 w 3984977"/>
                <a:gd name="connsiteY16" fmla="*/ 255039 h 358213"/>
                <a:gd name="connsiteX17" fmla="*/ 3747911 w 3984977"/>
                <a:gd name="connsiteY17" fmla="*/ 288906 h 358213"/>
                <a:gd name="connsiteX18" fmla="*/ 3804355 w 3984977"/>
                <a:gd name="connsiteY18" fmla="*/ 300195 h 358213"/>
                <a:gd name="connsiteX19" fmla="*/ 3905955 w 3984977"/>
                <a:gd name="connsiteY19" fmla="*/ 334062 h 358213"/>
                <a:gd name="connsiteX20" fmla="*/ 3973689 w 3984977"/>
                <a:gd name="connsiteY20" fmla="*/ 345351 h 358213"/>
                <a:gd name="connsiteX21" fmla="*/ 3984977 w 3984977"/>
                <a:gd name="connsiteY21" fmla="*/ 311484 h 358213"/>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2946400 w 3984977"/>
                <a:gd name="connsiteY11" fmla="*/ 124525 h 340587"/>
                <a:gd name="connsiteX12" fmla="*/ 2957689 w 3984977"/>
                <a:gd name="connsiteY12" fmla="*/ 158391 h 340587"/>
                <a:gd name="connsiteX13" fmla="*/ 3070577 w 3984977"/>
                <a:gd name="connsiteY13" fmla="*/ 169680 h 340587"/>
                <a:gd name="connsiteX14" fmla="*/ 3149600 w 3984977"/>
                <a:gd name="connsiteY14" fmla="*/ 147102 h 340587"/>
                <a:gd name="connsiteX15" fmla="*/ 3567289 w 3984977"/>
                <a:gd name="connsiteY15" fmla="*/ 169680 h 340587"/>
                <a:gd name="connsiteX16" fmla="*/ 3578577 w 3984977"/>
                <a:gd name="connsiteY16" fmla="*/ 237413 h 340587"/>
                <a:gd name="connsiteX17" fmla="*/ 3747911 w 3984977"/>
                <a:gd name="connsiteY17" fmla="*/ 271280 h 340587"/>
                <a:gd name="connsiteX18" fmla="*/ 3804355 w 3984977"/>
                <a:gd name="connsiteY18" fmla="*/ 282569 h 340587"/>
                <a:gd name="connsiteX19" fmla="*/ 3905955 w 3984977"/>
                <a:gd name="connsiteY19" fmla="*/ 316436 h 340587"/>
                <a:gd name="connsiteX20" fmla="*/ 3973689 w 3984977"/>
                <a:gd name="connsiteY20" fmla="*/ 327725 h 340587"/>
                <a:gd name="connsiteX21" fmla="*/ 3984977 w 3984977"/>
                <a:gd name="connsiteY21"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2946400 w 3984977"/>
                <a:gd name="connsiteY11" fmla="*/ 124525 h 340587"/>
                <a:gd name="connsiteX12" fmla="*/ 3070577 w 3984977"/>
                <a:gd name="connsiteY12" fmla="*/ 169680 h 340587"/>
                <a:gd name="connsiteX13" fmla="*/ 3149600 w 3984977"/>
                <a:gd name="connsiteY13" fmla="*/ 147102 h 340587"/>
                <a:gd name="connsiteX14" fmla="*/ 3567289 w 3984977"/>
                <a:gd name="connsiteY14" fmla="*/ 169680 h 340587"/>
                <a:gd name="connsiteX15" fmla="*/ 3578577 w 3984977"/>
                <a:gd name="connsiteY15" fmla="*/ 237413 h 340587"/>
                <a:gd name="connsiteX16" fmla="*/ 3747911 w 3984977"/>
                <a:gd name="connsiteY16" fmla="*/ 271280 h 340587"/>
                <a:gd name="connsiteX17" fmla="*/ 3804355 w 3984977"/>
                <a:gd name="connsiteY17" fmla="*/ 282569 h 340587"/>
                <a:gd name="connsiteX18" fmla="*/ 3905955 w 3984977"/>
                <a:gd name="connsiteY18" fmla="*/ 316436 h 340587"/>
                <a:gd name="connsiteX19" fmla="*/ 3973689 w 3984977"/>
                <a:gd name="connsiteY19" fmla="*/ 327725 h 340587"/>
                <a:gd name="connsiteX20" fmla="*/ 3984977 w 3984977"/>
                <a:gd name="connsiteY20"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89955 w 3984977"/>
                <a:gd name="connsiteY10" fmla="*/ 68080 h 340587"/>
                <a:gd name="connsiteX11" fmla="*/ 3070577 w 3984977"/>
                <a:gd name="connsiteY11" fmla="*/ 169680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3070577 w 3984977"/>
                <a:gd name="connsiteY11" fmla="*/ 169680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49600 w 3984977"/>
                <a:gd name="connsiteY12" fmla="*/ 147102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567289 w 3984977"/>
                <a:gd name="connsiteY13" fmla="*/ 169680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578577 w 3984977"/>
                <a:gd name="connsiteY14" fmla="*/ 237413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646311 w 3984977"/>
                <a:gd name="connsiteY14" fmla="*/ 124524 h 340587"/>
                <a:gd name="connsiteX15" fmla="*/ 3747911 w 3984977"/>
                <a:gd name="connsiteY15" fmla="*/ 271280 h 340587"/>
                <a:gd name="connsiteX16" fmla="*/ 3804355 w 3984977"/>
                <a:gd name="connsiteY16" fmla="*/ 282569 h 340587"/>
                <a:gd name="connsiteX17" fmla="*/ 3905955 w 3984977"/>
                <a:gd name="connsiteY17" fmla="*/ 316436 h 340587"/>
                <a:gd name="connsiteX18" fmla="*/ 3973689 w 3984977"/>
                <a:gd name="connsiteY18" fmla="*/ 327725 h 340587"/>
                <a:gd name="connsiteX19" fmla="*/ 3984977 w 3984977"/>
                <a:gd name="connsiteY19" fmla="*/ 293858 h 340587"/>
                <a:gd name="connsiteX0" fmla="*/ 0 w 3984977"/>
                <a:gd name="connsiteY0" fmla="*/ 147102 h 340587"/>
                <a:gd name="connsiteX1" fmla="*/ 327378 w 3984977"/>
                <a:gd name="connsiteY1" fmla="*/ 305147 h 340587"/>
                <a:gd name="connsiteX2" fmla="*/ 654755 w 3984977"/>
                <a:gd name="connsiteY2" fmla="*/ 45502 h 340587"/>
                <a:gd name="connsiteX3" fmla="*/ 982133 w 3984977"/>
                <a:gd name="connsiteY3" fmla="*/ 237413 h 340587"/>
                <a:gd name="connsiteX4" fmla="*/ 1207911 w 3984977"/>
                <a:gd name="connsiteY4" fmla="*/ 34213 h 340587"/>
                <a:gd name="connsiteX5" fmla="*/ 1433689 w 3984977"/>
                <a:gd name="connsiteY5" fmla="*/ 226125 h 340587"/>
                <a:gd name="connsiteX6" fmla="*/ 1648177 w 3984977"/>
                <a:gd name="connsiteY6" fmla="*/ 45502 h 340587"/>
                <a:gd name="connsiteX7" fmla="*/ 1794932 w 3984977"/>
                <a:gd name="connsiteY7" fmla="*/ 180969 h 340587"/>
                <a:gd name="connsiteX8" fmla="*/ 2257777 w 3984977"/>
                <a:gd name="connsiteY8" fmla="*/ 347 h 340587"/>
                <a:gd name="connsiteX9" fmla="*/ 2551289 w 3984977"/>
                <a:gd name="connsiteY9" fmla="*/ 259991 h 340587"/>
                <a:gd name="connsiteX10" fmla="*/ 2822222 w 3984977"/>
                <a:gd name="connsiteY10" fmla="*/ 90658 h 340587"/>
                <a:gd name="connsiteX11" fmla="*/ 2946400 w 3984977"/>
                <a:gd name="connsiteY11" fmla="*/ 237413 h 340587"/>
                <a:gd name="connsiteX12" fmla="*/ 3194755 w 3984977"/>
                <a:gd name="connsiteY12" fmla="*/ 101947 h 340587"/>
                <a:gd name="connsiteX13" fmla="*/ 3465689 w 3984977"/>
                <a:gd name="connsiteY13" fmla="*/ 237414 h 340587"/>
                <a:gd name="connsiteX14" fmla="*/ 3646311 w 3984977"/>
                <a:gd name="connsiteY14" fmla="*/ 124524 h 340587"/>
                <a:gd name="connsiteX15" fmla="*/ 3747911 w 3984977"/>
                <a:gd name="connsiteY15" fmla="*/ 271280 h 340587"/>
                <a:gd name="connsiteX16" fmla="*/ 3905955 w 3984977"/>
                <a:gd name="connsiteY16" fmla="*/ 316436 h 340587"/>
                <a:gd name="connsiteX17" fmla="*/ 3973689 w 3984977"/>
                <a:gd name="connsiteY17" fmla="*/ 327725 h 340587"/>
                <a:gd name="connsiteX18" fmla="*/ 3984977 w 3984977"/>
                <a:gd name="connsiteY18" fmla="*/ 293858 h 340587"/>
                <a:gd name="connsiteX0" fmla="*/ 0 w 3994742"/>
                <a:gd name="connsiteY0" fmla="*/ 147102 h 327989"/>
                <a:gd name="connsiteX1" fmla="*/ 327378 w 3994742"/>
                <a:gd name="connsiteY1" fmla="*/ 305147 h 327989"/>
                <a:gd name="connsiteX2" fmla="*/ 654755 w 3994742"/>
                <a:gd name="connsiteY2" fmla="*/ 45502 h 327989"/>
                <a:gd name="connsiteX3" fmla="*/ 982133 w 3994742"/>
                <a:gd name="connsiteY3" fmla="*/ 237413 h 327989"/>
                <a:gd name="connsiteX4" fmla="*/ 1207911 w 3994742"/>
                <a:gd name="connsiteY4" fmla="*/ 34213 h 327989"/>
                <a:gd name="connsiteX5" fmla="*/ 1433689 w 3994742"/>
                <a:gd name="connsiteY5" fmla="*/ 226125 h 327989"/>
                <a:gd name="connsiteX6" fmla="*/ 1648177 w 3994742"/>
                <a:gd name="connsiteY6" fmla="*/ 45502 h 327989"/>
                <a:gd name="connsiteX7" fmla="*/ 1794932 w 3994742"/>
                <a:gd name="connsiteY7" fmla="*/ 180969 h 327989"/>
                <a:gd name="connsiteX8" fmla="*/ 2257777 w 3994742"/>
                <a:gd name="connsiteY8" fmla="*/ 347 h 327989"/>
                <a:gd name="connsiteX9" fmla="*/ 2551289 w 3994742"/>
                <a:gd name="connsiteY9" fmla="*/ 259991 h 327989"/>
                <a:gd name="connsiteX10" fmla="*/ 2822222 w 3994742"/>
                <a:gd name="connsiteY10" fmla="*/ 90658 h 327989"/>
                <a:gd name="connsiteX11" fmla="*/ 2946400 w 3994742"/>
                <a:gd name="connsiteY11" fmla="*/ 237413 h 327989"/>
                <a:gd name="connsiteX12" fmla="*/ 3194755 w 3994742"/>
                <a:gd name="connsiteY12" fmla="*/ 101947 h 327989"/>
                <a:gd name="connsiteX13" fmla="*/ 3465689 w 3994742"/>
                <a:gd name="connsiteY13" fmla="*/ 237414 h 327989"/>
                <a:gd name="connsiteX14" fmla="*/ 3646311 w 3994742"/>
                <a:gd name="connsiteY14" fmla="*/ 124524 h 327989"/>
                <a:gd name="connsiteX15" fmla="*/ 3747911 w 3994742"/>
                <a:gd name="connsiteY15" fmla="*/ 271280 h 327989"/>
                <a:gd name="connsiteX16" fmla="*/ 3973689 w 3994742"/>
                <a:gd name="connsiteY16" fmla="*/ 327725 h 327989"/>
                <a:gd name="connsiteX17" fmla="*/ 3984977 w 3994742"/>
                <a:gd name="connsiteY17" fmla="*/ 293858 h 327989"/>
                <a:gd name="connsiteX0" fmla="*/ 0 w 4109154"/>
                <a:gd name="connsiteY0" fmla="*/ 147102 h 336679"/>
                <a:gd name="connsiteX1" fmla="*/ 327378 w 4109154"/>
                <a:gd name="connsiteY1" fmla="*/ 305147 h 336679"/>
                <a:gd name="connsiteX2" fmla="*/ 654755 w 4109154"/>
                <a:gd name="connsiteY2" fmla="*/ 45502 h 336679"/>
                <a:gd name="connsiteX3" fmla="*/ 982133 w 4109154"/>
                <a:gd name="connsiteY3" fmla="*/ 237413 h 336679"/>
                <a:gd name="connsiteX4" fmla="*/ 1207911 w 4109154"/>
                <a:gd name="connsiteY4" fmla="*/ 34213 h 336679"/>
                <a:gd name="connsiteX5" fmla="*/ 1433689 w 4109154"/>
                <a:gd name="connsiteY5" fmla="*/ 226125 h 336679"/>
                <a:gd name="connsiteX6" fmla="*/ 1648177 w 4109154"/>
                <a:gd name="connsiteY6" fmla="*/ 45502 h 336679"/>
                <a:gd name="connsiteX7" fmla="*/ 1794932 w 4109154"/>
                <a:gd name="connsiteY7" fmla="*/ 180969 h 336679"/>
                <a:gd name="connsiteX8" fmla="*/ 2257777 w 4109154"/>
                <a:gd name="connsiteY8" fmla="*/ 347 h 336679"/>
                <a:gd name="connsiteX9" fmla="*/ 2551289 w 4109154"/>
                <a:gd name="connsiteY9" fmla="*/ 259991 h 336679"/>
                <a:gd name="connsiteX10" fmla="*/ 2822222 w 4109154"/>
                <a:gd name="connsiteY10" fmla="*/ 90658 h 336679"/>
                <a:gd name="connsiteX11" fmla="*/ 2946400 w 4109154"/>
                <a:gd name="connsiteY11" fmla="*/ 237413 h 336679"/>
                <a:gd name="connsiteX12" fmla="*/ 3194755 w 4109154"/>
                <a:gd name="connsiteY12" fmla="*/ 101947 h 336679"/>
                <a:gd name="connsiteX13" fmla="*/ 3465689 w 4109154"/>
                <a:gd name="connsiteY13" fmla="*/ 237414 h 336679"/>
                <a:gd name="connsiteX14" fmla="*/ 3646311 w 4109154"/>
                <a:gd name="connsiteY14" fmla="*/ 124524 h 336679"/>
                <a:gd name="connsiteX15" fmla="*/ 3747911 w 4109154"/>
                <a:gd name="connsiteY15" fmla="*/ 271280 h 336679"/>
                <a:gd name="connsiteX16" fmla="*/ 3973689 w 4109154"/>
                <a:gd name="connsiteY16" fmla="*/ 327725 h 336679"/>
                <a:gd name="connsiteX17" fmla="*/ 4109154 w 4109154"/>
                <a:gd name="connsiteY17" fmla="*/ 90658 h 336679"/>
                <a:gd name="connsiteX0" fmla="*/ 0 w 4109154"/>
                <a:gd name="connsiteY0" fmla="*/ 147102 h 306374"/>
                <a:gd name="connsiteX1" fmla="*/ 327378 w 4109154"/>
                <a:gd name="connsiteY1" fmla="*/ 305147 h 306374"/>
                <a:gd name="connsiteX2" fmla="*/ 654755 w 4109154"/>
                <a:gd name="connsiteY2" fmla="*/ 45502 h 306374"/>
                <a:gd name="connsiteX3" fmla="*/ 982133 w 4109154"/>
                <a:gd name="connsiteY3" fmla="*/ 237413 h 306374"/>
                <a:gd name="connsiteX4" fmla="*/ 1207911 w 4109154"/>
                <a:gd name="connsiteY4" fmla="*/ 34213 h 306374"/>
                <a:gd name="connsiteX5" fmla="*/ 1433689 w 4109154"/>
                <a:gd name="connsiteY5" fmla="*/ 226125 h 306374"/>
                <a:gd name="connsiteX6" fmla="*/ 1648177 w 4109154"/>
                <a:gd name="connsiteY6" fmla="*/ 45502 h 306374"/>
                <a:gd name="connsiteX7" fmla="*/ 1794932 w 4109154"/>
                <a:gd name="connsiteY7" fmla="*/ 180969 h 306374"/>
                <a:gd name="connsiteX8" fmla="*/ 2257777 w 4109154"/>
                <a:gd name="connsiteY8" fmla="*/ 347 h 306374"/>
                <a:gd name="connsiteX9" fmla="*/ 2551289 w 4109154"/>
                <a:gd name="connsiteY9" fmla="*/ 259991 h 306374"/>
                <a:gd name="connsiteX10" fmla="*/ 2822222 w 4109154"/>
                <a:gd name="connsiteY10" fmla="*/ 90658 h 306374"/>
                <a:gd name="connsiteX11" fmla="*/ 2946400 w 4109154"/>
                <a:gd name="connsiteY11" fmla="*/ 237413 h 306374"/>
                <a:gd name="connsiteX12" fmla="*/ 3194755 w 4109154"/>
                <a:gd name="connsiteY12" fmla="*/ 101947 h 306374"/>
                <a:gd name="connsiteX13" fmla="*/ 3465689 w 4109154"/>
                <a:gd name="connsiteY13" fmla="*/ 237414 h 306374"/>
                <a:gd name="connsiteX14" fmla="*/ 3646311 w 4109154"/>
                <a:gd name="connsiteY14" fmla="*/ 124524 h 306374"/>
                <a:gd name="connsiteX15" fmla="*/ 3747911 w 4109154"/>
                <a:gd name="connsiteY15" fmla="*/ 271280 h 306374"/>
                <a:gd name="connsiteX16" fmla="*/ 3996266 w 4109154"/>
                <a:gd name="connsiteY16" fmla="*/ 147102 h 306374"/>
                <a:gd name="connsiteX17" fmla="*/ 4109154 w 4109154"/>
                <a:gd name="connsiteY17" fmla="*/ 90658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583287 w 4583287"/>
                <a:gd name="connsiteY17" fmla="*/ 124524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188176 w 4583287"/>
                <a:gd name="connsiteY17" fmla="*/ 22923 h 306374"/>
                <a:gd name="connsiteX18" fmla="*/ 4583287 w 4583287"/>
                <a:gd name="connsiteY18" fmla="*/ 124524 h 306374"/>
                <a:gd name="connsiteX0" fmla="*/ 0 w 4583287"/>
                <a:gd name="connsiteY0" fmla="*/ 147102 h 306374"/>
                <a:gd name="connsiteX1" fmla="*/ 327378 w 4583287"/>
                <a:gd name="connsiteY1" fmla="*/ 305147 h 306374"/>
                <a:gd name="connsiteX2" fmla="*/ 654755 w 4583287"/>
                <a:gd name="connsiteY2" fmla="*/ 45502 h 306374"/>
                <a:gd name="connsiteX3" fmla="*/ 982133 w 4583287"/>
                <a:gd name="connsiteY3" fmla="*/ 237413 h 306374"/>
                <a:gd name="connsiteX4" fmla="*/ 1207911 w 4583287"/>
                <a:gd name="connsiteY4" fmla="*/ 34213 h 306374"/>
                <a:gd name="connsiteX5" fmla="*/ 1433689 w 4583287"/>
                <a:gd name="connsiteY5" fmla="*/ 226125 h 306374"/>
                <a:gd name="connsiteX6" fmla="*/ 1648177 w 4583287"/>
                <a:gd name="connsiteY6" fmla="*/ 45502 h 306374"/>
                <a:gd name="connsiteX7" fmla="*/ 1794932 w 4583287"/>
                <a:gd name="connsiteY7" fmla="*/ 180969 h 306374"/>
                <a:gd name="connsiteX8" fmla="*/ 2257777 w 4583287"/>
                <a:gd name="connsiteY8" fmla="*/ 347 h 306374"/>
                <a:gd name="connsiteX9" fmla="*/ 2551289 w 4583287"/>
                <a:gd name="connsiteY9" fmla="*/ 259991 h 306374"/>
                <a:gd name="connsiteX10" fmla="*/ 2822222 w 4583287"/>
                <a:gd name="connsiteY10" fmla="*/ 90658 h 306374"/>
                <a:gd name="connsiteX11" fmla="*/ 2946400 w 4583287"/>
                <a:gd name="connsiteY11" fmla="*/ 237413 h 306374"/>
                <a:gd name="connsiteX12" fmla="*/ 3194755 w 4583287"/>
                <a:gd name="connsiteY12" fmla="*/ 101947 h 306374"/>
                <a:gd name="connsiteX13" fmla="*/ 3465689 w 4583287"/>
                <a:gd name="connsiteY13" fmla="*/ 237414 h 306374"/>
                <a:gd name="connsiteX14" fmla="*/ 3646311 w 4583287"/>
                <a:gd name="connsiteY14" fmla="*/ 124524 h 306374"/>
                <a:gd name="connsiteX15" fmla="*/ 3747911 w 4583287"/>
                <a:gd name="connsiteY15" fmla="*/ 271280 h 306374"/>
                <a:gd name="connsiteX16" fmla="*/ 3996266 w 4583287"/>
                <a:gd name="connsiteY16" fmla="*/ 147102 h 306374"/>
                <a:gd name="connsiteX17" fmla="*/ 4210754 w 4583287"/>
                <a:gd name="connsiteY17" fmla="*/ 237412 h 306374"/>
                <a:gd name="connsiteX18" fmla="*/ 4583287 w 4583287"/>
                <a:gd name="connsiteY18" fmla="*/ 124524 h 306374"/>
                <a:gd name="connsiteX0" fmla="*/ 0 w 4583287"/>
                <a:gd name="connsiteY0" fmla="*/ 147102 h 276185"/>
                <a:gd name="connsiteX1" fmla="*/ 361497 w 4583287"/>
                <a:gd name="connsiteY1" fmla="*/ 195965 h 276185"/>
                <a:gd name="connsiteX2" fmla="*/ 654755 w 4583287"/>
                <a:gd name="connsiteY2" fmla="*/ 45502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45502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82133 w 4583287"/>
                <a:gd name="connsiteY3" fmla="*/ 237413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7911 w 4583287"/>
                <a:gd name="connsiteY4" fmla="*/ 34213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33689 w 4583287"/>
                <a:gd name="connsiteY5" fmla="*/ 226125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54161 w 4583287"/>
                <a:gd name="connsiteY5" fmla="*/ 151062 h 276185"/>
                <a:gd name="connsiteX6" fmla="*/ 1648177 w 4583287"/>
                <a:gd name="connsiteY6" fmla="*/ 45502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147102 h 276185"/>
                <a:gd name="connsiteX1" fmla="*/ 341025 w 4583287"/>
                <a:gd name="connsiteY1" fmla="*/ 155022 h 276185"/>
                <a:gd name="connsiteX2" fmla="*/ 654755 w 4583287"/>
                <a:gd name="connsiteY2" fmla="*/ 161508 h 276185"/>
                <a:gd name="connsiteX3" fmla="*/ 995781 w 4583287"/>
                <a:gd name="connsiteY3" fmla="*/ 141878 h 276185"/>
                <a:gd name="connsiteX4" fmla="*/ 1201087 w 4583287"/>
                <a:gd name="connsiteY4" fmla="*/ 136571 h 276185"/>
                <a:gd name="connsiteX5" fmla="*/ 1454161 w 4583287"/>
                <a:gd name="connsiteY5" fmla="*/ 151062 h 276185"/>
                <a:gd name="connsiteX6" fmla="*/ 1648177 w 4583287"/>
                <a:gd name="connsiteY6" fmla="*/ 188803 h 276185"/>
                <a:gd name="connsiteX7" fmla="*/ 1794932 w 4583287"/>
                <a:gd name="connsiteY7" fmla="*/ 180969 h 276185"/>
                <a:gd name="connsiteX8" fmla="*/ 2257777 w 4583287"/>
                <a:gd name="connsiteY8" fmla="*/ 347 h 276185"/>
                <a:gd name="connsiteX9" fmla="*/ 2551289 w 4583287"/>
                <a:gd name="connsiteY9" fmla="*/ 259991 h 276185"/>
                <a:gd name="connsiteX10" fmla="*/ 2822222 w 4583287"/>
                <a:gd name="connsiteY10" fmla="*/ 90658 h 276185"/>
                <a:gd name="connsiteX11" fmla="*/ 2946400 w 4583287"/>
                <a:gd name="connsiteY11" fmla="*/ 237413 h 276185"/>
                <a:gd name="connsiteX12" fmla="*/ 3194755 w 4583287"/>
                <a:gd name="connsiteY12" fmla="*/ 101947 h 276185"/>
                <a:gd name="connsiteX13" fmla="*/ 3465689 w 4583287"/>
                <a:gd name="connsiteY13" fmla="*/ 237414 h 276185"/>
                <a:gd name="connsiteX14" fmla="*/ 3646311 w 4583287"/>
                <a:gd name="connsiteY14" fmla="*/ 124524 h 276185"/>
                <a:gd name="connsiteX15" fmla="*/ 3747911 w 4583287"/>
                <a:gd name="connsiteY15" fmla="*/ 271280 h 276185"/>
                <a:gd name="connsiteX16" fmla="*/ 3996266 w 4583287"/>
                <a:gd name="connsiteY16" fmla="*/ 147102 h 276185"/>
                <a:gd name="connsiteX17" fmla="*/ 4210754 w 4583287"/>
                <a:gd name="connsiteY17" fmla="*/ 237412 h 276185"/>
                <a:gd name="connsiteX18" fmla="*/ 4583287 w 4583287"/>
                <a:gd name="connsiteY18" fmla="*/ 124524 h 276185"/>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794932 w 4583287"/>
                <a:gd name="connsiteY7" fmla="*/ 90382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986000 w 4583287"/>
                <a:gd name="connsiteY7" fmla="*/ 69910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515 h 185598"/>
                <a:gd name="connsiteX1" fmla="*/ 341025 w 4583287"/>
                <a:gd name="connsiteY1" fmla="*/ 64435 h 185598"/>
                <a:gd name="connsiteX2" fmla="*/ 654755 w 4583287"/>
                <a:gd name="connsiteY2" fmla="*/ 70921 h 185598"/>
                <a:gd name="connsiteX3" fmla="*/ 995781 w 4583287"/>
                <a:gd name="connsiteY3" fmla="*/ 51291 h 185598"/>
                <a:gd name="connsiteX4" fmla="*/ 1201087 w 4583287"/>
                <a:gd name="connsiteY4" fmla="*/ 45984 h 185598"/>
                <a:gd name="connsiteX5" fmla="*/ 1454161 w 4583287"/>
                <a:gd name="connsiteY5" fmla="*/ 60475 h 185598"/>
                <a:gd name="connsiteX6" fmla="*/ 1648177 w 4583287"/>
                <a:gd name="connsiteY6" fmla="*/ 98216 h 185598"/>
                <a:gd name="connsiteX7" fmla="*/ 1986000 w 4583287"/>
                <a:gd name="connsiteY7" fmla="*/ 69910 h 185598"/>
                <a:gd name="connsiteX8" fmla="*/ 2298720 w 4583287"/>
                <a:gd name="connsiteY8" fmla="*/ 53061 h 185598"/>
                <a:gd name="connsiteX9" fmla="*/ 2551289 w 4583287"/>
                <a:gd name="connsiteY9" fmla="*/ 169404 h 185598"/>
                <a:gd name="connsiteX10" fmla="*/ 2822222 w 4583287"/>
                <a:gd name="connsiteY10" fmla="*/ 71 h 185598"/>
                <a:gd name="connsiteX11" fmla="*/ 2946400 w 4583287"/>
                <a:gd name="connsiteY11" fmla="*/ 146826 h 185598"/>
                <a:gd name="connsiteX12" fmla="*/ 3194755 w 4583287"/>
                <a:gd name="connsiteY12" fmla="*/ 11360 h 185598"/>
                <a:gd name="connsiteX13" fmla="*/ 3465689 w 4583287"/>
                <a:gd name="connsiteY13" fmla="*/ 146827 h 185598"/>
                <a:gd name="connsiteX14" fmla="*/ 3646311 w 4583287"/>
                <a:gd name="connsiteY14" fmla="*/ 33937 h 185598"/>
                <a:gd name="connsiteX15" fmla="*/ 3747911 w 4583287"/>
                <a:gd name="connsiteY15" fmla="*/ 180693 h 185598"/>
                <a:gd name="connsiteX16" fmla="*/ 3996266 w 4583287"/>
                <a:gd name="connsiteY16" fmla="*/ 56515 h 185598"/>
                <a:gd name="connsiteX17" fmla="*/ 4210754 w 4583287"/>
                <a:gd name="connsiteY17" fmla="*/ 146825 h 185598"/>
                <a:gd name="connsiteX18" fmla="*/ 4583287 w 4583287"/>
                <a:gd name="connsiteY18" fmla="*/ 33937 h 185598"/>
                <a:gd name="connsiteX0" fmla="*/ 0 w 4583287"/>
                <a:gd name="connsiteY0" fmla="*/ 56881 h 185964"/>
                <a:gd name="connsiteX1" fmla="*/ 341025 w 4583287"/>
                <a:gd name="connsiteY1" fmla="*/ 64801 h 185964"/>
                <a:gd name="connsiteX2" fmla="*/ 654755 w 4583287"/>
                <a:gd name="connsiteY2" fmla="*/ 71287 h 185964"/>
                <a:gd name="connsiteX3" fmla="*/ 995781 w 4583287"/>
                <a:gd name="connsiteY3" fmla="*/ 51657 h 185964"/>
                <a:gd name="connsiteX4" fmla="*/ 1201087 w 4583287"/>
                <a:gd name="connsiteY4" fmla="*/ 46350 h 185964"/>
                <a:gd name="connsiteX5" fmla="*/ 1454161 w 4583287"/>
                <a:gd name="connsiteY5" fmla="*/ 60841 h 185964"/>
                <a:gd name="connsiteX6" fmla="*/ 1648177 w 4583287"/>
                <a:gd name="connsiteY6" fmla="*/ 98582 h 185964"/>
                <a:gd name="connsiteX7" fmla="*/ 1986000 w 4583287"/>
                <a:gd name="connsiteY7" fmla="*/ 70276 h 185964"/>
                <a:gd name="connsiteX8" fmla="*/ 2298720 w 4583287"/>
                <a:gd name="connsiteY8" fmla="*/ 53427 h 185964"/>
                <a:gd name="connsiteX9" fmla="*/ 2605880 w 4583287"/>
                <a:gd name="connsiteY9" fmla="*/ 94708 h 185964"/>
                <a:gd name="connsiteX10" fmla="*/ 2822222 w 4583287"/>
                <a:gd name="connsiteY10" fmla="*/ 437 h 185964"/>
                <a:gd name="connsiteX11" fmla="*/ 2946400 w 4583287"/>
                <a:gd name="connsiteY11" fmla="*/ 147192 h 185964"/>
                <a:gd name="connsiteX12" fmla="*/ 3194755 w 4583287"/>
                <a:gd name="connsiteY12" fmla="*/ 11726 h 185964"/>
                <a:gd name="connsiteX13" fmla="*/ 3465689 w 4583287"/>
                <a:gd name="connsiteY13" fmla="*/ 147193 h 185964"/>
                <a:gd name="connsiteX14" fmla="*/ 3646311 w 4583287"/>
                <a:gd name="connsiteY14" fmla="*/ 34303 h 185964"/>
                <a:gd name="connsiteX15" fmla="*/ 3747911 w 4583287"/>
                <a:gd name="connsiteY15" fmla="*/ 181059 h 185964"/>
                <a:gd name="connsiteX16" fmla="*/ 3996266 w 4583287"/>
                <a:gd name="connsiteY16" fmla="*/ 56881 h 185964"/>
                <a:gd name="connsiteX17" fmla="*/ 4210754 w 4583287"/>
                <a:gd name="connsiteY17" fmla="*/ 147191 h 185964"/>
                <a:gd name="connsiteX18" fmla="*/ 4583287 w 4583287"/>
                <a:gd name="connsiteY18" fmla="*/ 34303 h 185964"/>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2946400 w 4583287"/>
                <a:gd name="connsiteY11" fmla="*/ 135466 h 174238"/>
                <a:gd name="connsiteX12" fmla="*/ 3194755 w 4583287"/>
                <a:gd name="connsiteY12" fmla="*/ 0 h 174238"/>
                <a:gd name="connsiteX13" fmla="*/ 3465689 w 4583287"/>
                <a:gd name="connsiteY13" fmla="*/ 135467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3021463 w 4583287"/>
                <a:gd name="connsiteY11" fmla="*/ 80874 h 174238"/>
                <a:gd name="connsiteX12" fmla="*/ 3194755 w 4583287"/>
                <a:gd name="connsiteY12" fmla="*/ 0 h 174238"/>
                <a:gd name="connsiteX13" fmla="*/ 3465689 w 4583287"/>
                <a:gd name="connsiteY13" fmla="*/ 135467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74238"/>
                <a:gd name="connsiteX1" fmla="*/ 341025 w 4583287"/>
                <a:gd name="connsiteY1" fmla="*/ 53075 h 174238"/>
                <a:gd name="connsiteX2" fmla="*/ 654755 w 4583287"/>
                <a:gd name="connsiteY2" fmla="*/ 59561 h 174238"/>
                <a:gd name="connsiteX3" fmla="*/ 995781 w 4583287"/>
                <a:gd name="connsiteY3" fmla="*/ 39931 h 174238"/>
                <a:gd name="connsiteX4" fmla="*/ 1201087 w 4583287"/>
                <a:gd name="connsiteY4" fmla="*/ 34624 h 174238"/>
                <a:gd name="connsiteX5" fmla="*/ 1454161 w 4583287"/>
                <a:gd name="connsiteY5" fmla="*/ 49115 h 174238"/>
                <a:gd name="connsiteX6" fmla="*/ 1648177 w 4583287"/>
                <a:gd name="connsiteY6" fmla="*/ 86856 h 174238"/>
                <a:gd name="connsiteX7" fmla="*/ 1986000 w 4583287"/>
                <a:gd name="connsiteY7" fmla="*/ 58550 h 174238"/>
                <a:gd name="connsiteX8" fmla="*/ 2298720 w 4583287"/>
                <a:gd name="connsiteY8" fmla="*/ 41701 h 174238"/>
                <a:gd name="connsiteX9" fmla="*/ 2605880 w 4583287"/>
                <a:gd name="connsiteY9" fmla="*/ 82982 h 174238"/>
                <a:gd name="connsiteX10" fmla="*/ 2822222 w 4583287"/>
                <a:gd name="connsiteY10" fmla="*/ 43302 h 174238"/>
                <a:gd name="connsiteX11" fmla="*/ 3021463 w 4583287"/>
                <a:gd name="connsiteY11" fmla="*/ 80874 h 174238"/>
                <a:gd name="connsiteX12" fmla="*/ 3194755 w 4583287"/>
                <a:gd name="connsiteY12" fmla="*/ 0 h 174238"/>
                <a:gd name="connsiteX13" fmla="*/ 3472513 w 4583287"/>
                <a:gd name="connsiteY13" fmla="*/ 87699 h 174238"/>
                <a:gd name="connsiteX14" fmla="*/ 3646311 w 4583287"/>
                <a:gd name="connsiteY14" fmla="*/ 22577 h 174238"/>
                <a:gd name="connsiteX15" fmla="*/ 3747911 w 4583287"/>
                <a:gd name="connsiteY15" fmla="*/ 169333 h 174238"/>
                <a:gd name="connsiteX16" fmla="*/ 3996266 w 4583287"/>
                <a:gd name="connsiteY16" fmla="*/ 45155 h 174238"/>
                <a:gd name="connsiteX17" fmla="*/ 4210754 w 4583287"/>
                <a:gd name="connsiteY17" fmla="*/ 135465 h 174238"/>
                <a:gd name="connsiteX18" fmla="*/ 4583287 w 4583287"/>
                <a:gd name="connsiteY18" fmla="*/ 22577 h 174238"/>
                <a:gd name="connsiteX0" fmla="*/ 0 w 4583287"/>
                <a:gd name="connsiteY0" fmla="*/ 45155 h 135592"/>
                <a:gd name="connsiteX1" fmla="*/ 341025 w 4583287"/>
                <a:gd name="connsiteY1" fmla="*/ 53075 h 135592"/>
                <a:gd name="connsiteX2" fmla="*/ 654755 w 4583287"/>
                <a:gd name="connsiteY2" fmla="*/ 59561 h 135592"/>
                <a:gd name="connsiteX3" fmla="*/ 995781 w 4583287"/>
                <a:gd name="connsiteY3" fmla="*/ 39931 h 135592"/>
                <a:gd name="connsiteX4" fmla="*/ 1201087 w 4583287"/>
                <a:gd name="connsiteY4" fmla="*/ 34624 h 135592"/>
                <a:gd name="connsiteX5" fmla="*/ 1454161 w 4583287"/>
                <a:gd name="connsiteY5" fmla="*/ 49115 h 135592"/>
                <a:gd name="connsiteX6" fmla="*/ 1648177 w 4583287"/>
                <a:gd name="connsiteY6" fmla="*/ 86856 h 135592"/>
                <a:gd name="connsiteX7" fmla="*/ 1986000 w 4583287"/>
                <a:gd name="connsiteY7" fmla="*/ 58550 h 135592"/>
                <a:gd name="connsiteX8" fmla="*/ 2298720 w 4583287"/>
                <a:gd name="connsiteY8" fmla="*/ 41701 h 135592"/>
                <a:gd name="connsiteX9" fmla="*/ 2605880 w 4583287"/>
                <a:gd name="connsiteY9" fmla="*/ 82982 h 135592"/>
                <a:gd name="connsiteX10" fmla="*/ 2822222 w 4583287"/>
                <a:gd name="connsiteY10" fmla="*/ 43302 h 135592"/>
                <a:gd name="connsiteX11" fmla="*/ 3021463 w 4583287"/>
                <a:gd name="connsiteY11" fmla="*/ 80874 h 135592"/>
                <a:gd name="connsiteX12" fmla="*/ 3194755 w 4583287"/>
                <a:gd name="connsiteY12" fmla="*/ 0 h 135592"/>
                <a:gd name="connsiteX13" fmla="*/ 3472513 w 4583287"/>
                <a:gd name="connsiteY13" fmla="*/ 87699 h 135592"/>
                <a:gd name="connsiteX14" fmla="*/ 3646311 w 4583287"/>
                <a:gd name="connsiteY14" fmla="*/ 22577 h 135592"/>
                <a:gd name="connsiteX15" fmla="*/ 3802502 w 4583287"/>
                <a:gd name="connsiteY15" fmla="*/ 53327 h 135592"/>
                <a:gd name="connsiteX16" fmla="*/ 3996266 w 4583287"/>
                <a:gd name="connsiteY16" fmla="*/ 45155 h 135592"/>
                <a:gd name="connsiteX17" fmla="*/ 4210754 w 4583287"/>
                <a:gd name="connsiteY17" fmla="*/ 135465 h 135592"/>
                <a:gd name="connsiteX18" fmla="*/ 4583287 w 4583287"/>
                <a:gd name="connsiteY18" fmla="*/ 22577 h 135592"/>
                <a:gd name="connsiteX0" fmla="*/ 0 w 4583287"/>
                <a:gd name="connsiteY0" fmla="*/ 45155 h 87935"/>
                <a:gd name="connsiteX1" fmla="*/ 341025 w 4583287"/>
                <a:gd name="connsiteY1" fmla="*/ 53075 h 87935"/>
                <a:gd name="connsiteX2" fmla="*/ 654755 w 4583287"/>
                <a:gd name="connsiteY2" fmla="*/ 59561 h 87935"/>
                <a:gd name="connsiteX3" fmla="*/ 995781 w 4583287"/>
                <a:gd name="connsiteY3" fmla="*/ 39931 h 87935"/>
                <a:gd name="connsiteX4" fmla="*/ 1201087 w 4583287"/>
                <a:gd name="connsiteY4" fmla="*/ 34624 h 87935"/>
                <a:gd name="connsiteX5" fmla="*/ 1454161 w 4583287"/>
                <a:gd name="connsiteY5" fmla="*/ 49115 h 87935"/>
                <a:gd name="connsiteX6" fmla="*/ 1648177 w 4583287"/>
                <a:gd name="connsiteY6" fmla="*/ 86856 h 87935"/>
                <a:gd name="connsiteX7" fmla="*/ 1986000 w 4583287"/>
                <a:gd name="connsiteY7" fmla="*/ 58550 h 87935"/>
                <a:gd name="connsiteX8" fmla="*/ 2298720 w 4583287"/>
                <a:gd name="connsiteY8" fmla="*/ 41701 h 87935"/>
                <a:gd name="connsiteX9" fmla="*/ 2605880 w 4583287"/>
                <a:gd name="connsiteY9" fmla="*/ 82982 h 87935"/>
                <a:gd name="connsiteX10" fmla="*/ 2822222 w 4583287"/>
                <a:gd name="connsiteY10" fmla="*/ 43302 h 87935"/>
                <a:gd name="connsiteX11" fmla="*/ 3021463 w 4583287"/>
                <a:gd name="connsiteY11" fmla="*/ 80874 h 87935"/>
                <a:gd name="connsiteX12" fmla="*/ 3194755 w 4583287"/>
                <a:gd name="connsiteY12" fmla="*/ 0 h 87935"/>
                <a:gd name="connsiteX13" fmla="*/ 3472513 w 4583287"/>
                <a:gd name="connsiteY13" fmla="*/ 87699 h 87935"/>
                <a:gd name="connsiteX14" fmla="*/ 3646311 w 4583287"/>
                <a:gd name="connsiteY14" fmla="*/ 22577 h 87935"/>
                <a:gd name="connsiteX15" fmla="*/ 3802502 w 4583287"/>
                <a:gd name="connsiteY15" fmla="*/ 53327 h 87935"/>
                <a:gd name="connsiteX16" fmla="*/ 3996266 w 4583287"/>
                <a:gd name="connsiteY16" fmla="*/ 45155 h 87935"/>
                <a:gd name="connsiteX17" fmla="*/ 4238050 w 4583287"/>
                <a:gd name="connsiteY17" fmla="*/ 80874 h 87935"/>
                <a:gd name="connsiteX18" fmla="*/ 4583287 w 4583287"/>
                <a:gd name="connsiteY18" fmla="*/ 22577 h 8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83287" h="87935">
                  <a:moveTo>
                    <a:pt x="0" y="45155"/>
                  </a:moveTo>
                  <a:cubicBezTo>
                    <a:pt x="101600" y="56444"/>
                    <a:pt x="231899" y="70008"/>
                    <a:pt x="341025" y="53075"/>
                  </a:cubicBezTo>
                  <a:cubicBezTo>
                    <a:pt x="450151" y="36142"/>
                    <a:pt x="545629" y="70850"/>
                    <a:pt x="654755" y="59561"/>
                  </a:cubicBezTo>
                  <a:cubicBezTo>
                    <a:pt x="763881" y="48272"/>
                    <a:pt x="904726" y="44087"/>
                    <a:pt x="995781" y="39931"/>
                  </a:cubicBezTo>
                  <a:cubicBezTo>
                    <a:pt x="1086836" y="35775"/>
                    <a:pt x="1118302" y="96713"/>
                    <a:pt x="1201087" y="34624"/>
                  </a:cubicBezTo>
                  <a:cubicBezTo>
                    <a:pt x="1313976" y="42150"/>
                    <a:pt x="1379646" y="40410"/>
                    <a:pt x="1454161" y="49115"/>
                  </a:cubicBezTo>
                  <a:cubicBezTo>
                    <a:pt x="1528676" y="57820"/>
                    <a:pt x="1559537" y="85284"/>
                    <a:pt x="1648177" y="86856"/>
                  </a:cubicBezTo>
                  <a:cubicBezTo>
                    <a:pt x="1736817" y="88428"/>
                    <a:pt x="1940227" y="50922"/>
                    <a:pt x="1986000" y="58550"/>
                  </a:cubicBezTo>
                  <a:cubicBezTo>
                    <a:pt x="2164235" y="102311"/>
                    <a:pt x="2195407" y="37629"/>
                    <a:pt x="2298720" y="41701"/>
                  </a:cubicBezTo>
                  <a:cubicBezTo>
                    <a:pt x="2402033" y="45773"/>
                    <a:pt x="2558843" y="66049"/>
                    <a:pt x="2605880" y="82982"/>
                  </a:cubicBezTo>
                  <a:cubicBezTo>
                    <a:pt x="2639747" y="105560"/>
                    <a:pt x="2752958" y="43653"/>
                    <a:pt x="2822222" y="43302"/>
                  </a:cubicBezTo>
                  <a:cubicBezTo>
                    <a:pt x="2891486" y="42951"/>
                    <a:pt x="2959374" y="88091"/>
                    <a:pt x="3021463" y="80874"/>
                  </a:cubicBezTo>
                  <a:cubicBezTo>
                    <a:pt x="3083552" y="73657"/>
                    <a:pt x="3165738" y="9672"/>
                    <a:pt x="3194755" y="0"/>
                  </a:cubicBezTo>
                  <a:cubicBezTo>
                    <a:pt x="3333985" y="7526"/>
                    <a:pt x="3397254" y="83936"/>
                    <a:pt x="3472513" y="87699"/>
                  </a:cubicBezTo>
                  <a:cubicBezTo>
                    <a:pt x="3547772" y="91462"/>
                    <a:pt x="3591313" y="28306"/>
                    <a:pt x="3646311" y="22577"/>
                  </a:cubicBezTo>
                  <a:cubicBezTo>
                    <a:pt x="3701309" y="16848"/>
                    <a:pt x="3798752" y="52952"/>
                    <a:pt x="3802502" y="53327"/>
                  </a:cubicBezTo>
                  <a:cubicBezTo>
                    <a:pt x="3857065" y="87194"/>
                    <a:pt x="3923675" y="40564"/>
                    <a:pt x="3996266" y="45155"/>
                  </a:cubicBezTo>
                  <a:cubicBezTo>
                    <a:pt x="4068857" y="49746"/>
                    <a:pt x="4140213" y="84637"/>
                    <a:pt x="4238050" y="80874"/>
                  </a:cubicBezTo>
                  <a:cubicBezTo>
                    <a:pt x="4335887" y="77111"/>
                    <a:pt x="4491095" y="24458"/>
                    <a:pt x="4583287" y="22577"/>
                  </a:cubicBezTo>
                </a:path>
              </a:pathLst>
            </a:custGeom>
            <a:noFill/>
            <a:ln w="127000" cap="flat" cmpd="sng" algn="ctr">
              <a:solidFill>
                <a:schemeClr val="bg1">
                  <a:lumMod val="65000"/>
                </a:schemeClr>
              </a:solidFill>
              <a:prstDash val="solid"/>
              <a:round/>
              <a:headEnd type="none" w="med" len="med"/>
              <a:tailEnd type="none" w="med" len="med"/>
            </a:ln>
            <a:effectLst>
              <a:glow rad="63500">
                <a:schemeClr val="bg2">
                  <a:lumMod val="50000"/>
                  <a:alpha val="40000"/>
                </a:schemeClr>
              </a:glow>
              <a:outerShdw blurRad="63500" dist="38099" dir="2700000" algn="ctr" rotWithShape="0">
                <a:schemeClr val="bg2">
                  <a:alpha val="74998"/>
                </a:schemeClr>
              </a:outerShdw>
            </a:effectLst>
            <a:extLst/>
          </p:spPr>
          <p:txBody>
            <a:bodyPr vert="horz" wrap="square" lIns="91440" tIns="45720" rIns="91440" bIns="45720" numCol="1" rtlCol="0" anchor="t" anchorCtr="0" compatLnSpc="1">
              <a:prstTxWarp prst="textNoShape">
                <a:avLst/>
              </a:prstTxWarp>
            </a:bodyPr>
            <a:lstStyle/>
            <a:p>
              <a:endParaRPr lang="en-US">
                <a:solidFill>
                  <a:srgbClr val="000000"/>
                </a:solidFill>
                <a:latin typeface="Arial" charset="0"/>
                <a:ea typeface="ＭＳ Ｐゴシック" charset="0"/>
                <a:cs typeface="ＭＳ Ｐゴシック" charset="0"/>
              </a:endParaRPr>
            </a:p>
          </p:txBody>
        </p:sp>
      </p:grpSp>
      <p:pic>
        <p:nvPicPr>
          <p:cNvPr id="7"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374851" y="3126862"/>
            <a:ext cx="3014490" cy="1145784"/>
          </a:xfrm>
          <a:prstGeom prst="rect">
            <a:avLst/>
          </a:prstGeom>
          <a:solidFill>
            <a:schemeClr val="bg1"/>
          </a:solidFill>
          <a:ln>
            <a:noFill/>
          </a:ln>
          <a:effectLst/>
          <a:extLst/>
        </p:spPr>
      </p:pic>
      <p:sp>
        <p:nvSpPr>
          <p:cNvPr id="16" name="Rectangle 15"/>
          <p:cNvSpPr/>
          <p:nvPr/>
        </p:nvSpPr>
        <p:spPr>
          <a:xfrm>
            <a:off x="2340855" y="1058094"/>
            <a:ext cx="2743200" cy="228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tx1"/>
                </a:solidFill>
              </a:rPr>
              <a:t>False </a:t>
            </a:r>
            <a:r>
              <a:rPr lang="en-US" sz="1100" b="1" dirty="0">
                <a:solidFill>
                  <a:schemeClr val="tx1"/>
                </a:solidFill>
              </a:rPr>
              <a:t>Colored Material </a:t>
            </a:r>
            <a:r>
              <a:rPr lang="en-US" sz="1100" b="1" dirty="0" smtClean="0">
                <a:solidFill>
                  <a:schemeClr val="tx1"/>
                </a:solidFill>
              </a:rPr>
              <a:t>Map</a:t>
            </a:r>
            <a:endParaRPr lang="en-US" sz="1100" b="1" dirty="0">
              <a:solidFill>
                <a:schemeClr val="tx1"/>
              </a:solidFill>
            </a:endParaRPr>
          </a:p>
        </p:txBody>
      </p:sp>
      <p:sp>
        <p:nvSpPr>
          <p:cNvPr id="17" name="TextBox 16"/>
          <p:cNvSpPr txBox="1"/>
          <p:nvPr/>
        </p:nvSpPr>
        <p:spPr>
          <a:xfrm>
            <a:off x="167147" y="4251550"/>
            <a:ext cx="2895601" cy="2246769"/>
          </a:xfrm>
          <a:prstGeom prst="rect">
            <a:avLst/>
          </a:prstGeom>
          <a:noFill/>
        </p:spPr>
        <p:txBody>
          <a:bodyPr wrap="square" rtlCol="0">
            <a:spAutoFit/>
          </a:bodyPr>
          <a:lstStyle/>
          <a:p>
            <a:pPr lvl="0" algn="ctr"/>
            <a:r>
              <a:rPr lang="en-US" sz="2000" dirty="0" smtClean="0">
                <a:solidFill>
                  <a:srgbClr val="0070C0"/>
                </a:solidFill>
              </a:rPr>
              <a:t>Developing SE Core material definition to map to multiple Training Systems sensor rendering systems</a:t>
            </a:r>
            <a:r>
              <a:rPr lang="en-US" sz="2000" dirty="0">
                <a:solidFill>
                  <a:srgbClr val="0070C0"/>
                </a:solidFill>
              </a:rPr>
              <a:t>;</a:t>
            </a:r>
            <a:r>
              <a:rPr lang="en-US" sz="2000" dirty="0" smtClean="0">
                <a:solidFill>
                  <a:srgbClr val="0070C0"/>
                </a:solidFill>
              </a:rPr>
              <a:t> Considering standardization.</a:t>
            </a:r>
            <a:endParaRPr lang="en-US" sz="2000" dirty="0">
              <a:solidFill>
                <a:srgbClr val="0070C0"/>
              </a:solidFill>
            </a:endParaRPr>
          </a:p>
        </p:txBody>
      </p:sp>
      <p:sp>
        <p:nvSpPr>
          <p:cNvPr id="4" name="TextBox 3"/>
          <p:cNvSpPr txBox="1"/>
          <p:nvPr/>
        </p:nvSpPr>
        <p:spPr>
          <a:xfrm>
            <a:off x="7881535" y="1394751"/>
            <a:ext cx="3776877" cy="2862322"/>
          </a:xfrm>
          <a:prstGeom prst="rect">
            <a:avLst/>
          </a:prstGeom>
          <a:noFill/>
        </p:spPr>
        <p:txBody>
          <a:bodyPr wrap="square" rtlCol="0">
            <a:spAutoFit/>
          </a:bodyPr>
          <a:lstStyle/>
          <a:p>
            <a:pPr algn="ctr"/>
            <a:r>
              <a:rPr lang="en-US" sz="2000" dirty="0">
                <a:solidFill>
                  <a:srgbClr val="0070C0"/>
                </a:solidFill>
              </a:rPr>
              <a:t>SE Core synthetic imagery processing tool generates simulated </a:t>
            </a:r>
            <a:r>
              <a:rPr lang="en-US" sz="2000" dirty="0" smtClean="0">
                <a:solidFill>
                  <a:srgbClr val="0070C0"/>
                </a:solidFill>
              </a:rPr>
              <a:t>imagery, both ground surface and material map, </a:t>
            </a:r>
            <a:r>
              <a:rPr lang="en-US" sz="2000" dirty="0">
                <a:solidFill>
                  <a:srgbClr val="0070C0"/>
                </a:solidFill>
              </a:rPr>
              <a:t>from feature data, painting rules, and texture maps. We </a:t>
            </a:r>
            <a:r>
              <a:rPr lang="en-US" sz="2000" dirty="0" smtClean="0">
                <a:solidFill>
                  <a:srgbClr val="0070C0"/>
                </a:solidFill>
              </a:rPr>
              <a:t>see </a:t>
            </a:r>
            <a:r>
              <a:rPr lang="en-US" sz="2000" dirty="0">
                <a:solidFill>
                  <a:srgbClr val="0070C0"/>
                </a:solidFill>
              </a:rPr>
              <a:t>value in extending textures and rules to an industry standard.</a:t>
            </a:r>
          </a:p>
          <a:p>
            <a:pPr algn="ctr"/>
            <a:endParaRPr lang="en-US" sz="2000" dirty="0">
              <a:solidFill>
                <a:srgbClr val="0070C0"/>
              </a:solidFill>
            </a:endParaRPr>
          </a:p>
        </p:txBody>
      </p:sp>
      <p:sp>
        <p:nvSpPr>
          <p:cNvPr id="10" name="Slide Number Placeholder 9"/>
          <p:cNvSpPr>
            <a:spLocks noGrp="1"/>
          </p:cNvSpPr>
          <p:nvPr>
            <p:ph type="sldNum" sz="quarter" idx="10"/>
          </p:nvPr>
        </p:nvSpPr>
        <p:spPr/>
        <p:txBody>
          <a:bodyPr/>
          <a:lstStyle/>
          <a:p>
            <a:pPr>
              <a:defRPr/>
            </a:pPr>
            <a:fld id="{3B3272FD-8C4A-4DB4-AF2B-14A86E62FA3B}" type="slidenum">
              <a:rPr lang="en-US" smtClean="0">
                <a:ea typeface="ＭＳ Ｐゴシック"/>
              </a:rPr>
              <a:pPr>
                <a:defRPr/>
              </a:pPr>
              <a:t>35</a:t>
            </a:fld>
            <a:endParaRPr lang="en-US" sz="1100" dirty="0">
              <a:ea typeface="ＭＳ Ｐゴシック"/>
            </a:endParaRPr>
          </a:p>
        </p:txBody>
      </p:sp>
    </p:spTree>
    <p:extLst>
      <p:ext uri="{BB962C8B-B14F-4D97-AF65-F5344CB8AC3E}">
        <p14:creationId xmlns:p14="http://schemas.microsoft.com/office/powerpoint/2010/main" val="29822005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Procedure Model Generation Art Assets and Generation </a:t>
            </a:r>
            <a:r>
              <a:rPr lang="en-US" dirty="0" smtClean="0"/>
              <a:t>Rules (1/2) </a:t>
            </a:r>
            <a:r>
              <a:rPr lang="en-US" dirty="0"/>
              <a:t>- Standards?</a:t>
            </a:r>
          </a:p>
        </p:txBody>
      </p:sp>
      <p:sp>
        <p:nvSpPr>
          <p:cNvPr id="13" name="Slide Number Placeholder 2"/>
          <p:cNvSpPr txBox="1">
            <a:spLocks/>
          </p:cNvSpPr>
          <p:nvPr/>
        </p:nvSpPr>
        <p:spPr bwMode="auto">
          <a:xfrm flipH="1">
            <a:off x="5931192" y="6496214"/>
            <a:ext cx="355600" cy="170987"/>
          </a:xfrm>
          <a:prstGeom prst="rect">
            <a:avLst/>
          </a:prstGeom>
          <a:noFill/>
          <a:ln>
            <a:noFill/>
          </a:ln>
          <a:extLst>
            <a:ext uri="{FAA26D3D-D897-4be2-8F04-BA451C77F1D7}"/>
          </a:extLst>
        </p:spPr>
        <p:txBody>
          <a:bodyPr vert="horz" wrap="square" lIns="0" tIns="0" rIns="0" bIns="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rgbClr val="404040"/>
                </a:solidFill>
                <a:latin typeface="Arial" pitchFamily="34" charset="0"/>
                <a:ea typeface="ＭＳ Ｐゴシック"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a:lstStyle>
          <a:p>
            <a:pPr>
              <a:defRPr/>
            </a:pPr>
            <a:fld id="{3B3272FD-8C4A-4DB4-AF2B-14A86E62FA3B}" type="slidenum">
              <a:rPr lang="en-US"/>
              <a:pPr>
                <a:defRPr/>
              </a:pPr>
              <a:t>36</a:t>
            </a:fld>
            <a:endParaRPr lang="en-US" sz="120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1001" y="1295400"/>
            <a:ext cx="7696200" cy="5114529"/>
          </a:xfrm>
          <a:prstGeom prst="rect">
            <a:avLst/>
          </a:prstGeom>
        </p:spPr>
      </p:pic>
      <p:sp>
        <p:nvSpPr>
          <p:cNvPr id="14" name="TextBox 13"/>
          <p:cNvSpPr txBox="1"/>
          <p:nvPr/>
        </p:nvSpPr>
        <p:spPr>
          <a:xfrm>
            <a:off x="8079659" y="1524000"/>
            <a:ext cx="3663889" cy="4154984"/>
          </a:xfrm>
          <a:prstGeom prst="rect">
            <a:avLst/>
          </a:prstGeom>
          <a:noFill/>
        </p:spPr>
        <p:txBody>
          <a:bodyPr wrap="square" rtlCol="0">
            <a:spAutoFit/>
          </a:bodyPr>
          <a:lstStyle/>
          <a:p>
            <a:pPr algn="ctr"/>
            <a:r>
              <a:rPr lang="en-US" dirty="0">
                <a:solidFill>
                  <a:srgbClr val="0070C0"/>
                </a:solidFill>
              </a:rPr>
              <a:t>SE Core </a:t>
            </a:r>
            <a:r>
              <a:rPr lang="en-US" dirty="0" smtClean="0">
                <a:solidFill>
                  <a:srgbClr val="0070C0"/>
                </a:solidFill>
              </a:rPr>
              <a:t>is investing in a large library of texture artwork and procedural model generation rules.  With this large investment we need a standard to ensure cost effective reuse.  We also see value in extending textures and rules to an industry standard.</a:t>
            </a:r>
            <a:endParaRPr lang="en-US" dirty="0">
              <a:solidFill>
                <a:srgbClr val="0070C0"/>
              </a:solidFill>
            </a:endParaRPr>
          </a:p>
        </p:txBody>
      </p:sp>
      <p:sp>
        <p:nvSpPr>
          <p:cNvPr id="2" name="Slide Number Placeholder 1"/>
          <p:cNvSpPr>
            <a:spLocks noGrp="1"/>
          </p:cNvSpPr>
          <p:nvPr>
            <p:ph type="sldNum" sz="quarter" idx="10"/>
          </p:nvPr>
        </p:nvSpPr>
        <p:spPr/>
        <p:txBody>
          <a:bodyPr/>
          <a:lstStyle/>
          <a:p>
            <a:pPr>
              <a:defRPr/>
            </a:pPr>
            <a:fld id="{3B3272FD-8C4A-4DB4-AF2B-14A86E62FA3B}" type="slidenum">
              <a:rPr lang="en-US" smtClean="0">
                <a:ea typeface="ＭＳ Ｐゴシック"/>
              </a:rPr>
              <a:pPr>
                <a:defRPr/>
              </a:pPr>
              <a:t>36</a:t>
            </a:fld>
            <a:endParaRPr lang="en-US" sz="1100" dirty="0">
              <a:ea typeface="ＭＳ Ｐゴシック"/>
            </a:endParaRPr>
          </a:p>
        </p:txBody>
      </p:sp>
    </p:spTree>
    <p:extLst>
      <p:ext uri="{BB962C8B-B14F-4D97-AF65-F5344CB8AC3E}">
        <p14:creationId xmlns:p14="http://schemas.microsoft.com/office/powerpoint/2010/main" val="16691551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Procedure Model Generation Art Assets and Generation </a:t>
            </a:r>
            <a:r>
              <a:rPr lang="en-US" dirty="0" smtClean="0"/>
              <a:t>Rules (2/2)</a:t>
            </a:r>
            <a:endParaRPr lang="en-US" dirty="0"/>
          </a:p>
        </p:txBody>
      </p:sp>
      <p:sp>
        <p:nvSpPr>
          <p:cNvPr id="3" name="Slide Number Placeholder 2"/>
          <p:cNvSpPr>
            <a:spLocks noGrp="1"/>
          </p:cNvSpPr>
          <p:nvPr>
            <p:ph type="sldNum" sz="quarter" idx="10"/>
          </p:nvPr>
        </p:nvSpPr>
        <p:spPr>
          <a:ln>
            <a:noFill/>
          </a:ln>
        </p:spPr>
        <p:txBody>
          <a:bodyPr/>
          <a:lstStyle/>
          <a:p>
            <a:pPr>
              <a:defRPr/>
            </a:pPr>
            <a:fld id="{3B3272FD-8C4A-4DB4-AF2B-14A86E62FA3B}" type="slidenum">
              <a:rPr lang="en-US" smtClean="0"/>
              <a:pPr>
                <a:defRPr/>
              </a:pPr>
              <a:t>37</a:t>
            </a:fld>
            <a:endParaRPr lang="en-US" sz="1200"/>
          </a:p>
        </p:txBody>
      </p:sp>
      <p:sp>
        <p:nvSpPr>
          <p:cNvPr id="4" name="TextBox 3"/>
          <p:cNvSpPr txBox="1"/>
          <p:nvPr/>
        </p:nvSpPr>
        <p:spPr>
          <a:xfrm>
            <a:off x="3260547" y="5998711"/>
            <a:ext cx="6145043" cy="461665"/>
          </a:xfrm>
          <a:prstGeom prst="rect">
            <a:avLst/>
          </a:prstGeom>
          <a:noFill/>
        </p:spPr>
        <p:txBody>
          <a:bodyPr wrap="square" rtlCol="0">
            <a:spAutoFit/>
          </a:bodyPr>
          <a:lstStyle/>
          <a:p>
            <a:pPr algn="ctr"/>
            <a:r>
              <a:rPr lang="en-US" dirty="0"/>
              <a:t>Procedural Model Generation Examples </a:t>
            </a:r>
          </a:p>
        </p:txBody>
      </p:sp>
      <p:pic>
        <p:nvPicPr>
          <p:cNvPr id="9" name="Picture 8" descr="A picture containing sky, outdoor, building&#10;&#10;Description generated with very high confidenc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1267733"/>
            <a:ext cx="4114800" cy="2788987"/>
          </a:xfrm>
          <a:prstGeom prst="rect">
            <a:avLst/>
          </a:prstGeom>
          <a:ln>
            <a:solidFill>
              <a:schemeClr val="tx1"/>
            </a:solidFill>
          </a:ln>
          <a:effectLst>
            <a:outerShdw blurRad="50800" dist="38100" dir="2700000" algn="tl" rotWithShape="0">
              <a:prstClr val="black">
                <a:alpha val="40000"/>
              </a:prstClr>
            </a:outerShdw>
          </a:effectLst>
        </p:spPr>
      </p:pic>
      <p:pic>
        <p:nvPicPr>
          <p:cNvPr id="10" name="Picture 9" descr="A picture containing outdoor, sky, ground&#10;&#10;Description generated with very high confidence"/>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72200" y="1251961"/>
            <a:ext cx="4973436" cy="3091439"/>
          </a:xfrm>
          <a:prstGeom prst="rect">
            <a:avLst/>
          </a:prstGeom>
          <a:ln>
            <a:solidFill>
              <a:schemeClr val="tx1"/>
            </a:solidFill>
          </a:ln>
          <a:effectLst>
            <a:outerShdw blurRad="50800" dist="38100" dir="2700000" algn="tl" rotWithShape="0">
              <a:prstClr val="black">
                <a:alpha val="40000"/>
              </a:prstClr>
            </a:outerShdw>
          </a:effectLst>
        </p:spPr>
      </p:pic>
      <p:pic>
        <p:nvPicPr>
          <p:cNvPr id="11" name="Picture 10" descr="A picture containing sky, outdoor&#10;&#10;Description generated with very high confidence"/>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306236" y="2895599"/>
            <a:ext cx="5105400" cy="3026325"/>
          </a:xfrm>
          <a:prstGeom prst="rect">
            <a:avLst/>
          </a:prstGeom>
          <a:ln>
            <a:solidFill>
              <a:schemeClr val="tx1"/>
            </a:solidFill>
          </a:ln>
          <a:effectLst>
            <a:outerShdw blurRad="50800" dist="38100" dir="2700000" algn="tl" rotWithShape="0">
              <a:prstClr val="black">
                <a:alpha val="40000"/>
              </a:prstClr>
            </a:outerShdw>
          </a:effectLst>
        </p:spPr>
      </p:pic>
      <p:pic>
        <p:nvPicPr>
          <p:cNvPr id="12" name="Picture 11" descr="A picture containing LEGO, toy, thing&#10;&#10;Description generated with very high confidence"/>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775028" y="3778865"/>
            <a:ext cx="3343172" cy="2143059"/>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415928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Terrain Database Sharing Standards (1/3) -Standards?</a:t>
            </a:r>
            <a:endParaRPr lang="en-US" dirty="0"/>
          </a:p>
        </p:txBody>
      </p:sp>
      <p:sp>
        <p:nvSpPr>
          <p:cNvPr id="4" name="Content Placeholder 3"/>
          <p:cNvSpPr>
            <a:spLocks noGrp="1"/>
          </p:cNvSpPr>
          <p:nvPr>
            <p:ph sz="quarter" idx="11"/>
          </p:nvPr>
        </p:nvSpPr>
        <p:spPr/>
        <p:txBody>
          <a:bodyPr>
            <a:normAutofit/>
          </a:bodyPr>
          <a:lstStyle/>
          <a:p>
            <a:r>
              <a:rPr lang="en-US" sz="2400" dirty="0" smtClean="0"/>
              <a:t>Data standards for SE Core Master Database (MDB) repository</a:t>
            </a:r>
          </a:p>
          <a:p>
            <a:pPr lvl="1"/>
            <a:r>
              <a:rPr lang="en-US" sz="2000" dirty="0" smtClean="0"/>
              <a:t>SE Core custom Environmental Data Model (EDM) with EDCS</a:t>
            </a:r>
          </a:p>
          <a:p>
            <a:pPr lvl="1"/>
            <a:r>
              <a:rPr lang="en-US" sz="2000" dirty="0" smtClean="0"/>
              <a:t>SE Core custom Quality Content Specification (QCS)</a:t>
            </a:r>
          </a:p>
          <a:p>
            <a:pPr lvl="1"/>
            <a:r>
              <a:rPr lang="en-US" sz="2000" dirty="0" smtClean="0"/>
              <a:t>Using industry “standard” formats </a:t>
            </a:r>
          </a:p>
          <a:p>
            <a:pPr lvl="0"/>
            <a:r>
              <a:rPr lang="en-US" sz="2400" dirty="0" smtClean="0"/>
              <a:t>Terrain Data Interchange and Interoperability Standards</a:t>
            </a:r>
          </a:p>
          <a:p>
            <a:pPr lvl="1"/>
            <a:r>
              <a:rPr lang="en-US" sz="2000" dirty="0" smtClean="0"/>
              <a:t>SE Core maintains the Army’s Virtual Distributed Interactive Simulation (VDIS) standards</a:t>
            </a:r>
          </a:p>
          <a:p>
            <a:pPr lvl="1"/>
            <a:r>
              <a:rPr lang="en-US" sz="2000" dirty="0" smtClean="0"/>
              <a:t>SE Core staff leads the SISO DIS Enumerations Working Group</a:t>
            </a:r>
          </a:p>
          <a:p>
            <a:pPr lvl="1"/>
            <a:r>
              <a:rPr lang="en-US" sz="2000" dirty="0" smtClean="0"/>
              <a:t>SE Core maintains the Army’s Master Entity List (MEL), defining the mapping of the DIS Enumerations to terrain database objects and models within ITE training systems</a:t>
            </a:r>
          </a:p>
          <a:p>
            <a:pPr lvl="1"/>
            <a:r>
              <a:rPr lang="en-US" sz="2000" dirty="0" smtClean="0"/>
              <a:t>SE Core supports the SISO Reuse and Interoperation of Environmental Data and Process (RIEDP)</a:t>
            </a:r>
          </a:p>
          <a:p>
            <a:r>
              <a:rPr lang="en-US" sz="2400" dirty="0" smtClean="0"/>
              <a:t>Looking to improve data sharing </a:t>
            </a:r>
          </a:p>
          <a:p>
            <a:endParaRPr lang="en-US" sz="2400" dirty="0"/>
          </a:p>
        </p:txBody>
      </p:sp>
      <p:sp>
        <p:nvSpPr>
          <p:cNvPr id="8" name="Slide Number Placeholder 7"/>
          <p:cNvSpPr>
            <a:spLocks noGrp="1"/>
          </p:cNvSpPr>
          <p:nvPr>
            <p:ph type="sldNum" sz="quarter" idx="10"/>
          </p:nvPr>
        </p:nvSpPr>
        <p:spPr/>
        <p:txBody>
          <a:bodyPr/>
          <a:lstStyle/>
          <a:p>
            <a:pPr>
              <a:defRPr/>
            </a:pPr>
            <a:fld id="{3B3272FD-8C4A-4DB4-AF2B-14A86E62FA3B}" type="slidenum">
              <a:rPr lang="en-US" smtClean="0">
                <a:ea typeface="ＭＳ Ｐゴシック"/>
              </a:rPr>
              <a:pPr>
                <a:defRPr/>
              </a:pPr>
              <a:t>38</a:t>
            </a:fld>
            <a:endParaRPr lang="en-US" sz="1100" dirty="0">
              <a:ea typeface="ＭＳ Ｐゴシック"/>
            </a:endParaRPr>
          </a:p>
        </p:txBody>
      </p:sp>
    </p:spTree>
    <p:extLst>
      <p:ext uri="{BB962C8B-B14F-4D97-AF65-F5344CB8AC3E}">
        <p14:creationId xmlns:p14="http://schemas.microsoft.com/office/powerpoint/2010/main" val="224582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4"/>
          <p:cNvSpPr>
            <a:spLocks noGrp="1" noChangeArrowheads="1"/>
          </p:cNvSpPr>
          <p:nvPr>
            <p:ph type="title"/>
          </p:nvPr>
        </p:nvSpPr>
        <p:spPr/>
        <p:txBody>
          <a:bodyPr/>
          <a:lstStyle/>
          <a:p>
            <a:r>
              <a:rPr lang="en-US" dirty="0"/>
              <a:t>Terrain Database Sharing </a:t>
            </a:r>
            <a:r>
              <a:rPr lang="en-US" dirty="0" smtClean="0"/>
              <a:t>Standards (</a:t>
            </a:r>
            <a:r>
              <a:rPr lang="en-US" dirty="0"/>
              <a:t>2/3</a:t>
            </a:r>
            <a:r>
              <a:rPr lang="en-US" dirty="0" smtClean="0"/>
              <a:t>)</a:t>
            </a:r>
            <a:br>
              <a:rPr lang="en-US" dirty="0" smtClean="0"/>
            </a:br>
            <a:r>
              <a:rPr lang="en-US" dirty="0" smtClean="0"/>
              <a:t>Standard Sharable Geospatial Foundation (SSGF)</a:t>
            </a:r>
            <a:endParaRPr lang="en-US" dirty="0"/>
          </a:p>
        </p:txBody>
      </p:sp>
      <p:pic>
        <p:nvPicPr>
          <p:cNvPr id="4" name="Picture 3"/>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6310" y="1447800"/>
            <a:ext cx="7773035" cy="5246433"/>
          </a:xfrm>
          <a:prstGeom prst="rect">
            <a:avLst/>
          </a:prstGeom>
          <a:noFill/>
          <a:ln>
            <a:noFill/>
          </a:ln>
        </p:spPr>
      </p:pic>
      <p:sp>
        <p:nvSpPr>
          <p:cNvPr id="5" name="TextBox 4"/>
          <p:cNvSpPr txBox="1"/>
          <p:nvPr/>
        </p:nvSpPr>
        <p:spPr>
          <a:xfrm>
            <a:off x="8534400" y="1752600"/>
            <a:ext cx="3352800" cy="5078313"/>
          </a:xfrm>
          <a:prstGeom prst="rect">
            <a:avLst/>
          </a:prstGeom>
          <a:noFill/>
        </p:spPr>
        <p:txBody>
          <a:bodyPr wrap="square" rtlCol="0">
            <a:spAutoFit/>
          </a:bodyPr>
          <a:lstStyle/>
          <a:p>
            <a:pPr algn="ctr"/>
            <a:r>
              <a:rPr lang="en-US" sz="1800" dirty="0" smtClean="0">
                <a:solidFill>
                  <a:srgbClr val="0070C0"/>
                </a:solidFill>
              </a:rPr>
              <a:t>The </a:t>
            </a:r>
            <a:r>
              <a:rPr lang="en-US" sz="1800" dirty="0">
                <a:solidFill>
                  <a:srgbClr val="0070C0"/>
                </a:solidFill>
              </a:rPr>
              <a:t>Army’s Command Post Computing Environment (CPCE) initiative to define a Common Operating Environment (COE) and a Standard and Sharable Geospatial Foundation (SSGF) for all </a:t>
            </a:r>
            <a:r>
              <a:rPr lang="en-US" sz="1800" dirty="0" smtClean="0">
                <a:solidFill>
                  <a:srgbClr val="0070C0"/>
                </a:solidFill>
              </a:rPr>
              <a:t>operational systems;</a:t>
            </a:r>
          </a:p>
          <a:p>
            <a:pPr algn="ctr"/>
            <a:endParaRPr lang="en-US" sz="1800" dirty="0" smtClean="0">
              <a:solidFill>
                <a:srgbClr val="0070C0"/>
              </a:solidFill>
            </a:endParaRPr>
          </a:p>
          <a:p>
            <a:pPr algn="ctr"/>
            <a:r>
              <a:rPr lang="en-US" sz="1800" dirty="0" smtClean="0">
                <a:solidFill>
                  <a:srgbClr val="0070C0"/>
                </a:solidFill>
              </a:rPr>
              <a:t>Using the U.S. Army’s </a:t>
            </a:r>
            <a:r>
              <a:rPr lang="en-US" sz="1800" dirty="0">
                <a:solidFill>
                  <a:srgbClr val="0070C0"/>
                </a:solidFill>
              </a:rPr>
              <a:t>Ground-Warfighter Geospatial Data Model (GGDM) with the National System for Geospatial-Intelligence (NSG) Feature Data Dictionary (NFDD) feature codes and </a:t>
            </a:r>
            <a:r>
              <a:rPr lang="en-US" sz="1800" dirty="0" smtClean="0">
                <a:solidFill>
                  <a:srgbClr val="0070C0"/>
                </a:solidFill>
              </a:rPr>
              <a:t>attribution.</a:t>
            </a:r>
            <a:endParaRPr lang="en-US" sz="1800" dirty="0">
              <a:solidFill>
                <a:srgbClr val="0070C0"/>
              </a:solidFill>
            </a:endParaRPr>
          </a:p>
          <a:p>
            <a:pPr algn="ctr"/>
            <a:endParaRPr lang="en-US" sz="1800" dirty="0">
              <a:solidFill>
                <a:srgbClr val="0070C0"/>
              </a:solidFill>
            </a:endParaRPr>
          </a:p>
        </p:txBody>
      </p:sp>
      <p:sp>
        <p:nvSpPr>
          <p:cNvPr id="2" name="Slide Number Placeholder 1"/>
          <p:cNvSpPr>
            <a:spLocks noGrp="1"/>
          </p:cNvSpPr>
          <p:nvPr>
            <p:ph type="sldNum" sz="quarter" idx="10"/>
          </p:nvPr>
        </p:nvSpPr>
        <p:spPr/>
        <p:txBody>
          <a:bodyPr/>
          <a:lstStyle/>
          <a:p>
            <a:pPr>
              <a:defRPr/>
            </a:pPr>
            <a:fld id="{3B3272FD-8C4A-4DB4-AF2B-14A86E62FA3B}" type="slidenum">
              <a:rPr lang="en-US" smtClean="0">
                <a:ea typeface="ＭＳ Ｐゴシック"/>
              </a:rPr>
              <a:pPr>
                <a:defRPr/>
              </a:pPr>
              <a:t>39</a:t>
            </a:fld>
            <a:endParaRPr lang="en-US" sz="1100" dirty="0">
              <a:ea typeface="ＭＳ Ｐゴシック"/>
            </a:endParaRPr>
          </a:p>
        </p:txBody>
      </p:sp>
    </p:spTree>
    <p:extLst>
      <p:ext uri="{BB962C8B-B14F-4D97-AF65-F5344CB8AC3E}">
        <p14:creationId xmlns:p14="http://schemas.microsoft.com/office/powerpoint/2010/main" val="234987094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Geospatial Source data to Training Systems Runtime Databases</a:t>
            </a:r>
            <a:endParaRPr lang="en-US" dirty="0"/>
          </a:p>
        </p:txBody>
      </p:sp>
      <p:sp>
        <p:nvSpPr>
          <p:cNvPr id="5" name="Slide Number Placeholder 4"/>
          <p:cNvSpPr>
            <a:spLocks noGrp="1"/>
          </p:cNvSpPr>
          <p:nvPr>
            <p:ph type="sldNum" sz="quarter" idx="10"/>
          </p:nvPr>
        </p:nvSpPr>
        <p:spPr>
          <a:xfrm flipH="1">
            <a:off x="5720086" y="6374539"/>
            <a:ext cx="474133" cy="320675"/>
          </a:xfrm>
        </p:spPr>
        <p:txBody>
          <a:bodyPr/>
          <a:lstStyle/>
          <a:p>
            <a:fld id="{6A9F692D-6541-4165-9F70-A1D58B2CE621}" type="slidenum">
              <a:rPr lang="en-US" smtClean="0"/>
              <a:pPr/>
              <a:t>4</a:t>
            </a:fld>
            <a:endParaRPr lang="en-US" dirty="0"/>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6000" y="3956773"/>
            <a:ext cx="4293393" cy="2586115"/>
          </a:xfrm>
          <a:prstGeom prst="rect">
            <a:avLst/>
          </a:prstGeom>
          <a:noFill/>
          <a:ln w="19050">
            <a:solidFill>
              <a:schemeClr val="tx1"/>
            </a:solidFill>
          </a:ln>
          <a:effectLst>
            <a:outerShdw blurRad="50800" dist="38100" dir="2700000" algn="tl" rotWithShape="0">
              <a:prstClr val="black">
                <a:alpha val="40000"/>
              </a:prstClr>
            </a:outerShdw>
          </a:effectLst>
        </p:spPr>
      </p:pic>
      <p:sp>
        <p:nvSpPr>
          <p:cNvPr id="27" name="TextBox 26"/>
          <p:cNvSpPr txBox="1"/>
          <p:nvPr/>
        </p:nvSpPr>
        <p:spPr>
          <a:xfrm>
            <a:off x="9432922" y="4063456"/>
            <a:ext cx="2513125" cy="307777"/>
          </a:xfrm>
          <a:prstGeom prst="rect">
            <a:avLst/>
          </a:prstGeom>
          <a:solidFill>
            <a:srgbClr val="E4D2F2"/>
          </a:solidFill>
          <a:ln>
            <a:solidFill>
              <a:schemeClr val="tx1"/>
            </a:solidFill>
          </a:ln>
        </p:spPr>
        <p:txBody>
          <a:bodyPr wrap="square" rtlCol="0">
            <a:spAutoFit/>
          </a:bodyPr>
          <a:lstStyle>
            <a:defPPr>
              <a:defRPr lang="en-US"/>
            </a:defPPr>
            <a:lvl1pPr algn="ctr">
              <a:defRPr sz="1600" b="1">
                <a:latin typeface=" Arial"/>
              </a:defRPr>
            </a:lvl1pPr>
          </a:lstStyle>
          <a:p>
            <a:r>
              <a:rPr lang="en-US" sz="1400" dirty="0">
                <a:solidFill>
                  <a:prstClr val="black"/>
                </a:solidFill>
                <a:latin typeface="+mj-lt"/>
                <a:cs typeface="Arial" pitchFamily="34" charset="0"/>
              </a:rPr>
              <a:t>Virtual Training Systems</a:t>
            </a:r>
          </a:p>
        </p:txBody>
      </p:sp>
      <p:pic>
        <p:nvPicPr>
          <p:cNvPr id="10" name="Picture 14" descr="stew 005"/>
          <p:cNvPicPr>
            <a:picLocks noChangeAspect="1" noChangeArrowheads="1"/>
          </p:cNvPicPr>
          <p:nvPr/>
        </p:nvPicPr>
        <p:blipFill>
          <a:blip r:embed="rId4" cstate="email">
            <a:lum bright="18000" contrast="12000"/>
            <a:extLst>
              <a:ext uri="{28A0092B-C50C-407E-A947-70E740481C1C}">
                <a14:useLocalDpi xmlns:a14="http://schemas.microsoft.com/office/drawing/2010/main"/>
              </a:ext>
            </a:extLst>
          </a:blip>
          <a:srcRect/>
          <a:stretch>
            <a:fillRect/>
          </a:stretch>
        </p:blipFill>
        <p:spPr bwMode="auto">
          <a:xfrm>
            <a:off x="9432922" y="4896559"/>
            <a:ext cx="2557921" cy="1417341"/>
          </a:xfrm>
          <a:prstGeom prst="rect">
            <a:avLst/>
          </a:prstGeom>
          <a:noFill/>
          <a:ln w="6350">
            <a:solidFill>
              <a:schemeClr val="tx1"/>
            </a:solidFill>
            <a:miter lim="800000"/>
            <a:headEnd/>
            <a:tailEnd/>
          </a:ln>
          <a:effectLst>
            <a:outerShdw blurRad="50800" dist="38100" dir="5400000" algn="t" rotWithShape="0">
              <a:prstClr val="black">
                <a:alpha val="40000"/>
              </a:prstClr>
            </a:outerShdw>
          </a:effectLst>
        </p:spPr>
      </p:pic>
      <p:pic>
        <p:nvPicPr>
          <p:cNvPr id="4" name="Picture 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107100" y="1242893"/>
            <a:ext cx="4299928" cy="2577640"/>
          </a:xfrm>
          <a:prstGeom prst="rect">
            <a:avLst/>
          </a:prstGeom>
          <a:noFill/>
          <a:ln w="19050">
            <a:solidFill>
              <a:schemeClr val="tx1"/>
            </a:solidFill>
          </a:ln>
          <a:effectLst>
            <a:outerShdw blurRad="50800" dist="38100" dir="2700000" algn="tl" rotWithShape="0">
              <a:prstClr val="black">
                <a:alpha val="40000"/>
              </a:prstClr>
            </a:outerShdw>
          </a:effectLst>
        </p:spPr>
      </p:pic>
      <p:sp>
        <p:nvSpPr>
          <p:cNvPr id="25" name="TextBox 24"/>
          <p:cNvSpPr txBox="1"/>
          <p:nvPr/>
        </p:nvSpPr>
        <p:spPr>
          <a:xfrm>
            <a:off x="9432922" y="1367775"/>
            <a:ext cx="2513125" cy="307777"/>
          </a:xfrm>
          <a:prstGeom prst="rect">
            <a:avLst/>
          </a:prstGeom>
          <a:solidFill>
            <a:srgbClr val="E4D2F2"/>
          </a:solidFill>
          <a:ln>
            <a:solidFill>
              <a:schemeClr val="tx1"/>
            </a:solidFill>
          </a:ln>
        </p:spPr>
        <p:txBody>
          <a:bodyPr wrap="square" rtlCol="0">
            <a:spAutoFit/>
          </a:bodyPr>
          <a:lstStyle>
            <a:defPPr>
              <a:defRPr lang="en-US"/>
            </a:defPPr>
            <a:lvl1pPr algn="ctr">
              <a:defRPr sz="1600" b="1">
                <a:latin typeface=" Arial"/>
              </a:defRPr>
            </a:lvl1pPr>
          </a:lstStyle>
          <a:p>
            <a:pPr eaLnBrk="1" hangingPunct="1"/>
            <a:r>
              <a:rPr lang="en-US" sz="1400" dirty="0">
                <a:solidFill>
                  <a:prstClr val="black"/>
                </a:solidFill>
                <a:latin typeface="+mj-lt"/>
                <a:cs typeface="Arial" pitchFamily="34" charset="0"/>
              </a:rPr>
              <a:t>Gaming Training Systems</a:t>
            </a:r>
          </a:p>
        </p:txBody>
      </p:sp>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216334" y="2403921"/>
            <a:ext cx="2665964" cy="1477207"/>
          </a:xfrm>
          <a:prstGeom prst="rect">
            <a:avLst/>
          </a:prstGeom>
          <a:ln>
            <a:solidFill>
              <a:schemeClr val="tx1"/>
            </a:solidFill>
          </a:ln>
        </p:spPr>
      </p:pic>
      <p:pic>
        <p:nvPicPr>
          <p:cNvPr id="2" name="Picture 1"/>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753098" y="3992283"/>
            <a:ext cx="4065207" cy="2550605"/>
          </a:xfrm>
          <a:prstGeom prst="rect">
            <a:avLst/>
          </a:prstGeom>
          <a:noFill/>
          <a:ln w="19050">
            <a:solidFill>
              <a:schemeClr val="tx1"/>
            </a:solidFill>
          </a:ln>
          <a:effectLst>
            <a:outerShdw blurRad="50800" dist="38100" dir="2700000" algn="tl" rotWithShape="0">
              <a:prstClr val="black">
                <a:alpha val="40000"/>
              </a:prstClr>
            </a:outerShdw>
          </a:effectLst>
        </p:spPr>
      </p:pic>
      <p:sp>
        <p:nvSpPr>
          <p:cNvPr id="28" name="TextBox 27"/>
          <p:cNvSpPr txBox="1"/>
          <p:nvPr/>
        </p:nvSpPr>
        <p:spPr>
          <a:xfrm>
            <a:off x="202940" y="4064657"/>
            <a:ext cx="2848203" cy="307777"/>
          </a:xfrm>
          <a:prstGeom prst="rect">
            <a:avLst/>
          </a:prstGeom>
          <a:solidFill>
            <a:srgbClr val="E4D2F2"/>
          </a:solidFill>
          <a:ln>
            <a:solidFill>
              <a:schemeClr val="tx1"/>
            </a:solidFill>
          </a:ln>
        </p:spPr>
        <p:txBody>
          <a:bodyPr wrap="square" rtlCol="0">
            <a:spAutoFit/>
          </a:bodyPr>
          <a:lstStyle/>
          <a:p>
            <a:pPr algn="ctr"/>
            <a:r>
              <a:rPr lang="en-US" sz="1400" b="1" dirty="0">
                <a:solidFill>
                  <a:prstClr val="black"/>
                </a:solidFill>
                <a:latin typeface="+mj-lt"/>
                <a:cs typeface="Arial" pitchFamily="34" charset="0"/>
              </a:rPr>
              <a:t>Constructive Training Systems</a:t>
            </a:r>
          </a:p>
        </p:txBody>
      </p:sp>
      <p:pic>
        <p:nvPicPr>
          <p:cNvPr id="12" name="Picture 11"/>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36933" y="4772504"/>
            <a:ext cx="2692904" cy="1458367"/>
          </a:xfrm>
          <a:prstGeom prst="rect">
            <a:avLst/>
          </a:prstGeom>
          <a:ln w="12700">
            <a:solidFill>
              <a:schemeClr val="tx1"/>
            </a:solidFill>
          </a:ln>
        </p:spPr>
      </p:pic>
      <p:pic>
        <p:nvPicPr>
          <p:cNvPr id="18" name="Picture 2"/>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r="5143"/>
          <a:stretch/>
        </p:blipFill>
        <p:spPr bwMode="auto">
          <a:xfrm>
            <a:off x="1715629" y="1183805"/>
            <a:ext cx="4101471" cy="2603425"/>
          </a:xfrm>
          <a:prstGeom prst="rect">
            <a:avLst/>
          </a:prstGeom>
          <a:noFill/>
          <a:ln w="19050">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4" name="TextBox 23"/>
          <p:cNvSpPr txBox="1"/>
          <p:nvPr/>
        </p:nvSpPr>
        <p:spPr>
          <a:xfrm>
            <a:off x="189272" y="1287196"/>
            <a:ext cx="2513125" cy="307777"/>
          </a:xfrm>
          <a:prstGeom prst="rect">
            <a:avLst/>
          </a:prstGeom>
          <a:solidFill>
            <a:srgbClr val="E4D2F2"/>
          </a:solidFill>
          <a:ln>
            <a:solidFill>
              <a:schemeClr val="tx1"/>
            </a:solidFill>
          </a:ln>
        </p:spPr>
        <p:txBody>
          <a:bodyPr wrap="square" rtlCol="0">
            <a:spAutoFit/>
          </a:bodyPr>
          <a:lstStyle>
            <a:defPPr>
              <a:defRPr lang="en-US"/>
            </a:defPPr>
            <a:lvl1pPr algn="ctr">
              <a:defRPr sz="1600" b="1">
                <a:latin typeface=" Arial"/>
              </a:defRPr>
            </a:lvl1pPr>
          </a:lstStyle>
          <a:p>
            <a:pPr eaLnBrk="1" hangingPunct="1"/>
            <a:r>
              <a:rPr lang="en-US" sz="1400" dirty="0">
                <a:solidFill>
                  <a:prstClr val="black"/>
                </a:solidFill>
                <a:latin typeface="+mj-lt"/>
                <a:cs typeface="Arial" pitchFamily="34" charset="0"/>
              </a:rPr>
              <a:t>Geospatial Source Data</a:t>
            </a:r>
          </a:p>
        </p:txBody>
      </p:sp>
      <p:sp>
        <p:nvSpPr>
          <p:cNvPr id="17" name="TextBox 16"/>
          <p:cNvSpPr txBox="1"/>
          <p:nvPr/>
        </p:nvSpPr>
        <p:spPr>
          <a:xfrm>
            <a:off x="202941" y="1799213"/>
            <a:ext cx="2499457" cy="1816266"/>
          </a:xfrm>
          <a:prstGeom prst="rect">
            <a:avLst/>
          </a:prstGeom>
          <a:solidFill>
            <a:srgbClr val="461D65"/>
          </a:solidFill>
          <a:ln>
            <a:solidFill>
              <a:schemeClr val="tx1"/>
            </a:solidFill>
          </a:ln>
        </p:spPr>
        <p:txBody>
          <a:bodyPr wrap="square" lIns="91440" rIns="91440" rtlCol="0">
            <a:spAutoFit/>
          </a:bodyPr>
          <a:lstStyle>
            <a:defPPr>
              <a:defRPr lang="en-US"/>
            </a:defPPr>
            <a:lvl1pPr algn="ctr">
              <a:defRPr sz="1400" b="1">
                <a:solidFill>
                  <a:prstClr val="black"/>
                </a:solidFill>
                <a:latin typeface="+mj-lt"/>
                <a:cs typeface="Arial" pitchFamily="34" charset="0"/>
              </a:defRPr>
            </a:lvl1pPr>
          </a:lstStyle>
          <a:p>
            <a:r>
              <a:rPr lang="en-US" sz="1867" b="0" dirty="0">
                <a:solidFill>
                  <a:schemeClr val="bg1"/>
                </a:solidFill>
              </a:rPr>
              <a:t>Collect and process geospatial source data to create runtime terrain databases for mission training systems</a:t>
            </a:r>
          </a:p>
        </p:txBody>
      </p:sp>
      <p:sp>
        <p:nvSpPr>
          <p:cNvPr id="21" name="Shape 20"/>
          <p:cNvSpPr/>
          <p:nvPr/>
        </p:nvSpPr>
        <p:spPr>
          <a:xfrm rot="21160474">
            <a:off x="4983519" y="1902299"/>
            <a:ext cx="1366571" cy="896447"/>
          </a:xfrm>
          <a:prstGeom prst="swooshArrow">
            <a:avLst>
              <a:gd name="adj1" fmla="val 16310"/>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Shape 21"/>
          <p:cNvSpPr/>
          <p:nvPr/>
        </p:nvSpPr>
        <p:spPr>
          <a:xfrm rot="8138766">
            <a:off x="4355714" y="3299571"/>
            <a:ext cx="1149007" cy="818084"/>
          </a:xfrm>
          <a:prstGeom prst="swooshArrow">
            <a:avLst>
              <a:gd name="adj1" fmla="val 16310"/>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Shape 22"/>
          <p:cNvSpPr/>
          <p:nvPr/>
        </p:nvSpPr>
        <p:spPr>
          <a:xfrm rot="4039022">
            <a:off x="5027729" y="2949798"/>
            <a:ext cx="1366571" cy="896447"/>
          </a:xfrm>
          <a:prstGeom prst="swooshArrow">
            <a:avLst>
              <a:gd name="adj1" fmla="val 16310"/>
              <a:gd name="adj2" fmla="val 31370"/>
            </a:avLst>
          </a:prstGeom>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809764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97936199"/>
              </p:ext>
            </p:extLst>
          </p:nvPr>
        </p:nvGraphicFramePr>
        <p:xfrm>
          <a:off x="381000" y="1447800"/>
          <a:ext cx="8285197" cy="3556635"/>
        </p:xfrm>
        <a:graphic>
          <a:graphicData uri="http://schemas.openxmlformats.org/drawingml/2006/table">
            <a:tbl>
              <a:tblPr firstRow="1" firstCol="1" bandRow="1">
                <a:tableStyleId>{5C22544A-7EE6-4342-B048-85BDC9FD1C3A}</a:tableStyleId>
              </a:tblPr>
              <a:tblGrid>
                <a:gridCol w="1295401"/>
                <a:gridCol w="2514600"/>
                <a:gridCol w="2100658"/>
                <a:gridCol w="2374538"/>
              </a:tblGrid>
              <a:tr h="200025">
                <a:tc>
                  <a:txBody>
                    <a:bodyPr/>
                    <a:lstStyle/>
                    <a:p>
                      <a:pPr marL="0" marR="0">
                        <a:lnSpc>
                          <a:spcPct val="107000"/>
                        </a:lnSpc>
                        <a:spcBef>
                          <a:spcPts val="0"/>
                        </a:spcBef>
                        <a:spcAft>
                          <a:spcPts val="0"/>
                        </a:spcAft>
                      </a:pPr>
                      <a:r>
                        <a:rPr lang="en-US" sz="1800" dirty="0">
                          <a:effectLst/>
                        </a:rPr>
                        <a:t> </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a:effectLst/>
                        </a:rPr>
                        <a:t>Current File Formats</a:t>
                      </a:r>
                      <a:endParaRPr lang="en-US" sz="28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a:effectLst/>
                        </a:rPr>
                        <a:t>Initial Migration</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a:effectLst/>
                        </a:rPr>
                        <a:t>Long-term Migration</a:t>
                      </a:r>
                      <a:endParaRPr lang="en-US" sz="28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3075">
                <a:tc>
                  <a:txBody>
                    <a:bodyPr/>
                    <a:lstStyle/>
                    <a:p>
                      <a:pPr marL="0" marR="0">
                        <a:lnSpc>
                          <a:spcPct val="107000"/>
                        </a:lnSpc>
                        <a:spcBef>
                          <a:spcPts val="0"/>
                        </a:spcBef>
                        <a:spcAft>
                          <a:spcPts val="0"/>
                        </a:spcAft>
                      </a:pPr>
                      <a:r>
                        <a:rPr lang="en-US" sz="1800">
                          <a:effectLst/>
                        </a:rPr>
                        <a:t>Imagery</a:t>
                      </a:r>
                      <a:endParaRPr lang="en-US" sz="28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a:effectLst/>
                        </a:rPr>
                        <a:t>GeoTIFF</a:t>
                      </a:r>
                      <a:r>
                        <a:rPr lang="en-US" sz="1800" dirty="0">
                          <a:effectLst/>
                        </a:rPr>
                        <a:t/>
                      </a:r>
                      <a:br>
                        <a:rPr lang="en-US" sz="1800" dirty="0">
                          <a:effectLst/>
                        </a:rPr>
                      </a:br>
                      <a:r>
                        <a:rPr lang="en-US" sz="1800" dirty="0" err="1">
                          <a:effectLst/>
                        </a:rPr>
                        <a:t>Erdas</a:t>
                      </a:r>
                      <a:r>
                        <a:rPr lang="en-US" sz="1800" dirty="0">
                          <a:effectLst/>
                        </a:rPr>
                        <a:t> Imagine (.</a:t>
                      </a:r>
                      <a:r>
                        <a:rPr lang="en-US" sz="1800" dirty="0" err="1">
                          <a:effectLst/>
                        </a:rPr>
                        <a:t>img</a:t>
                      </a:r>
                      <a:r>
                        <a:rPr lang="en-US" sz="1800" dirty="0">
                          <a:effectLst/>
                        </a:rPr>
                        <a:t>)</a:t>
                      </a:r>
                      <a:br>
                        <a:rPr lang="en-US" sz="1800" dirty="0">
                          <a:effectLst/>
                        </a:rPr>
                      </a:br>
                      <a:r>
                        <a:rPr lang="en-US" sz="1800" dirty="0" err="1">
                          <a:effectLst/>
                        </a:rPr>
                        <a:t>LizardTech</a:t>
                      </a:r>
                      <a:r>
                        <a:rPr lang="en-US" sz="1800" dirty="0">
                          <a:effectLst/>
                        </a:rPr>
                        <a:t> </a:t>
                      </a:r>
                      <a:r>
                        <a:rPr lang="en-US" sz="1800" dirty="0" err="1">
                          <a:effectLst/>
                        </a:rPr>
                        <a:t>MrSID</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a:effectLst/>
                        </a:rPr>
                        <a:t>GeoTIFF</a:t>
                      </a:r>
                      <a:br>
                        <a:rPr lang="en-US" sz="1800">
                          <a:effectLst/>
                        </a:rPr>
                      </a:br>
                      <a:r>
                        <a:rPr lang="en-US" sz="1800">
                          <a:effectLst/>
                        </a:rPr>
                        <a:t>LizardTech MrSID</a:t>
                      </a:r>
                      <a:endParaRPr lang="en-US" sz="28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smtClean="0">
                          <a:effectLst/>
                        </a:rPr>
                        <a:t>tbd</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1665">
                <a:tc>
                  <a:txBody>
                    <a:bodyPr/>
                    <a:lstStyle/>
                    <a:p>
                      <a:pPr marL="0" marR="0">
                        <a:lnSpc>
                          <a:spcPct val="107000"/>
                        </a:lnSpc>
                        <a:spcBef>
                          <a:spcPts val="0"/>
                        </a:spcBef>
                        <a:spcAft>
                          <a:spcPts val="0"/>
                        </a:spcAft>
                      </a:pPr>
                      <a:r>
                        <a:rPr lang="en-US" sz="1800">
                          <a:effectLst/>
                        </a:rPr>
                        <a:t>Elevation</a:t>
                      </a:r>
                      <a:endParaRPr lang="en-US" sz="28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a:effectLst/>
                        </a:rPr>
                        <a:t>GeoTIFF</a:t>
                      </a:r>
                      <a:r>
                        <a:rPr lang="en-US" sz="1800" dirty="0">
                          <a:effectLst/>
                        </a:rPr>
                        <a:t> </a:t>
                      </a:r>
                      <a:br>
                        <a:rPr lang="en-US" sz="1800" dirty="0">
                          <a:effectLst/>
                        </a:rPr>
                      </a:br>
                      <a:r>
                        <a:rPr lang="en-US" sz="1800" dirty="0" smtClean="0">
                          <a:effectLst/>
                        </a:rPr>
                        <a:t>DTED</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a:effectLst/>
                        </a:rPr>
                        <a:t>GeoTIFF</a:t>
                      </a:r>
                      <a:r>
                        <a:rPr lang="en-US" sz="1800" dirty="0">
                          <a:effectLst/>
                        </a:rPr>
                        <a:t> </a:t>
                      </a:r>
                      <a:br>
                        <a:rPr lang="en-US" sz="1800" dirty="0">
                          <a:effectLst/>
                        </a:rPr>
                      </a:br>
                      <a:r>
                        <a:rPr lang="en-US" sz="1800" dirty="0">
                          <a:effectLst/>
                        </a:rPr>
                        <a:t>DTED</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smtClean="0">
                          <a:effectLst/>
                        </a:rPr>
                        <a:t>tbd</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0525">
                <a:tc>
                  <a:txBody>
                    <a:bodyPr/>
                    <a:lstStyle/>
                    <a:p>
                      <a:pPr marL="0" marR="0">
                        <a:lnSpc>
                          <a:spcPct val="107000"/>
                        </a:lnSpc>
                        <a:spcBef>
                          <a:spcPts val="0"/>
                        </a:spcBef>
                        <a:spcAft>
                          <a:spcPts val="0"/>
                        </a:spcAft>
                      </a:pPr>
                      <a:r>
                        <a:rPr lang="en-US" sz="1800">
                          <a:effectLst/>
                        </a:rPr>
                        <a:t>Vector Features</a:t>
                      </a:r>
                      <a:endParaRPr lang="en-US" sz="28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smtClean="0">
                          <a:effectLst/>
                        </a:rPr>
                        <a:t>SDE, </a:t>
                      </a:r>
                      <a:r>
                        <a:rPr lang="en-US" sz="1800" dirty="0" err="1" smtClean="0">
                          <a:effectLst/>
                        </a:rPr>
                        <a:t>fgdb</a:t>
                      </a:r>
                      <a:r>
                        <a:rPr lang="en-US" sz="1800" dirty="0">
                          <a:effectLst/>
                        </a:rPr>
                        <a:t/>
                      </a:r>
                      <a:br>
                        <a:rPr lang="en-US" sz="1800" dirty="0">
                          <a:effectLst/>
                        </a:rPr>
                      </a:br>
                      <a:r>
                        <a:rPr lang="en-US" sz="1800" dirty="0">
                          <a:effectLst/>
                        </a:rPr>
                        <a:t>Shapefile</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a:effectLst/>
                        </a:rPr>
                        <a:t>SDE</a:t>
                      </a:r>
                      <a:br>
                        <a:rPr lang="en-US" sz="1800">
                          <a:effectLst/>
                        </a:rPr>
                      </a:br>
                      <a:r>
                        <a:rPr lang="en-US" sz="1800">
                          <a:effectLst/>
                        </a:rPr>
                        <a:t>GeoPackage</a:t>
                      </a:r>
                      <a:endParaRPr lang="en-US" sz="28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smtClean="0">
                          <a:effectLst/>
                        </a:rPr>
                        <a:t>GeoPackage</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0525">
                <a:tc>
                  <a:txBody>
                    <a:bodyPr/>
                    <a:lstStyle/>
                    <a:p>
                      <a:pPr marL="0" marR="0">
                        <a:lnSpc>
                          <a:spcPct val="107000"/>
                        </a:lnSpc>
                        <a:spcBef>
                          <a:spcPts val="0"/>
                        </a:spcBef>
                        <a:spcAft>
                          <a:spcPts val="0"/>
                        </a:spcAft>
                      </a:pPr>
                      <a:r>
                        <a:rPr lang="en-US" sz="1800">
                          <a:effectLst/>
                        </a:rPr>
                        <a:t>Models</a:t>
                      </a:r>
                      <a:endParaRPr lang="en-US" sz="28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a:effectLst/>
                        </a:rPr>
                        <a:t>OpenFlight</a:t>
                      </a:r>
                      <a:r>
                        <a:rPr lang="en-US" sz="1800" dirty="0">
                          <a:effectLst/>
                        </a:rPr>
                        <a:t/>
                      </a:r>
                      <a:br>
                        <a:rPr lang="en-US" sz="1800" dirty="0">
                          <a:effectLst/>
                        </a:rPr>
                      </a:br>
                      <a:r>
                        <a:rPr lang="en-US" sz="1800" dirty="0" err="1" smtClean="0">
                          <a:effectLst/>
                        </a:rPr>
                        <a:t>FilmBox</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a:effectLst/>
                        </a:rPr>
                        <a:t>OpenFlight</a:t>
                      </a:r>
                      <a:r>
                        <a:rPr lang="en-US" sz="1800" dirty="0">
                          <a:effectLst/>
                        </a:rPr>
                        <a:t/>
                      </a:r>
                      <a:br>
                        <a:rPr lang="en-US" sz="1800" dirty="0">
                          <a:effectLst/>
                        </a:rPr>
                      </a:br>
                      <a:r>
                        <a:rPr lang="en-US" sz="1800" dirty="0" err="1" smtClean="0">
                          <a:effectLst/>
                        </a:rPr>
                        <a:t>FilmBox</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smtClean="0">
                          <a:effectLst/>
                        </a:rPr>
                        <a:t>tbd</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00">
                <a:tc>
                  <a:txBody>
                    <a:bodyPr/>
                    <a:lstStyle/>
                    <a:p>
                      <a:pPr marL="0" marR="0">
                        <a:lnSpc>
                          <a:spcPct val="107000"/>
                        </a:lnSpc>
                        <a:spcBef>
                          <a:spcPts val="0"/>
                        </a:spcBef>
                        <a:spcAft>
                          <a:spcPts val="0"/>
                        </a:spcAft>
                      </a:pPr>
                      <a:r>
                        <a:rPr lang="en-US" sz="1800" dirty="0">
                          <a:effectLst/>
                        </a:rPr>
                        <a:t>Maps</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kern="1200" dirty="0" err="1" smtClean="0">
                          <a:solidFill>
                            <a:schemeClr val="dk1"/>
                          </a:solidFill>
                          <a:effectLst/>
                          <a:latin typeface="+mn-lt"/>
                          <a:ea typeface="+mn-ea"/>
                          <a:cs typeface="+mn-cs"/>
                        </a:rPr>
                        <a:t>GeoTIFF</a:t>
                      </a:r>
                      <a:r>
                        <a:rPr lang="en-US" sz="1800" kern="1200" dirty="0" smtClean="0">
                          <a:solidFill>
                            <a:schemeClr val="dk1"/>
                          </a:solidFill>
                          <a:effectLst/>
                          <a:latin typeface="+mn-lt"/>
                          <a:ea typeface="+mn-ea"/>
                          <a:cs typeface="+mn-cs"/>
                        </a:rPr>
                        <a:t>,  JPEG2000 and CADRG</a:t>
                      </a:r>
                      <a:endParaRPr lang="en-US" sz="1800" kern="1200" dirty="0">
                        <a:solidFill>
                          <a:schemeClr val="dk1"/>
                        </a:solidFill>
                        <a:effectLst/>
                        <a:latin typeface="+mn-lt"/>
                        <a:ea typeface="+mn-ea"/>
                        <a:cs typeface="+mn-cs"/>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a:effectLst/>
                        </a:rPr>
                        <a:t>CADRG</a:t>
                      </a:r>
                      <a:br>
                        <a:rPr lang="en-US" sz="1800">
                          <a:effectLst/>
                        </a:rPr>
                      </a:br>
                      <a:r>
                        <a:rPr lang="en-US" sz="1800">
                          <a:effectLst/>
                        </a:rPr>
                        <a:t>GeoTIFF</a:t>
                      </a:r>
                      <a:endParaRPr lang="en-US" sz="280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800" dirty="0" err="1" smtClean="0">
                          <a:effectLst/>
                        </a:rPr>
                        <a:t>tbd</a:t>
                      </a:r>
                      <a:endParaRPr lang="en-US" sz="2800" dirty="0">
                        <a:effectLst/>
                        <a:latin typeface="Times New Roman"/>
                        <a:ea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itle 4"/>
          <p:cNvSpPr>
            <a:spLocks noGrp="1"/>
          </p:cNvSpPr>
          <p:nvPr>
            <p:ph type="title"/>
          </p:nvPr>
        </p:nvSpPr>
        <p:spPr/>
        <p:txBody>
          <a:bodyPr/>
          <a:lstStyle/>
          <a:p>
            <a:r>
              <a:rPr lang="en-US" sz="2400" dirty="0"/>
              <a:t>Terrain Database Sharing </a:t>
            </a:r>
            <a:r>
              <a:rPr lang="en-US" sz="2400" dirty="0" smtClean="0"/>
              <a:t>Standards (</a:t>
            </a:r>
            <a:r>
              <a:rPr lang="en-US" sz="2400" dirty="0"/>
              <a:t>3/3</a:t>
            </a:r>
            <a:r>
              <a:rPr lang="en-US" sz="2400" dirty="0" smtClean="0"/>
              <a:t>)</a:t>
            </a:r>
            <a:r>
              <a:rPr lang="en-US" sz="2400" dirty="0"/>
              <a:t/>
            </a:r>
            <a:br>
              <a:rPr lang="en-US" sz="2400" dirty="0"/>
            </a:br>
            <a:r>
              <a:rPr lang="en-US" sz="2400" dirty="0"/>
              <a:t>SE Core Format Consolidation</a:t>
            </a:r>
          </a:p>
        </p:txBody>
      </p:sp>
      <p:sp>
        <p:nvSpPr>
          <p:cNvPr id="3" name="TextBox 2"/>
          <p:cNvSpPr txBox="1"/>
          <p:nvPr/>
        </p:nvSpPr>
        <p:spPr>
          <a:xfrm>
            <a:off x="8991601" y="1600200"/>
            <a:ext cx="2667000" cy="3477875"/>
          </a:xfrm>
          <a:prstGeom prst="rect">
            <a:avLst/>
          </a:prstGeom>
          <a:noFill/>
        </p:spPr>
        <p:txBody>
          <a:bodyPr wrap="square" rtlCol="0">
            <a:spAutoFit/>
          </a:bodyPr>
          <a:lstStyle>
            <a:defPPr>
              <a:defRPr lang="en-US"/>
            </a:defPPr>
            <a:lvl1pPr algn="ctr">
              <a:defRPr sz="1800">
                <a:solidFill>
                  <a:srgbClr val="0070C0"/>
                </a:solidFill>
              </a:defRPr>
            </a:lvl1pPr>
          </a:lstStyle>
          <a:p>
            <a:r>
              <a:rPr lang="en-US" sz="2000" dirty="0" smtClean="0"/>
              <a:t>The best </a:t>
            </a:r>
            <a:r>
              <a:rPr lang="en-US" sz="2000" dirty="0"/>
              <a:t>long-term strategy for </a:t>
            </a:r>
            <a:r>
              <a:rPr lang="en-US" sz="2000" dirty="0" smtClean="0"/>
              <a:t>U.S. Army Modeling and Simulation (M&amp;S) </a:t>
            </a:r>
            <a:r>
              <a:rPr lang="en-US" sz="2000" dirty="0"/>
              <a:t>geospatial data standardization is to align with the Army </a:t>
            </a:r>
            <a:r>
              <a:rPr lang="en-US" sz="2000" dirty="0" smtClean="0"/>
              <a:t>operational </a:t>
            </a:r>
            <a:r>
              <a:rPr lang="en-US" sz="2000" dirty="0"/>
              <a:t>Mission Command geospatial standardization </a:t>
            </a:r>
            <a:r>
              <a:rPr lang="en-US" sz="2000" dirty="0" smtClean="0"/>
              <a:t>activities?</a:t>
            </a:r>
            <a:endParaRPr lang="en-US" sz="2000" dirty="0"/>
          </a:p>
        </p:txBody>
      </p:sp>
      <p:sp>
        <p:nvSpPr>
          <p:cNvPr id="6" name="TextBox 5"/>
          <p:cNvSpPr txBox="1"/>
          <p:nvPr/>
        </p:nvSpPr>
        <p:spPr>
          <a:xfrm>
            <a:off x="1405631" y="5410200"/>
            <a:ext cx="6477000" cy="707886"/>
          </a:xfrm>
          <a:prstGeom prst="rect">
            <a:avLst/>
          </a:prstGeom>
          <a:noFill/>
        </p:spPr>
        <p:txBody>
          <a:bodyPr wrap="square" rtlCol="0">
            <a:spAutoFit/>
          </a:bodyPr>
          <a:lstStyle>
            <a:defPPr>
              <a:defRPr lang="en-US"/>
            </a:defPPr>
            <a:lvl1pPr algn="ctr">
              <a:defRPr sz="1800">
                <a:solidFill>
                  <a:srgbClr val="0070C0"/>
                </a:solidFill>
              </a:defRPr>
            </a:lvl1pPr>
          </a:lstStyle>
          <a:p>
            <a:r>
              <a:rPr lang="en-US" sz="2000" dirty="0"/>
              <a:t>Open Geospatial Consortium </a:t>
            </a:r>
            <a:r>
              <a:rPr lang="en-US" sz="2000" dirty="0" smtClean="0"/>
              <a:t>(OGC) CDB standard is one candidate for future database sharing </a:t>
            </a:r>
            <a:endParaRPr lang="en-US" sz="2000" dirty="0"/>
          </a:p>
        </p:txBody>
      </p:sp>
      <p:sp>
        <p:nvSpPr>
          <p:cNvPr id="4" name="Slide Number Placeholder 3"/>
          <p:cNvSpPr>
            <a:spLocks noGrp="1"/>
          </p:cNvSpPr>
          <p:nvPr>
            <p:ph type="sldNum" sz="quarter" idx="10"/>
          </p:nvPr>
        </p:nvSpPr>
        <p:spPr/>
        <p:txBody>
          <a:bodyPr/>
          <a:lstStyle/>
          <a:p>
            <a:pPr>
              <a:defRPr/>
            </a:pPr>
            <a:fld id="{3B3272FD-8C4A-4DB4-AF2B-14A86E62FA3B}" type="slidenum">
              <a:rPr lang="en-US" smtClean="0">
                <a:ea typeface="ＭＳ Ｐゴシック"/>
              </a:rPr>
              <a:pPr>
                <a:defRPr/>
              </a:pPr>
              <a:t>40</a:t>
            </a:fld>
            <a:endParaRPr lang="en-US" sz="1100" dirty="0">
              <a:ea typeface="ＭＳ Ｐゴシック"/>
            </a:endParaRPr>
          </a:p>
        </p:txBody>
      </p:sp>
    </p:spTree>
    <p:extLst>
      <p:ext uri="{BB962C8B-B14F-4D97-AF65-F5344CB8AC3E}">
        <p14:creationId xmlns:p14="http://schemas.microsoft.com/office/powerpoint/2010/main" val="1803378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a:t>
            </a:r>
            <a:endParaRPr lang="en-US" dirty="0"/>
          </a:p>
        </p:txBody>
      </p:sp>
      <p:sp>
        <p:nvSpPr>
          <p:cNvPr id="3" name="Slide Number Placeholder 2"/>
          <p:cNvSpPr>
            <a:spLocks noGrp="1"/>
          </p:cNvSpPr>
          <p:nvPr>
            <p:ph type="sldNum" sz="quarter" idx="4294967295"/>
          </p:nvPr>
        </p:nvSpPr>
        <p:spPr>
          <a:xfrm>
            <a:off x="0" y="6383338"/>
            <a:ext cx="473075" cy="320675"/>
          </a:xfrm>
        </p:spPr>
        <p:txBody>
          <a:bodyPr/>
          <a:lstStyle/>
          <a:p>
            <a:pPr>
              <a:defRPr/>
            </a:pPr>
            <a:fld id="{3B3272FD-8C4A-4DB4-AF2B-14A86E62FA3B}" type="slidenum">
              <a:rPr lang="en-US" smtClean="0">
                <a:ea typeface="ＭＳ Ｐゴシック"/>
              </a:rPr>
              <a:pPr>
                <a:defRPr/>
              </a:pPr>
              <a:t>41</a:t>
            </a:fld>
            <a:endParaRPr lang="en-US" sz="1100" dirty="0">
              <a:ea typeface="ＭＳ Ｐゴシック"/>
            </a:endParaRPr>
          </a:p>
        </p:txBody>
      </p:sp>
    </p:spTree>
    <p:extLst>
      <p:ext uri="{BB962C8B-B14F-4D97-AF65-F5344CB8AC3E}">
        <p14:creationId xmlns:p14="http://schemas.microsoft.com/office/powerpoint/2010/main" val="7698475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Terrain Databases Produced for Training Systems (1/4)</a:t>
            </a:r>
            <a:endParaRPr lang="en-US" dirty="0"/>
          </a:p>
        </p:txBody>
      </p:sp>
      <p:sp>
        <p:nvSpPr>
          <p:cNvPr id="3" name="Slide Number Placeholder 2"/>
          <p:cNvSpPr>
            <a:spLocks noGrp="1"/>
          </p:cNvSpPr>
          <p:nvPr>
            <p:ph type="sldNum" sz="quarter" idx="10"/>
          </p:nvPr>
        </p:nvSpPr>
        <p:spPr/>
        <p:txBody>
          <a:bodyPr/>
          <a:lstStyle/>
          <a:p>
            <a:fld id="{6A9F692D-6541-4165-9F70-A1D58B2CE621}" type="slidenum">
              <a:rPr lang="en-US" smtClean="0"/>
              <a:pPr/>
              <a:t>5</a:t>
            </a:fld>
            <a:endParaRPr lang="en-US" dirty="0"/>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340304" y="2541692"/>
            <a:ext cx="6035656" cy="3667235"/>
          </a:xfrm>
          <a:prstGeom prst="rect">
            <a:avLst/>
          </a:prstGeom>
          <a:noFill/>
          <a:ln w="19050">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495625" y="1523999"/>
            <a:ext cx="6283392" cy="3443111"/>
          </a:xfrm>
          <a:prstGeom prst="rect">
            <a:avLst/>
          </a:prstGeom>
          <a:noFill/>
          <a:ln w="19050">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7" name="TextBox 6"/>
          <p:cNvSpPr txBox="1"/>
          <p:nvPr/>
        </p:nvSpPr>
        <p:spPr>
          <a:xfrm>
            <a:off x="370276" y="1371602"/>
            <a:ext cx="5093541" cy="830997"/>
          </a:xfrm>
          <a:prstGeom prst="rect">
            <a:avLst/>
          </a:prstGeom>
          <a:noFill/>
        </p:spPr>
        <p:txBody>
          <a:bodyPr wrap="square" rtlCol="0">
            <a:spAutoFit/>
          </a:bodyPr>
          <a:lstStyle>
            <a:defPPr>
              <a:defRPr lang="en-US"/>
            </a:defPPr>
            <a:lvl1pPr algn="ctr">
              <a:defRPr>
                <a:solidFill>
                  <a:srgbClr val="0070C0"/>
                </a:solidFill>
              </a:defRPr>
            </a:lvl1pPr>
          </a:lstStyle>
          <a:p>
            <a:r>
              <a:rPr lang="en-US" dirty="0"/>
              <a:t>Delivered terrain databases for active shooter response training</a:t>
            </a:r>
          </a:p>
        </p:txBody>
      </p:sp>
      <p:sp>
        <p:nvSpPr>
          <p:cNvPr id="9" name="Rectangle 8"/>
          <p:cNvSpPr/>
          <p:nvPr/>
        </p:nvSpPr>
        <p:spPr>
          <a:xfrm>
            <a:off x="7533538" y="4841803"/>
            <a:ext cx="2716773"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t>Elementary School</a:t>
            </a:r>
          </a:p>
        </p:txBody>
      </p:sp>
      <p:sp>
        <p:nvSpPr>
          <p:cNvPr id="10" name="Rectangle 9"/>
          <p:cNvSpPr/>
          <p:nvPr/>
        </p:nvSpPr>
        <p:spPr>
          <a:xfrm>
            <a:off x="1812147" y="2362200"/>
            <a:ext cx="22098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t>Hospital</a:t>
            </a:r>
          </a:p>
        </p:txBody>
      </p:sp>
    </p:spTree>
    <p:extLst>
      <p:ext uri="{BB962C8B-B14F-4D97-AF65-F5344CB8AC3E}">
        <p14:creationId xmlns:p14="http://schemas.microsoft.com/office/powerpoint/2010/main" val="10665467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Terrain Databases Produced for Training Systems (2/4)</a:t>
            </a:r>
            <a:endParaRPr lang="en-US" dirty="0"/>
          </a:p>
        </p:txBody>
      </p:sp>
      <p:sp>
        <p:nvSpPr>
          <p:cNvPr id="3" name="Slide Number Placeholder 2"/>
          <p:cNvSpPr>
            <a:spLocks noGrp="1"/>
          </p:cNvSpPr>
          <p:nvPr>
            <p:ph type="sldNum" sz="quarter" idx="10"/>
          </p:nvPr>
        </p:nvSpPr>
        <p:spPr/>
        <p:txBody>
          <a:bodyPr/>
          <a:lstStyle/>
          <a:p>
            <a:fld id="{6A9F692D-6541-4165-9F70-A1D58B2CE621}" type="slidenum">
              <a:rPr lang="en-US" smtClean="0"/>
              <a:pPr/>
              <a:t>6</a:t>
            </a:fld>
            <a:endParaRPr lang="en-US" dirty="0"/>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4176" y="2979410"/>
            <a:ext cx="5865001" cy="3299064"/>
          </a:xfrm>
          <a:prstGeom prst="rect">
            <a:avLst/>
          </a:prstGeom>
          <a:noFill/>
          <a:ln w="19050">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34231" y="1439943"/>
            <a:ext cx="6296525" cy="3541795"/>
          </a:xfrm>
          <a:prstGeom prst="rect">
            <a:avLst/>
          </a:prstGeom>
          <a:noFill/>
          <a:ln w="19050">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7" name="TextBox 6"/>
          <p:cNvSpPr txBox="1"/>
          <p:nvPr/>
        </p:nvSpPr>
        <p:spPr>
          <a:xfrm>
            <a:off x="152401" y="1419568"/>
            <a:ext cx="5133476" cy="1200329"/>
          </a:xfrm>
          <a:prstGeom prst="rect">
            <a:avLst/>
          </a:prstGeom>
          <a:noFill/>
        </p:spPr>
        <p:txBody>
          <a:bodyPr wrap="square" rtlCol="0">
            <a:spAutoFit/>
          </a:bodyPr>
          <a:lstStyle>
            <a:defPPr>
              <a:defRPr lang="en-US"/>
            </a:defPPr>
            <a:lvl1pPr algn="ctr">
              <a:defRPr>
                <a:solidFill>
                  <a:srgbClr val="0070C0"/>
                </a:solidFill>
              </a:defRPr>
            </a:lvl1pPr>
          </a:lstStyle>
          <a:p>
            <a:r>
              <a:rPr lang="en-US" dirty="0"/>
              <a:t>Delivered terrain databases for military operation in urban terrain training</a:t>
            </a:r>
          </a:p>
        </p:txBody>
      </p:sp>
      <p:sp>
        <p:nvSpPr>
          <p:cNvPr id="8" name="Rectangle 7"/>
          <p:cNvSpPr/>
          <p:nvPr/>
        </p:nvSpPr>
        <p:spPr>
          <a:xfrm>
            <a:off x="7343020" y="4829337"/>
            <a:ext cx="3133064"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t>Walls and Compounds</a:t>
            </a:r>
          </a:p>
        </p:txBody>
      </p:sp>
      <p:sp>
        <p:nvSpPr>
          <p:cNvPr id="9" name="Rectangle 8"/>
          <p:cNvSpPr/>
          <p:nvPr/>
        </p:nvSpPr>
        <p:spPr>
          <a:xfrm>
            <a:off x="1706626" y="2819400"/>
            <a:ext cx="2829916"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t>Enterable Building</a:t>
            </a:r>
          </a:p>
        </p:txBody>
      </p:sp>
    </p:spTree>
    <p:extLst>
      <p:ext uri="{BB962C8B-B14F-4D97-AF65-F5344CB8AC3E}">
        <p14:creationId xmlns:p14="http://schemas.microsoft.com/office/powerpoint/2010/main" val="8818069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Terrain Databases Produced for Training Systems (3/4)</a:t>
            </a:r>
            <a:endParaRPr lang="en-US" dirty="0"/>
          </a:p>
        </p:txBody>
      </p:sp>
      <p:sp>
        <p:nvSpPr>
          <p:cNvPr id="3" name="Slide Number Placeholder 2"/>
          <p:cNvSpPr>
            <a:spLocks noGrp="1"/>
          </p:cNvSpPr>
          <p:nvPr>
            <p:ph type="sldNum" sz="quarter" idx="10"/>
          </p:nvPr>
        </p:nvSpPr>
        <p:spPr/>
        <p:txBody>
          <a:bodyPr/>
          <a:lstStyle/>
          <a:p>
            <a:fld id="{6A9F692D-6541-4165-9F70-A1D58B2CE621}" type="slidenum">
              <a:rPr lang="en-US" smtClean="0"/>
              <a:pPr/>
              <a:t>7</a:t>
            </a:fld>
            <a:endParaRPr lang="en-US" dirty="0"/>
          </a:p>
        </p:txBody>
      </p:sp>
      <p:grpSp>
        <p:nvGrpSpPr>
          <p:cNvPr id="106" name="Group 105"/>
          <p:cNvGrpSpPr/>
          <p:nvPr/>
        </p:nvGrpSpPr>
        <p:grpSpPr>
          <a:xfrm>
            <a:off x="1854586" y="4939426"/>
            <a:ext cx="9118214" cy="1754398"/>
            <a:chOff x="-446165" y="4838368"/>
            <a:chExt cx="9118213" cy="1754398"/>
          </a:xfrm>
        </p:grpSpPr>
        <p:pic>
          <p:nvPicPr>
            <p:cNvPr id="97" name="Picture 9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9945" y="4910856"/>
              <a:ext cx="2488306" cy="1681910"/>
            </a:xfrm>
            <a:prstGeom prst="rect">
              <a:avLst/>
            </a:prstGeom>
          </p:spPr>
        </p:pic>
        <p:pic>
          <p:nvPicPr>
            <p:cNvPr id="98" name="Picture 97"/>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149069" y="4910856"/>
              <a:ext cx="2533422" cy="1681910"/>
            </a:xfrm>
            <a:prstGeom prst="rect">
              <a:avLst/>
            </a:prstGeom>
          </p:spPr>
        </p:pic>
        <p:pic>
          <p:nvPicPr>
            <p:cNvPr id="99" name="Picture 98"/>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023308" y="4838368"/>
              <a:ext cx="2522864" cy="1681910"/>
            </a:xfrm>
            <a:prstGeom prst="rect">
              <a:avLst/>
            </a:prstGeom>
          </p:spPr>
        </p:pic>
        <p:sp>
          <p:nvSpPr>
            <p:cNvPr id="100" name="TextBox 99"/>
            <p:cNvSpPr txBox="1"/>
            <p:nvPr/>
          </p:nvSpPr>
          <p:spPr>
            <a:xfrm>
              <a:off x="-446165" y="6176343"/>
              <a:ext cx="1441420" cy="369332"/>
            </a:xfrm>
            <a:prstGeom prst="rect">
              <a:avLst/>
            </a:prstGeom>
            <a:noFill/>
          </p:spPr>
          <p:txBody>
            <a:bodyPr wrap="none" rtlCol="0">
              <a:spAutoFit/>
            </a:bodyPr>
            <a:lstStyle/>
            <a:p>
              <a:pPr algn="ctr"/>
              <a:r>
                <a:rPr lang="en-US" sz="1800" dirty="0"/>
                <a:t>Undamaged</a:t>
              </a:r>
            </a:p>
          </p:txBody>
        </p:sp>
        <p:sp>
          <p:nvSpPr>
            <p:cNvPr id="101" name="TextBox 100"/>
            <p:cNvSpPr txBox="1"/>
            <p:nvPr/>
          </p:nvSpPr>
          <p:spPr>
            <a:xfrm>
              <a:off x="2636028" y="6176342"/>
              <a:ext cx="1184940" cy="369332"/>
            </a:xfrm>
            <a:prstGeom prst="rect">
              <a:avLst/>
            </a:prstGeom>
            <a:noFill/>
          </p:spPr>
          <p:txBody>
            <a:bodyPr wrap="none" rtlCol="0">
              <a:spAutoFit/>
            </a:bodyPr>
            <a:lstStyle/>
            <a:p>
              <a:pPr algn="ctr"/>
              <a:r>
                <a:rPr lang="en-US" sz="1800" dirty="0"/>
                <a:t>Damaged</a:t>
              </a:r>
            </a:p>
          </p:txBody>
        </p:sp>
        <p:sp>
          <p:nvSpPr>
            <p:cNvPr id="102" name="TextBox 101"/>
            <p:cNvSpPr txBox="1"/>
            <p:nvPr/>
          </p:nvSpPr>
          <p:spPr>
            <a:xfrm>
              <a:off x="5770114" y="6150946"/>
              <a:ext cx="992579" cy="369332"/>
            </a:xfrm>
            <a:prstGeom prst="rect">
              <a:avLst/>
            </a:prstGeom>
            <a:noFill/>
          </p:spPr>
          <p:txBody>
            <a:bodyPr wrap="none" rtlCol="0">
              <a:spAutoFit/>
            </a:bodyPr>
            <a:lstStyle/>
            <a:p>
              <a:pPr algn="ctr"/>
              <a:r>
                <a:rPr lang="en-US" sz="1800" dirty="0"/>
                <a:t>Cleared</a:t>
              </a:r>
            </a:p>
          </p:txBody>
        </p:sp>
        <p:sp>
          <p:nvSpPr>
            <p:cNvPr id="103" name="Oval 102"/>
            <p:cNvSpPr/>
            <p:nvPr/>
          </p:nvSpPr>
          <p:spPr>
            <a:xfrm>
              <a:off x="7681448" y="5184023"/>
              <a:ext cx="990600" cy="9923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pic>
        <p:nvPicPr>
          <p:cNvPr id="104" name="Picture 103"/>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476941" y="1226975"/>
            <a:ext cx="3048003" cy="1951852"/>
          </a:xfrm>
          <a:prstGeom prst="rect">
            <a:avLst/>
          </a:prstGeom>
        </p:spPr>
      </p:pic>
      <p:sp>
        <p:nvSpPr>
          <p:cNvPr id="7" name="TextBox 6"/>
          <p:cNvSpPr txBox="1"/>
          <p:nvPr/>
        </p:nvSpPr>
        <p:spPr>
          <a:xfrm>
            <a:off x="416052" y="4752145"/>
            <a:ext cx="5274368" cy="369332"/>
          </a:xfrm>
          <a:prstGeom prst="rect">
            <a:avLst/>
          </a:prstGeom>
          <a:noFill/>
        </p:spPr>
        <p:txBody>
          <a:bodyPr wrap="square" rtlCol="0">
            <a:spAutoFit/>
          </a:bodyPr>
          <a:lstStyle/>
          <a:p>
            <a:pPr algn="ctr"/>
            <a:r>
              <a:rPr lang="en-US" sz="1800" dirty="0"/>
              <a:t>Cockpit View of UH-60L/M Flight Simulator </a:t>
            </a:r>
          </a:p>
        </p:txBody>
      </p:sp>
      <p:pic>
        <p:nvPicPr>
          <p:cNvPr id="8" name="Picture 3" descr="https://www.rockwellcollins.com/Data/Products/Simulation/Operator_Training_Systems/~/media/Images/Products%20and%20Systems/Simulation/Operator%20Training%20Systems/TBOS-pilots-690x36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15821" y="2286002"/>
            <a:ext cx="4674831" cy="2466143"/>
          </a:xfrm>
          <a:prstGeom prst="rect">
            <a:avLst/>
          </a:prstGeom>
          <a:noFill/>
          <a:ln w="19050">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5" name="TextBox 104"/>
          <p:cNvSpPr txBox="1"/>
          <p:nvPr/>
        </p:nvSpPr>
        <p:spPr>
          <a:xfrm>
            <a:off x="8491989" y="1641682"/>
            <a:ext cx="3051120" cy="830997"/>
          </a:xfrm>
          <a:prstGeom prst="rect">
            <a:avLst/>
          </a:prstGeom>
          <a:noFill/>
        </p:spPr>
        <p:txBody>
          <a:bodyPr wrap="square" rtlCol="0">
            <a:spAutoFit/>
          </a:bodyPr>
          <a:lstStyle>
            <a:defPPr>
              <a:defRPr lang="en-US"/>
            </a:defPPr>
            <a:lvl1pPr algn="ctr">
              <a:defRPr>
                <a:solidFill>
                  <a:srgbClr val="0070C0"/>
                </a:solidFill>
              </a:defRPr>
            </a:lvl1pPr>
          </a:lstStyle>
          <a:p>
            <a:r>
              <a:rPr lang="en-US" dirty="0"/>
              <a:t>Required Street Addresses</a:t>
            </a:r>
          </a:p>
        </p:txBody>
      </p:sp>
      <p:sp>
        <p:nvSpPr>
          <p:cNvPr id="107" name="TextBox 106"/>
          <p:cNvSpPr txBox="1"/>
          <p:nvPr/>
        </p:nvSpPr>
        <p:spPr>
          <a:xfrm>
            <a:off x="6351586" y="3092991"/>
            <a:ext cx="1725172" cy="369332"/>
          </a:xfrm>
          <a:prstGeom prst="rect">
            <a:avLst/>
          </a:prstGeom>
          <a:noFill/>
        </p:spPr>
        <p:txBody>
          <a:bodyPr wrap="square" rtlCol="0">
            <a:spAutoFit/>
          </a:bodyPr>
          <a:lstStyle/>
          <a:p>
            <a:r>
              <a:rPr lang="en-US" sz="1800" dirty="0"/>
              <a:t>EURONAV®</a:t>
            </a:r>
          </a:p>
        </p:txBody>
      </p:sp>
      <p:pic>
        <p:nvPicPr>
          <p:cNvPr id="96" name="Picture 2"/>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8452699" y="2921694"/>
            <a:ext cx="3440391" cy="1581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8" name="TextBox 107"/>
          <p:cNvSpPr txBox="1"/>
          <p:nvPr/>
        </p:nvSpPr>
        <p:spPr>
          <a:xfrm>
            <a:off x="8814417" y="4539317"/>
            <a:ext cx="2877711" cy="369332"/>
          </a:xfrm>
          <a:prstGeom prst="rect">
            <a:avLst/>
          </a:prstGeom>
          <a:noFill/>
        </p:spPr>
        <p:txBody>
          <a:bodyPr wrap="none" rtlCol="0">
            <a:spAutoFit/>
          </a:bodyPr>
          <a:lstStyle/>
          <a:p>
            <a:r>
              <a:rPr lang="en-US" sz="1800" dirty="0"/>
              <a:t>Cleared Marking Required</a:t>
            </a:r>
          </a:p>
        </p:txBody>
      </p:sp>
      <p:sp>
        <p:nvSpPr>
          <p:cNvPr id="109" name="TextBox 108"/>
          <p:cNvSpPr txBox="1"/>
          <p:nvPr/>
        </p:nvSpPr>
        <p:spPr>
          <a:xfrm>
            <a:off x="5958512" y="3665744"/>
            <a:ext cx="2076241" cy="1200329"/>
          </a:xfrm>
          <a:prstGeom prst="rect">
            <a:avLst/>
          </a:prstGeom>
          <a:noFill/>
        </p:spPr>
        <p:txBody>
          <a:bodyPr wrap="square" rtlCol="0">
            <a:spAutoFit/>
          </a:bodyPr>
          <a:lstStyle>
            <a:defPPr>
              <a:defRPr lang="en-US"/>
            </a:defPPr>
            <a:lvl1pPr algn="ctr">
              <a:defRPr>
                <a:solidFill>
                  <a:srgbClr val="0070C0"/>
                </a:solidFill>
              </a:defRPr>
            </a:lvl1pPr>
          </a:lstStyle>
          <a:p>
            <a:r>
              <a:rPr lang="en-US" dirty="0"/>
              <a:t>Required Multi-state models</a:t>
            </a:r>
          </a:p>
        </p:txBody>
      </p:sp>
      <p:sp>
        <p:nvSpPr>
          <p:cNvPr id="110" name="TextBox 109"/>
          <p:cNvSpPr txBox="1"/>
          <p:nvPr/>
        </p:nvSpPr>
        <p:spPr>
          <a:xfrm>
            <a:off x="-157904" y="1371602"/>
            <a:ext cx="6330104" cy="830997"/>
          </a:xfrm>
          <a:prstGeom prst="rect">
            <a:avLst/>
          </a:prstGeom>
          <a:noFill/>
        </p:spPr>
        <p:txBody>
          <a:bodyPr wrap="square" rtlCol="0">
            <a:spAutoFit/>
          </a:bodyPr>
          <a:lstStyle/>
          <a:p>
            <a:pPr algn="ctr"/>
            <a:r>
              <a:rPr lang="en-US" dirty="0">
                <a:solidFill>
                  <a:srgbClr val="0070C0"/>
                </a:solidFill>
              </a:rPr>
              <a:t>Delivered terrain databases for natural disaster response training</a:t>
            </a:r>
          </a:p>
        </p:txBody>
      </p:sp>
    </p:spTree>
    <p:extLst>
      <p:ext uri="{BB962C8B-B14F-4D97-AF65-F5344CB8AC3E}">
        <p14:creationId xmlns:p14="http://schemas.microsoft.com/office/powerpoint/2010/main" val="1025599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Terrain Databases Produced for Training Systems (4/4)</a:t>
            </a:r>
            <a:endParaRPr lang="en-US" dirty="0"/>
          </a:p>
        </p:txBody>
      </p:sp>
      <p:sp>
        <p:nvSpPr>
          <p:cNvPr id="3" name="Slide Number Placeholder 2"/>
          <p:cNvSpPr>
            <a:spLocks noGrp="1"/>
          </p:cNvSpPr>
          <p:nvPr>
            <p:ph type="sldNum" sz="quarter" idx="10"/>
          </p:nvPr>
        </p:nvSpPr>
        <p:spPr/>
        <p:txBody>
          <a:bodyPr/>
          <a:lstStyle/>
          <a:p>
            <a:fld id="{6A9F692D-6541-4165-9F70-A1D58B2CE621}" type="slidenum">
              <a:rPr lang="en-US" smtClean="0"/>
              <a:pPr/>
              <a:t>8</a:t>
            </a:fld>
            <a:endParaRPr lang="en-US" dirty="0"/>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053298" y="1432611"/>
            <a:ext cx="4838313" cy="3694711"/>
          </a:xfrm>
          <a:prstGeom prst="rect">
            <a:avLst/>
          </a:prstGeom>
          <a:noFill/>
          <a:ln w="19050">
            <a:solidFill>
              <a:schemeClr val="tx1"/>
            </a:solidFill>
            <a:miter lim="800000"/>
            <a:headEnd/>
            <a:tailEnd/>
          </a:ln>
          <a:effectLst/>
        </p:spPr>
      </p:pic>
      <p:pic>
        <p:nvPicPr>
          <p:cNvPr id="5"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328531" y="2643519"/>
            <a:ext cx="6002279" cy="3376281"/>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7" name="TextBox 6"/>
          <p:cNvSpPr txBox="1"/>
          <p:nvPr/>
        </p:nvSpPr>
        <p:spPr>
          <a:xfrm>
            <a:off x="300389" y="1524000"/>
            <a:ext cx="6604563" cy="830997"/>
          </a:xfrm>
          <a:prstGeom prst="rect">
            <a:avLst/>
          </a:prstGeom>
          <a:noFill/>
        </p:spPr>
        <p:txBody>
          <a:bodyPr wrap="square" rtlCol="0">
            <a:spAutoFit/>
          </a:bodyPr>
          <a:lstStyle>
            <a:defPPr>
              <a:defRPr lang="en-US"/>
            </a:defPPr>
            <a:lvl1pPr algn="ctr">
              <a:defRPr>
                <a:solidFill>
                  <a:srgbClr val="0070C0"/>
                </a:solidFill>
              </a:defRPr>
            </a:lvl1pPr>
          </a:lstStyle>
          <a:p>
            <a:r>
              <a:rPr lang="en-US" dirty="0"/>
              <a:t>Delivered terrain databases for maneuver, collective, gunnery and artillery training</a:t>
            </a:r>
          </a:p>
        </p:txBody>
      </p:sp>
      <p:sp>
        <p:nvSpPr>
          <p:cNvPr id="9" name="Rectangle 8"/>
          <p:cNvSpPr/>
          <p:nvPr/>
        </p:nvSpPr>
        <p:spPr>
          <a:xfrm>
            <a:off x="2010760" y="2482462"/>
            <a:ext cx="22098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Fighting Position</a:t>
            </a:r>
          </a:p>
        </p:txBody>
      </p:sp>
      <p:pic>
        <p:nvPicPr>
          <p:cNvPr id="1029" name="Picture 5"/>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877431" y="3503632"/>
            <a:ext cx="3499497" cy="2820968"/>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9452625" y="5955268"/>
            <a:ext cx="1738296" cy="400110"/>
          </a:xfrm>
          <a:prstGeom prst="rect">
            <a:avLst/>
          </a:prstGeom>
          <a:noFill/>
        </p:spPr>
        <p:txBody>
          <a:bodyPr wrap="none" rtlCol="0">
            <a:spAutoFit/>
          </a:bodyPr>
          <a:lstStyle/>
          <a:p>
            <a:r>
              <a:rPr lang="en-US" sz="2000" dirty="0"/>
              <a:t>Driver Trainer</a:t>
            </a:r>
          </a:p>
        </p:txBody>
      </p:sp>
    </p:spTree>
    <p:extLst>
      <p:ext uri="{BB962C8B-B14F-4D97-AF65-F5344CB8AC3E}">
        <p14:creationId xmlns:p14="http://schemas.microsoft.com/office/powerpoint/2010/main" val="10848151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000" dirty="0" smtClean="0"/>
              <a:t>SE Core</a:t>
            </a:r>
            <a:br>
              <a:rPr lang="en-US" sz="4000" dirty="0" smtClean="0"/>
            </a:br>
            <a:r>
              <a:rPr lang="en-US" sz="4000" dirty="0" smtClean="0"/>
              <a:t>Terrain </a:t>
            </a:r>
            <a:r>
              <a:rPr lang="en-US" sz="4000" dirty="0"/>
              <a:t>Database Production </a:t>
            </a:r>
            <a:r>
              <a:rPr lang="en-US" sz="4000" dirty="0" smtClean="0"/>
              <a:t/>
            </a:r>
            <a:br>
              <a:rPr lang="en-US" sz="4000" dirty="0" smtClean="0"/>
            </a:br>
            <a:r>
              <a:rPr lang="en-US" sz="4000" dirty="0" smtClean="0"/>
              <a:t>Process</a:t>
            </a:r>
            <a:endParaRPr lang="en-US" sz="4000" dirty="0"/>
          </a:p>
        </p:txBody>
      </p:sp>
      <p:sp>
        <p:nvSpPr>
          <p:cNvPr id="3" name="Slide Number Placeholder 2"/>
          <p:cNvSpPr>
            <a:spLocks noGrp="1"/>
          </p:cNvSpPr>
          <p:nvPr>
            <p:ph type="sldNum" sz="quarter" idx="4294967295"/>
          </p:nvPr>
        </p:nvSpPr>
        <p:spPr>
          <a:xfrm>
            <a:off x="158749" y="6623281"/>
            <a:ext cx="450851" cy="100156"/>
          </a:xfrm>
        </p:spPr>
        <p:txBody>
          <a:bodyPr/>
          <a:lstStyle/>
          <a:p>
            <a:pPr>
              <a:defRPr/>
            </a:pPr>
            <a:fld id="{3B3272FD-8C4A-4DB4-AF2B-14A86E62FA3B}" type="slidenum">
              <a:rPr lang="en-US" smtClean="0">
                <a:ea typeface="ＭＳ Ｐゴシック"/>
              </a:rPr>
              <a:pPr>
                <a:defRPr/>
              </a:pPr>
              <a:t>9</a:t>
            </a:fld>
            <a:endParaRPr lang="en-US" sz="1100" dirty="0">
              <a:ea typeface="ＭＳ Ｐゴシック"/>
            </a:endParaRPr>
          </a:p>
        </p:txBody>
      </p:sp>
    </p:spTree>
    <p:extLst>
      <p:ext uri="{BB962C8B-B14F-4D97-AF65-F5344CB8AC3E}">
        <p14:creationId xmlns:p14="http://schemas.microsoft.com/office/powerpoint/2010/main" val="3271221259"/>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_Document_Template">
  <a:themeElements>
    <a:clrScheme name="BriefingTemplate_3Image 13">
      <a:dk1>
        <a:srgbClr val="000000"/>
      </a:dk1>
      <a:lt1>
        <a:srgbClr val="FFFFFF"/>
      </a:lt1>
      <a:dk2>
        <a:srgbClr val="000000"/>
      </a:dk2>
      <a:lt2>
        <a:srgbClr val="808080"/>
      </a:lt2>
      <a:accent1>
        <a:srgbClr val="006BB5"/>
      </a:accent1>
      <a:accent2>
        <a:srgbClr val="7ECFCE"/>
      </a:accent2>
      <a:accent3>
        <a:srgbClr val="FFFFFF"/>
      </a:accent3>
      <a:accent4>
        <a:srgbClr val="000000"/>
      </a:accent4>
      <a:accent5>
        <a:srgbClr val="AABAD7"/>
      </a:accent5>
      <a:accent6>
        <a:srgbClr val="72BBBA"/>
      </a:accent6>
      <a:hlink>
        <a:srgbClr val="0066CC"/>
      </a:hlink>
      <a:folHlink>
        <a:srgbClr val="AAC35D"/>
      </a:folHlink>
    </a:clrScheme>
    <a:fontScheme name="BriefingTemplate_3Image">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solidFill>
          <a:schemeClr val="accent1"/>
        </a:solidFill>
        <a:ln w="2857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a:lstStyle/>
    </a:lnDef>
  </a:objectDefaults>
  <a:extraClrSchemeLst>
    <a:extraClrScheme>
      <a:clrScheme name="BriefingTemplate_3Imag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riefingTemplate_3Imag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riefingTemplate_3Imag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riefingTemplate_3Imag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riefingTemplate_3Imag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riefingTemplate_3Imag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riefingTemplate_3Imag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riefingTemplate_3Imag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riefingTemplate_3Imag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riefingTemplate_3Imag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riefingTemplate_3Imag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riefingTemplate_3Imag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riefingTemplate_3Image 13">
        <a:dk1>
          <a:srgbClr val="000000"/>
        </a:dk1>
        <a:lt1>
          <a:srgbClr val="FFFFFF"/>
        </a:lt1>
        <a:dk2>
          <a:srgbClr val="000000"/>
        </a:dk2>
        <a:lt2>
          <a:srgbClr val="808080"/>
        </a:lt2>
        <a:accent1>
          <a:srgbClr val="006BB5"/>
        </a:accent1>
        <a:accent2>
          <a:srgbClr val="7ECFCE"/>
        </a:accent2>
        <a:accent3>
          <a:srgbClr val="FFFFFF"/>
        </a:accent3>
        <a:accent4>
          <a:srgbClr val="000000"/>
        </a:accent4>
        <a:accent5>
          <a:srgbClr val="AABAD7"/>
        </a:accent5>
        <a:accent6>
          <a:srgbClr val="72BBBA"/>
        </a:accent6>
        <a:hlink>
          <a:srgbClr val="0066CC"/>
        </a:hlink>
        <a:folHlink>
          <a:srgbClr val="AAC35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p:properties xmlns:p="http://schemas.microsoft.com/office/2006/metadata/properties" xmlns:xsi="http://www.w3.org/2001/XMLSchema-instance" xmlns:pc="http://schemas.microsoft.com/office/infopath/2007/PartnerControls"><documentManagement><Level_x0020_1 xmlns="$ListId:Program Status Test Site Docs;">Meetings</Level_x0020_1></documentManagement></p:properties>
</file>

<file path=customXml/item3.xml><?xml version="1.0" encoding="utf-8"?><ct:contentTypeSchema ct:_="" ma:_="" ma:contentTypeName="Document" ma:contentTypeID="0x0101008655E0002A48334D866B810E8766BAA1" ma:contentTypeVersion="0" ma:contentTypeDescription="Create a new document." ma:contentTypeScope="" ma:versionID="b20036bb9ffaf3a83fb7c89cb3a9bd2c" xmlns:ct="http://schemas.microsoft.com/office/2006/metadata/contentType" xmlns:ma="http://schemas.microsoft.com/office/2006/metadata/properties/metaAttributes">
<xsd:schema targetNamespace="http://schemas.microsoft.com/office/2006/metadata/properties" ma:root="true" ma:fieldsID="c62432d0cb8877365a2a8baed98682bf" ns2:_="" xmlns:xsd="http://www.w3.org/2001/XMLSchema" xmlns:xs="http://www.w3.org/2001/XMLSchema" xmlns:p="http://schemas.microsoft.com/office/2006/metadata/properties" xmlns:ns2="$ListId:Program Status Test Site Docs;">
<xsd:import namespace="$ListId:Program Status Test Site Docs;"/>
<xsd:element name="properties">
<xsd:complexType>
<xsd:sequence>
<xsd:element name="documentManagement">
<xsd:complexType>
<xsd:all>
<xsd:element ref="ns2:Level_x0020_1" minOccurs="0"/>
</xsd:all>
</xsd:complexType>
</xsd:element>
</xsd:sequence>
</xsd:complexType>
</xsd:element>
</xsd:schema>
<xsd:schema targetNamespace="$ListId:Program Status Test Site Docs;" elementFormDefault="qualified" xmlns:xsd="http://www.w3.org/2001/XMLSchema" xmlns:xs="http://www.w3.org/2001/XMLSchema" xmlns:dms="http://schemas.microsoft.com/office/2006/documentManagement/types" xmlns:pc="http://schemas.microsoft.com/office/infopath/2007/PartnerControls">
<xsd:import namespace="http://schemas.microsoft.com/office/2006/documentManagement/types"/>
<xsd:import namespace="http://schemas.microsoft.com/office/infopath/2007/PartnerControls"/>
<xsd:element name="Level_x0020_1" ma:index="8" nillable="true" ma:displayName="Level 1" ma:default="Not Labeled Properly" ma:format="Dropdown" ma:indexed="true" ma:internalName="Level_x0020_1">
<xsd:simpleType>
<xsd:restriction base="dms:Choice">
<xsd:enumeration value="Meetings"/>
<xsd:enumeration value="Administrative"/>
<xsd:enumeration value="Requirements"/>
<xsd:enumeration value="Analysis"/>
<xsd:enumeration value="SW and HW Design"/>
<xsd:enumeration value="Test"/>
<xsd:enumeration value="User Documents"/>
<xsd:enumeration value="Reference Documents"/>
<xsd:enumeration value="Not Labeled Properly"/>
</xsd:restriction>
</xsd:simpleType>
</xsd:element>
</xsd:schema>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targetNamespace="http://schemas.microsoft.com/office/infopath/2007/PartnerControls" elementFormDefault="qualified" attributeFormDefault="unqualified" xmlns:pc="http://schemas.microsoft.com/office/infopath/2007/PartnerControls" xmlns:xs="http://www.w3.org/2001/XMLSchema">
<xs:element name="Person">
<xs:complexType>
<xs:sequence>
<xs:element ref="pc:DisplayName" minOccurs="0"></xs:element>
<xs:element ref="pc:AccountId" minOccurs="0"></xs:element>
<xs:element ref="pc:AccountType" minOccurs="0"></xs:element>
</xs:sequence>
</xs:complexType>
</xs:element>
<xs:element name="DisplayName" type="xs:string"></xs:element>
<xs:element name="AccountId" type="xs:string"></xs:element>
<xs:element name="AccountType" type="xs:string"></xs:element>
<xs:element name="BDCAssociatedEntity">
<xs:complexType>
<xs:sequence>
<xs:element ref="pc:BDCEntity" minOccurs="0" maxOccurs="unbounded"></xs:element>
</xs:sequence>
<xs:attribute ref="pc:EntityNamespace"></xs:attribute>
<xs:attribute ref="pc:EntityName"></xs:attribute>
<xs:attribute ref="pc:SystemInstanceName"></xs:attribute>
<xs:attribute ref="pc:AssociationName"></xs:attribute>
</xs:complexType>
</xs:element>
<xs:attribute name="EntityNamespace" type="xs:string"></xs:attribute>
<xs:attribute name="EntityName" type="xs:string"></xs:attribute>
<xs:attribute name="SystemInstanceName" type="xs:string"></xs:attribute>
<xs:attribute name="AssociationName" type="xs:string"></xs:attribute>
<xs:element name="BDCEntity">
<xs:complexType>
<xs:sequence>
<xs:element ref="pc:EntityDisplayName" minOccurs="0"></xs:element>
<xs:element ref="pc:EntityInstanceReference" minOccurs="0"></xs:element>
<xs:element ref="pc:EntityId1" minOccurs="0"></xs:element>
<xs:element ref="pc:EntityId2" minOccurs="0"></xs:element>
<xs:element ref="pc:EntityId3" minOccurs="0"></xs:element>
<xs:element ref="pc:EntityId4" minOccurs="0"></xs:element>
<xs:element ref="pc:EntityId5" minOccurs="0"></xs:element>
</xs:sequence>
</xs:complexType>
</xs:element>
<xs:element name="EntityDisplayName" type="xs:string"></xs:element>
<xs:element name="EntityInstanceReference" type="xs:string"></xs:element>
<xs:element name="EntityId1" type="xs:string"></xs:element>
<xs:element name="EntityId2" type="xs:string"></xs:element>
<xs:element name="EntityId3" type="xs:string"></xs:element>
<xs:element name="EntityId4" type="xs:string"></xs:element>
<xs:element name="EntityId5" type="xs:string"></xs:element>
<xs:element name="Terms">
<xs:complexType>
<xs:sequence>
<xs:element ref="pc:TermInfo" minOccurs="0" maxOccurs="unbounded"></xs:element>
</xs:sequence>
</xs:complexType>
</xs:element>
<xs:element name="TermInfo">
<xs:complexType>
<xs:sequence>
<xs:element ref="pc:TermName" minOccurs="0"></xs:element>
<xs:element ref="pc:TermId" minOccurs="0"></xs:element>
</xs:sequence>
</xs:complexType>
</xs:element>
<xs:element name="TermName" type="xs:string"></xs:element>
<xs:element name="TermId" type="xs:string"></xs:element>
</xs:schema>
</ct:contentTypeSchema>
</file>

<file path=customXml/itemProps1.xml><?xml version="1.0" encoding="utf-8"?>
<ds:datastoreItem xmlns:ds="http://schemas.openxmlformats.org/officeDocument/2006/customXml" ds:itemID="{1AE5EAC2-537C-4AE9-B516-8741FCB42AE7}">
  <ds:schemaRefs>
    <ds:schemaRef ds:uri="http://schemas.microsoft.com/sharepoint/v3/contenttype/forms"/>
  </ds:schemaRefs>
</ds:datastoreItem>
</file>

<file path=customXml/itemProps2.xml><?xml version="1.0" encoding="utf-8"?>
<ds:datastoreItem xmlns:ds="http://schemas.openxmlformats.org/officeDocument/2006/customXml" ds:itemID="{C653E2DB-3DD3-40FB-8E4F-9BF455E093D5}">
  <ds:schemaRefs>
    <ds:schemaRef ds:uri="http://schemas.microsoft.com/office/infopath/2007/PartnerControls"/>
    <ds:schemaRef ds:uri="http://schemas.microsoft.com/office/2006/documentManagement/types"/>
    <ds:schemaRef ds:uri="$ListId:Program Status Test Site Docs;"/>
    <ds:schemaRef ds:uri="http://purl.org/dc/terms/"/>
    <ds:schemaRef ds:uri="http://purl.org/dc/elements/1.1/"/>
    <ds:schemaRef ds:uri="http://purl.org/dc/dcmitype/"/>
    <ds:schemaRef ds:uri="http://www.w3.org/XML/1998/namespac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C4459BCF-036C-473C-91B0-DC6E80405B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ListId:Program Status Test Site Doc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PowerPoint_Document_Template</Template>
  <TotalTime>0</TotalTime>
  <Words>2101</Words>
  <Application>Microsoft Office PowerPoint</Application>
  <PresentationFormat>Widescreen</PresentationFormat>
  <Paragraphs>387</Paragraphs>
  <Slides>41</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ＭＳ Ｐゴシック</vt:lpstr>
      <vt:lpstr>Arial</vt:lpstr>
      <vt:lpstr>Calibri</vt:lpstr>
      <vt:lpstr>Cambria</vt:lpstr>
      <vt:lpstr>Myriad Pro</vt:lpstr>
      <vt:lpstr>Times</vt:lpstr>
      <vt:lpstr>Times New Roman</vt:lpstr>
      <vt:lpstr>Wingdings</vt:lpstr>
      <vt:lpstr>PowerPoint_Document_Template</vt:lpstr>
      <vt:lpstr>Using and Defining Standards in SE Core</vt:lpstr>
      <vt:lpstr>Presentation Objective and Outline</vt:lpstr>
      <vt:lpstr>PowerPoint Presentation</vt:lpstr>
      <vt:lpstr>Geospatial Source data to Training Systems Runtime Databases</vt:lpstr>
      <vt:lpstr>Terrain Databases Produced for Training Systems (1/4)</vt:lpstr>
      <vt:lpstr>Terrain Databases Produced for Training Systems (2/4)</vt:lpstr>
      <vt:lpstr>Terrain Databases Produced for Training Systems (3/4)</vt:lpstr>
      <vt:lpstr>Terrain Databases Produced for Training Systems (4/4)</vt:lpstr>
      <vt:lpstr>SE Core Terrain Database Production  Process</vt:lpstr>
      <vt:lpstr>Geospatial Terrain Generation Process</vt:lpstr>
      <vt:lpstr>Source Data Collection, Standardization, and Conflation</vt:lpstr>
      <vt:lpstr>Vector Data Processing</vt:lpstr>
      <vt:lpstr>3D Model Generation</vt:lpstr>
      <vt:lpstr>Airfield Vector Creation</vt:lpstr>
      <vt:lpstr>Master Terrain Database (MDB)</vt:lpstr>
      <vt:lpstr>Dataset Specialization (1/2)</vt:lpstr>
      <vt:lpstr>Dataset Specialization (2/2)</vt:lpstr>
      <vt:lpstr>Map Generation</vt:lpstr>
      <vt:lpstr>Runtime Database Generation</vt:lpstr>
      <vt:lpstr>2017 Correlated Formats for U.S. Army Training Systems</vt:lpstr>
      <vt:lpstr>SE Core Terrain Database Production  Tools</vt:lpstr>
      <vt:lpstr>PowerPoint Presentation</vt:lpstr>
      <vt:lpstr>Source Data Collection, Standardization, and Conflation - Example</vt:lpstr>
      <vt:lpstr>Data Transformation Analysis - Sample</vt:lpstr>
      <vt:lpstr>SE Core Terrain Database Production  Standards </vt:lpstr>
      <vt:lpstr>End to End Process</vt:lpstr>
      <vt:lpstr>Production Process and Format Standards Identification (1/3)</vt:lpstr>
      <vt:lpstr>Production Process and Format Standards Identification (2/3)</vt:lpstr>
      <vt:lpstr>Production Process and Format Standards Identification (3/3)</vt:lpstr>
      <vt:lpstr>Reuse and Interoperation of Environmental Data and Processes (RIEDP) Reference Process Model (RPM)</vt:lpstr>
      <vt:lpstr>SE Core Terrain Database Production  Current Areas of Standards Gaps</vt:lpstr>
      <vt:lpstr>Standards Analysis</vt:lpstr>
      <vt:lpstr>3D Models – Standards?</vt:lpstr>
      <vt:lpstr>Sensor Material List and Texture Representation (1/2) - Standards?</vt:lpstr>
      <vt:lpstr>Sensor Material List and Texture Representation (2/2)</vt:lpstr>
      <vt:lpstr>Procedure Model Generation Art Assets and Generation Rules (1/2) - Standards?</vt:lpstr>
      <vt:lpstr>Procedure Model Generation Art Assets and Generation Rules (2/2)</vt:lpstr>
      <vt:lpstr>Terrain Database Sharing Standards (1/3) -Standards?</vt:lpstr>
      <vt:lpstr>Terrain Database Sharing Standards (2/3) Standard Sharable Geospatial Foundation (SSGF)</vt:lpstr>
      <vt:lpstr>Terrain Database Sharing Standards (3/3) SE Core Format Consolidation</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2015-01-13T14:52:12Z</dcterms:created>
  <dcterms:modified xsi:type="dcterms:W3CDTF">2017-08-09T14:19:28Z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0x0101008655E0002A48334D866B810E8766BAA1</vt:lpwstr>
  </property>
  <property fmtid="{D5CDD505-2E9C-101B-9397-08002B2CF9AE}" pid="3" name="Category">
    <vt:lpwstr>Templates</vt:lpwstr>
  </property>
  <property fmtid="{D5CDD505-2E9C-101B-9397-08002B2CF9AE}" pid="4" name="Order">
    <vt:r8>13700</vt:r8>
  </property>
</Properties>
</file>